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5"/>
  </p:notesMasterIdLst>
  <p:sldIdLst>
    <p:sldId id="256" r:id="rId3"/>
    <p:sldId id="301" r:id="rId4"/>
    <p:sldId id="302" r:id="rId5"/>
    <p:sldId id="303" r:id="rId6"/>
    <p:sldId id="304" r:id="rId7"/>
    <p:sldId id="318" r:id="rId8"/>
    <p:sldId id="319" r:id="rId9"/>
    <p:sldId id="320" r:id="rId10"/>
    <p:sldId id="322" r:id="rId11"/>
    <p:sldId id="323" r:id="rId12"/>
    <p:sldId id="321"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A6A6A6"/>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however variations and adaptations can and do exist.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675805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another </a:t>
            </a:r>
            <a:r>
              <a:rPr lang="en-US" sz="1200" kern="1200" baseline="0" dirty="0" err="1">
                <a:solidFill>
                  <a:schemeClr val="tx1"/>
                </a:solidFill>
                <a:effectLst/>
                <a:latin typeface="+mn-lt"/>
                <a:ea typeface="+mn-ea"/>
                <a:cs typeface="+mn-cs"/>
              </a:rPr>
              <a:t>dunction</a:t>
            </a:r>
            <a:r>
              <a:rPr lang="en-US" sz="1200" kern="1200" baseline="0" dirty="0">
                <a:solidFill>
                  <a:schemeClr val="tx1"/>
                </a:solidFill>
                <a:effectLst/>
                <a:latin typeface="+mn-lt"/>
                <a:ea typeface="+mn-ea"/>
                <a:cs typeface="+mn-cs"/>
              </a:rPr>
              <a:t>,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7160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69987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31695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Functions</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Bindings</a:t>
            </a:r>
          </a:p>
        </p:txBody>
      </p:sp>
      <p:graphicFrame>
        <p:nvGraphicFramePr>
          <p:cNvPr id="7" name="Table 6"/>
          <p:cNvGraphicFramePr>
            <a:graphicFrameLocks noGrp="1"/>
          </p:cNvGraphicFramePr>
          <p:nvPr>
            <p:extLst>
              <p:ext uri="{D42A27DB-BD31-4B8C-83A1-F6EECF244321}">
                <p14:modId xmlns:p14="http://schemas.microsoft.com/office/powerpoint/2010/main" val="3744151627"/>
              </p:ext>
            </p:extLst>
          </p:nvPr>
        </p:nvGraphicFramePr>
        <p:xfrm>
          <a:off x="874659" y="2625213"/>
          <a:ext cx="10160001" cy="3804552"/>
        </p:xfrm>
        <a:graphic>
          <a:graphicData uri="http://schemas.openxmlformats.org/drawingml/2006/table">
            <a:tbl>
              <a:tblPr firstRow="1" bandRow="1">
                <a:tableStyleId>{5C22544A-7EE6-4342-B048-85BDC9FD1C3A}</a:tableStyleId>
              </a:tblPr>
              <a:tblGrid>
                <a:gridCol w="3052332">
                  <a:extLst>
                    <a:ext uri="{9D8B030D-6E8A-4147-A177-3AD203B41FA5}">
                      <a16:colId xmlns:a16="http://schemas.microsoft.com/office/drawing/2014/main" xmlns="" val="1381631012"/>
                    </a:ext>
                  </a:extLst>
                </a:gridCol>
                <a:gridCol w="3418879">
                  <a:extLst>
                    <a:ext uri="{9D8B030D-6E8A-4147-A177-3AD203B41FA5}">
                      <a16:colId xmlns:a16="http://schemas.microsoft.com/office/drawing/2014/main" xmlns="" val="268957825"/>
                    </a:ext>
                  </a:extLst>
                </a:gridCol>
                <a:gridCol w="1139627">
                  <a:extLst>
                    <a:ext uri="{9D8B030D-6E8A-4147-A177-3AD203B41FA5}">
                      <a16:colId xmlns:a16="http://schemas.microsoft.com/office/drawing/2014/main" xmlns="" val="3697201972"/>
                    </a:ext>
                  </a:extLst>
                </a:gridCol>
                <a:gridCol w="1349557">
                  <a:extLst>
                    <a:ext uri="{9D8B030D-6E8A-4147-A177-3AD203B41FA5}">
                      <a16:colId xmlns:a16="http://schemas.microsoft.com/office/drawing/2014/main" xmlns="" val="1062125523"/>
                    </a:ext>
                  </a:extLst>
                </a:gridCol>
                <a:gridCol w="1199606">
                  <a:extLst>
                    <a:ext uri="{9D8B030D-6E8A-4147-A177-3AD203B41FA5}">
                      <a16:colId xmlns:a16="http://schemas.microsoft.com/office/drawing/2014/main" xmlns="" val="1149894302"/>
                    </a:ext>
                  </a:extLst>
                </a:gridCol>
              </a:tblGrid>
              <a:tr h="307587">
                <a:tc>
                  <a:txBody>
                    <a:bodyPr/>
                    <a:lstStyle/>
                    <a:p>
                      <a:r>
                        <a:rPr lang="en-US" sz="1600" dirty="0"/>
                        <a:t>Type</a:t>
                      </a:r>
                    </a:p>
                  </a:txBody>
                  <a:tcPr anchor="ctr"/>
                </a:tc>
                <a:tc>
                  <a:txBody>
                    <a:bodyPr/>
                    <a:lstStyle/>
                    <a:p>
                      <a:r>
                        <a:rPr lang="en-US" sz="1600"/>
                        <a:t>Service</a:t>
                      </a:r>
                    </a:p>
                  </a:txBody>
                  <a:tcPr anchor="ctr"/>
                </a:tc>
                <a:tc>
                  <a:txBody>
                    <a:bodyPr/>
                    <a:lstStyle/>
                    <a:p>
                      <a:pPr algn="ctr"/>
                      <a:r>
                        <a:rPr lang="en-US" sz="1600" dirty="0"/>
                        <a:t>Trigger</a:t>
                      </a:r>
                    </a:p>
                  </a:txBody>
                  <a:tcPr anchor="ctr"/>
                </a:tc>
                <a:tc>
                  <a:txBody>
                    <a:bodyPr/>
                    <a:lstStyle/>
                    <a:p>
                      <a:pPr algn="ctr"/>
                      <a:r>
                        <a:rPr lang="en-US" sz="1600"/>
                        <a:t>Input</a:t>
                      </a:r>
                    </a:p>
                  </a:txBody>
                  <a:tcPr anchor="ctr"/>
                </a:tc>
                <a:tc>
                  <a:txBody>
                    <a:bodyPr/>
                    <a:lstStyle/>
                    <a:p>
                      <a:pPr algn="ctr"/>
                      <a:r>
                        <a:rPr lang="en-US" sz="1600"/>
                        <a:t>Output</a:t>
                      </a:r>
                    </a:p>
                  </a:txBody>
                  <a:tcPr anchor="ctr"/>
                </a:tc>
                <a:extLst>
                  <a:ext uri="{0D108BD9-81ED-4DB2-BD59-A6C34878D82A}">
                    <a16:rowId xmlns:a16="http://schemas.microsoft.com/office/drawing/2014/main" xmlns="" val="2204649050"/>
                  </a:ext>
                </a:extLst>
              </a:tr>
              <a:tr h="307587">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a16="http://schemas.microsoft.com/office/drawing/2014/main" xmlns="" val="4239000174"/>
                  </a:ext>
                </a:extLst>
              </a:tr>
              <a:tr h="448218">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a16="http://schemas.microsoft.com/office/drawing/2014/main" xmlns="" val="900705094"/>
                  </a:ext>
                </a:extLst>
              </a:tr>
              <a:tr h="307587">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xmlns="" val="671749842"/>
                  </a:ext>
                </a:extLst>
              </a:tr>
              <a:tr h="307587">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xmlns="" val="1468464882"/>
                  </a:ext>
                </a:extLst>
              </a:tr>
              <a:tr h="307587">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xmlns="" val="3075698797"/>
                  </a:ext>
                </a:extLst>
              </a:tr>
              <a:tr h="307587">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xmlns="" val="1916531532"/>
                  </a:ext>
                </a:extLst>
              </a:tr>
              <a:tr h="448218">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xmlns="" val="2601799188"/>
                  </a:ext>
                </a:extLst>
              </a:tr>
              <a:tr h="448218">
                <a:tc>
                  <a:txBody>
                    <a:bodyPr/>
                    <a:lstStyle/>
                    <a:p>
                      <a:r>
                        <a:rPr lang="en-US" sz="1600"/>
                        <a:t>No-SQL 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xmlns="" val="1761236402"/>
                  </a:ext>
                </a:extLst>
              </a:tr>
              <a:tr h="448218">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xmlns="" val="1542988016"/>
                  </a:ext>
                </a:extLst>
              </a:tr>
            </a:tbl>
          </a:graphicData>
        </a:graphic>
      </p:graphicFrame>
      <p:sp>
        <p:nvSpPr>
          <p:cNvPr id="8" name="Content Placeholder 2"/>
          <p:cNvSpPr>
            <a:spLocks noGrp="1"/>
          </p:cNvSpPr>
          <p:nvPr>
            <p:ph idx="1"/>
          </p:nvPr>
        </p:nvSpPr>
        <p:spPr>
          <a:xfrm>
            <a:off x="838199" y="1825625"/>
            <a:ext cx="10232923" cy="799588"/>
          </a:xfrm>
        </p:spPr>
        <p:txBody>
          <a:bodyPr>
            <a:normAutofit fontScale="92500" lnSpcReduction="10000"/>
          </a:bodyPr>
          <a:lstStyle/>
          <a:p>
            <a:pPr marL="0" indent="0">
              <a:buNone/>
            </a:pPr>
            <a:r>
              <a:rPr lang="en-US" dirty="0"/>
              <a:t>Bindings serve as the basis for all connections to and from a function. Many bindings can be “bi-directional” as well.</a:t>
            </a:r>
          </a:p>
        </p:txBody>
      </p:sp>
    </p:spTree>
    <p:extLst>
      <p:ext uri="{BB962C8B-B14F-4D97-AF65-F5344CB8AC3E}">
        <p14:creationId xmlns:p14="http://schemas.microsoft.com/office/powerpoint/2010/main" val="84895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Functions</a:t>
            </a:r>
          </a:p>
        </p:txBody>
      </p:sp>
      <p:sp>
        <p:nvSpPr>
          <p:cNvPr id="3" name="Content Placeholder 2"/>
          <p:cNvSpPr>
            <a:spLocks noGrp="1"/>
          </p:cNvSpPr>
          <p:nvPr>
            <p:ph idx="1"/>
          </p:nvPr>
        </p:nvSpPr>
        <p:spPr>
          <a:xfrm>
            <a:off x="838200" y="1825625"/>
            <a:ext cx="4677697" cy="4476852"/>
          </a:xfrm>
        </p:spPr>
        <p:txBody>
          <a:bodyPr>
            <a:normAutofit fontScale="92500"/>
          </a:bodyPr>
          <a:lstStyle/>
          <a:p>
            <a:pPr marL="687388" indent="-342900"/>
            <a:r>
              <a:rPr lang="en-US" dirty="0"/>
              <a:t>Command-line tools</a:t>
            </a:r>
          </a:p>
          <a:p>
            <a:pPr marL="687388" indent="-342900"/>
            <a:r>
              <a:rPr lang="en-US" dirty="0"/>
              <a:t>3</a:t>
            </a:r>
            <a:r>
              <a:rPr lang="en-US" baseline="30000" dirty="0"/>
              <a:t>rd</a:t>
            </a:r>
            <a:r>
              <a:rPr lang="en-US" dirty="0"/>
              <a:t> party products such as Postman and Swagger</a:t>
            </a:r>
          </a:p>
          <a:p>
            <a:pPr marL="687388" indent="-342900"/>
            <a:r>
              <a:rPr lang="en-US" dirty="0"/>
              <a:t>Direct web calls via </a:t>
            </a:r>
            <a:r>
              <a:rPr lang="en-US" dirty="0" err="1"/>
              <a:t>cURL</a:t>
            </a:r>
            <a:endParaRPr lang="en-US" dirty="0"/>
          </a:p>
          <a:p>
            <a:pPr marL="687388" indent="-342900"/>
            <a:r>
              <a:rPr lang="en-US" dirty="0"/>
              <a:t>Nested functions</a:t>
            </a:r>
          </a:p>
          <a:p>
            <a:pPr marL="687388" indent="-342900"/>
            <a:r>
              <a:rPr lang="en-US" dirty="0"/>
              <a:t>Microsoft Azure Storage Explorer</a:t>
            </a:r>
          </a:p>
          <a:p>
            <a:pPr marL="687388" indent="-342900"/>
            <a:r>
              <a:rPr lang="en-US" dirty="0"/>
              <a:t>Visual Studio Cloud Explorer</a:t>
            </a:r>
          </a:p>
          <a:p>
            <a:pPr marL="687388" indent="-342900"/>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6079339" y="1916830"/>
            <a:ext cx="5221693" cy="3608899"/>
          </a:xfrm>
          <a:prstGeom prst="rect">
            <a:avLst/>
          </a:prstGeom>
        </p:spPr>
      </p:pic>
    </p:spTree>
    <p:extLst>
      <p:ext uri="{BB962C8B-B14F-4D97-AF65-F5344CB8AC3E}">
        <p14:creationId xmlns:p14="http://schemas.microsoft.com/office/powerpoint/2010/main" val="115698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a:xfrm>
            <a:off x="838200" y="1825625"/>
            <a:ext cx="3856464" cy="3670974"/>
          </a:xfrm>
        </p:spPr>
        <p:txBody>
          <a:bodyPr>
            <a:normAutofit/>
          </a:bodyPr>
          <a:lstStyle/>
          <a:p>
            <a:pPr marL="0" indent="0">
              <a:buNone/>
            </a:pPr>
            <a:r>
              <a:rPr lang="en-US" dirty="0"/>
              <a:t>Create a “serverless” </a:t>
            </a:r>
            <a:r>
              <a:rPr lang="en-US" dirty="0" smtClean="0"/>
              <a:t>event-driven </a:t>
            </a:r>
            <a:r>
              <a:rPr lang="en-US" dirty="0"/>
              <a:t>experience that extends the existing Azure App Service </a:t>
            </a:r>
            <a:r>
              <a:rPr lang="en-US" dirty="0" smtClean="0"/>
              <a:t>platform </a:t>
            </a:r>
            <a:r>
              <a:rPr lang="en-US" dirty="0"/>
              <a:t>by building “nanoservices” that can scale based on </a:t>
            </a:r>
            <a:r>
              <a:rPr lang="en-US" dirty="0" smtClean="0"/>
              <a:t>demand</a:t>
            </a:r>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t>
            </a:r>
            <a:r>
              <a:rPr lang="en-US" dirty="0" smtClean="0"/>
              <a:t>and </a:t>
            </a:r>
            <a:r>
              <a:rPr lang="en-US" dirty="0"/>
              <a:t>Tools</a:t>
            </a:r>
          </a:p>
        </p:txBody>
      </p:sp>
      <p:grpSp>
        <p:nvGrpSpPr>
          <p:cNvPr id="3" name="Group 2"/>
          <p:cNvGrpSpPr/>
          <p:nvPr/>
        </p:nvGrpSpPr>
        <p:grpSpPr>
          <a:xfrm>
            <a:off x="5660472" y="1825625"/>
            <a:ext cx="5172176" cy="3621518"/>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40" name="Content Placeholder 2"/>
          <p:cNvSpPr>
            <a:spLocks noGrp="1"/>
          </p:cNvSpPr>
          <p:nvPr>
            <p:ph idx="1"/>
          </p:nvPr>
        </p:nvSpPr>
        <p:spPr>
          <a:xfrm>
            <a:off x="838200" y="1825625"/>
            <a:ext cx="3810802" cy="3670974"/>
          </a:xfrm>
        </p:spPr>
        <p:txBody>
          <a:bodyPr>
            <a:normAutofit fontScale="92500"/>
          </a:bodyPr>
          <a:lstStyle/>
          <a:p>
            <a:pPr marL="0" indent="0">
              <a:buNone/>
            </a:pPr>
            <a:r>
              <a:rPr lang="en-US" dirty="0"/>
              <a:t>Create functions in JavaScript, C#, Python, and PHP, as well as scripting options such as Bash, Batch, and PowerShell, that can be triggered by virtually any event in Azure, 3rd party services, or on premise </a:t>
            </a:r>
            <a:r>
              <a:rPr lang="en-US" dirty="0" smtClean="0"/>
              <a:t>systems</a:t>
            </a:r>
            <a:endParaRPr lang="en-US" dirty="0"/>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7755418" y="1690688"/>
            <a:ext cx="2920079" cy="4100878"/>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1"/>
          </p:nvPr>
        </p:nvSpPr>
        <p:spPr>
          <a:xfrm>
            <a:off x="838200" y="1825625"/>
            <a:ext cx="5729748" cy="4196402"/>
          </a:xfrm>
        </p:spPr>
        <p:txBody>
          <a:bodyPr>
            <a:normAutofit/>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1"/>
          </p:nvPr>
        </p:nvSpPr>
        <p:spPr>
          <a:xfrm>
            <a:off x="838200" y="1550322"/>
            <a:ext cx="5513440" cy="1635330"/>
          </a:xfrm>
        </p:spPr>
        <p:txBody>
          <a:bodyPr>
            <a:normAutofit/>
          </a:bodyPr>
          <a:lstStyle/>
          <a:p>
            <a:pPr marL="0" indent="0">
              <a:buNone/>
            </a:pPr>
            <a:r>
              <a:rPr lang="en-US" dirty="0"/>
              <a:t>Function App templates are categorized into general areas of Timer, Data Processing, and </a:t>
            </a:r>
            <a:r>
              <a:rPr lang="en-US" dirty="0" err="1" smtClean="0"/>
              <a:t>Webhook</a:t>
            </a:r>
            <a:r>
              <a:rPr lang="en-US" dirty="0"/>
              <a:t> </a:t>
            </a:r>
            <a:r>
              <a:rPr lang="en-US" dirty="0" smtClean="0"/>
              <a:t>&amp; API</a:t>
            </a: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87239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3" y="4163099"/>
            <a:ext cx="2238375" cy="1333500"/>
          </a:xfrm>
          <a:prstGeom prst="rect">
            <a:avLst/>
          </a:prstGeom>
        </p:spPr>
      </p:pic>
    </p:spTree>
    <p:extLst>
      <p:ext uri="{BB962C8B-B14F-4D97-AF65-F5344CB8AC3E}">
        <p14:creationId xmlns:p14="http://schemas.microsoft.com/office/powerpoint/2010/main" val="244223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1"/>
          </p:nvPr>
        </p:nvSpPr>
        <p:spPr>
          <a:xfrm>
            <a:off x="838199" y="1825624"/>
            <a:ext cx="10394483" cy="4408027"/>
          </a:xfrm>
        </p:spPr>
        <p:txBody>
          <a:bodyPr>
            <a:normAutofit/>
          </a:bodyPr>
          <a:lstStyle/>
          <a:p>
            <a:pPr marL="687388" indent="-342900"/>
            <a:r>
              <a:rPr lang="en-US" dirty="0"/>
              <a:t>Triggered by events in other services, like GitHub, Team Foundation Services, Office 365, OneDrive, Microsoft PowerApps</a:t>
            </a:r>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p:txBody>
      </p:sp>
    </p:spTree>
    <p:extLst>
      <p:ext uri="{BB962C8B-B14F-4D97-AF65-F5344CB8AC3E}">
        <p14:creationId xmlns:p14="http://schemas.microsoft.com/office/powerpoint/2010/main" val="375412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a:xfrm>
            <a:off x="838199" y="1825624"/>
            <a:ext cx="6477001" cy="4408027"/>
          </a:xfrm>
        </p:spPr>
        <p:txBody>
          <a:bodyPr>
            <a:normAutofit/>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6" y="417490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28984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70176630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7969</TotalTime>
  <Words>1384</Words>
  <Application>Microsoft Office PowerPoint</Application>
  <PresentationFormat>Widescreen</PresentationFormat>
  <Paragraphs>133</Paragraphs>
  <Slides>12</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Functions</vt:lpstr>
      <vt:lpstr>Azure Functions</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Testing Functions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scott@liquiddaffodil.com</dc:creator>
  <cp:lastModifiedBy>Jeff Prosise</cp:lastModifiedBy>
  <cp:revision>177</cp:revision>
  <dcterms:created xsi:type="dcterms:W3CDTF">2016-04-21T18:51:19Z</dcterms:created>
  <dcterms:modified xsi:type="dcterms:W3CDTF">2016-10-01T19:49:04Z</dcterms:modified>
</cp:coreProperties>
</file>