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86" r:id="rId3"/>
    <p:sldId id="280" r:id="rId4"/>
    <p:sldId id="281" r:id="rId5"/>
    <p:sldId id="291" r:id="rId6"/>
    <p:sldId id="292" r:id="rId7"/>
    <p:sldId id="287" r:id="rId8"/>
    <p:sldId id="293" r:id="rId9"/>
    <p:sldId id="294" r:id="rId10"/>
    <p:sldId id="284" r:id="rId11"/>
    <p:sldId id="271"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8229" autoAdjust="0"/>
  </p:normalViewPr>
  <p:slideViewPr>
    <p:cSldViewPr snapToGrid="0">
      <p:cViewPr varScale="1">
        <p:scale>
          <a:sx n="81" d="100"/>
          <a:sy n="81" d="100"/>
        </p:scale>
        <p:origin x="912"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smtClean="0">
                <a:solidFill>
                  <a:schemeClr val="tx1"/>
                </a:solidFill>
                <a:effectLst/>
                <a:latin typeface="+mn-lt"/>
                <a:ea typeface="+mn-ea"/>
                <a:cs typeface="+mn-cs"/>
                <a:hlinkClick r:id="rId3"/>
              </a:rPr>
              <a:t>Azure blobs</a:t>
            </a:r>
            <a:r>
              <a:rPr lang="en-US" sz="1200" b="0" i="0" kern="1200" dirty="0" smtClean="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smtClean="0">
                <a:solidFill>
                  <a:schemeClr val="tx1"/>
                </a:solidFill>
                <a:effectLst/>
                <a:latin typeface="+mn-lt"/>
                <a:ea typeface="+mn-ea"/>
                <a:cs typeface="+mn-cs"/>
                <a:hlinkClick r:id="rId4"/>
              </a:rPr>
              <a:t>Azure Stream Analytics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Azure tables</a:t>
            </a:r>
            <a:r>
              <a:rPr lang="en-US" sz="1200" b="0" i="0" kern="1200" dirty="0" smtClean="0">
                <a:solidFill>
                  <a:schemeClr val="tx1"/>
                </a:solidFill>
                <a:effectLst/>
                <a:latin typeface="+mn-lt"/>
                <a:ea typeface="+mn-ea"/>
                <a:cs typeface="+mn-cs"/>
              </a:rPr>
              <a:t> provide NoSQL storage for semi-structured data. </a:t>
            </a:r>
            <a:r>
              <a:rPr lang="en-US" sz="1200" b="0" i="0" u="none" strike="noStrike" kern="1200" dirty="0" smtClean="0">
                <a:solidFill>
                  <a:schemeClr val="tx1"/>
                </a:solidFill>
                <a:effectLst/>
                <a:latin typeface="+mn-lt"/>
                <a:ea typeface="+mn-ea"/>
                <a:cs typeface="+mn-cs"/>
                <a:hlinkClick r:id="rId6"/>
              </a:rPr>
              <a:t>Azure </a:t>
            </a:r>
            <a:r>
              <a:rPr lang="en-US" sz="1200" b="0" i="0" u="none" strike="noStrike" kern="1200" dirty="0" err="1" smtClean="0">
                <a:solidFill>
                  <a:schemeClr val="tx1"/>
                </a:solidFill>
                <a:effectLst/>
                <a:latin typeface="+mn-lt"/>
                <a:ea typeface="+mn-ea"/>
                <a:cs typeface="+mn-cs"/>
                <a:hlinkClick r:id="rId6"/>
              </a:rPr>
              <a:t>queues</a:t>
            </a:r>
            <a:r>
              <a:rPr lang="en-US" sz="1200" b="0" i="0" kern="1200" dirty="0" err="1" smtClean="0">
                <a:solidFill>
                  <a:schemeClr val="tx1"/>
                </a:solidFill>
                <a:effectLst/>
                <a:latin typeface="+mn-lt"/>
                <a:ea typeface="+mn-ea"/>
                <a:cs typeface="+mn-cs"/>
              </a:rPr>
              <a:t>support</a:t>
            </a:r>
            <a:r>
              <a:rPr lang="en-US" sz="1200" b="0" i="0" kern="1200" dirty="0" smtClean="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smtClean="0">
                <a:solidFill>
                  <a:schemeClr val="tx1"/>
                </a:solidFill>
                <a:effectLst/>
                <a:latin typeface="+mn-lt"/>
                <a:ea typeface="+mn-ea"/>
                <a:cs typeface="+mn-cs"/>
                <a:hlinkClick r:id="rId7"/>
              </a:rPr>
              <a:t>Azure Files</a:t>
            </a:r>
            <a:r>
              <a:rPr lang="en-US" sz="1200" b="0" i="0" kern="1200" dirty="0" smtClean="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smtClean="0">
                <a:solidFill>
                  <a:schemeClr val="tx1"/>
                </a:solidFill>
                <a:effectLst/>
                <a:latin typeface="+mn-lt"/>
                <a:ea typeface="+mn-ea"/>
                <a:cs typeface="+mn-cs"/>
                <a:hlinkClick r:id="rId8"/>
              </a:rPr>
              <a:t>Azure Portal</a:t>
            </a:r>
            <a:r>
              <a:rPr lang="en-US" sz="1200" b="0" i="0" kern="1200" dirty="0" smtClean="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33393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smtClean="0"/>
              <a:t> to a rather severe set of restrictions since storage names are used to form DNS names.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87425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Once created, a blob can be referenced by URL. The URL is formed from the storage-account name, container name, and blob name. This doesn't mean all blobs are public; they're private</a:t>
            </a:r>
            <a:r>
              <a:rPr lang="en-US" baseline="0" dirty="0" smtClean="0"/>
              <a:t> by default. But they can be made public, and public blobs can be downloaded simply by typing their URLs into a browser.</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52467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23044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unrestricted access to a storage account. (They're useful for connecting other services that you create to your storage accounts, in which case they stay in Azure and are never divulged to the outside world.) SAS tokens are safer because they can be time-limited and set to provide read-only access. The best way to generate a SAS token is with Microsoft's cross-platform Azure Storage Explorer. For a real-world example of what happens when you fail to protect a storage account's access keys, see http://www.pcworld.com/article/2365602/hacker-puts-full-redundancy-codehosting-firm-out-of-business.html.</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50664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shows how a SAS included in a query string can be used to provide access to an otherwise private blob. Could someone modify the query string to extend the lifetime of the SAS? They could try, but the SAS is digitally signed, so Azure will reject a modified SAS.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44662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Containers are private by default, which means only the storage-account owner (or someone who has an</a:t>
            </a:r>
            <a:r>
              <a:rPr lang="en-US" baseline="0" dirty="0" smtClean="0"/>
              <a:t> access key for the storage account or a valid SAS) can access its contents. However, setting the container's access policy to "Public Container" or "Public Blob" makes the container's blobs public. The difference between "Public Container" and "Public Blob" is that the latter allows the blobs in the container to be enumerated, while the latter does not.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39763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 blobs are block blobs. Page blobs are for VHDs and are used for VMs created in Azure. Most tools that let you create blobs --</a:t>
            </a:r>
            <a:r>
              <a:rPr lang="en-US" baseline="0" dirty="0" smtClean="0"/>
              <a:t> for example, the Microsoft Azure Storage Explorer -- let you specify the blob type. APIs for creating blobs also let you specify the blob type.</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51632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0919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Explorer</a:t>
            </a:r>
            <a:endParaRPr lang="en-US" dirty="0"/>
          </a:p>
        </p:txBody>
      </p:sp>
      <p:sp>
        <p:nvSpPr>
          <p:cNvPr id="3" name="Content Placeholder 2"/>
          <p:cNvSpPr>
            <a:spLocks noGrp="1"/>
          </p:cNvSpPr>
          <p:nvPr>
            <p:ph idx="1"/>
          </p:nvPr>
        </p:nvSpPr>
        <p:spPr>
          <a:xfrm>
            <a:off x="519247" y="1447800"/>
            <a:ext cx="11249199" cy="984629"/>
          </a:xfrm>
        </p:spPr>
        <p:txBody>
          <a:bodyPr/>
          <a:lstStyle/>
          <a:p>
            <a:r>
              <a:rPr lang="en-US" dirty="0" smtClean="0"/>
              <a:t>Free cross-platform tool for managing Azure Storage</a:t>
            </a:r>
          </a:p>
          <a:p>
            <a:r>
              <a:rPr lang="en-US" dirty="0"/>
              <a:t>http://storageexplorer.com/</a:t>
            </a:r>
            <a:endParaRPr lang="en-US" dirty="0" smtClean="0"/>
          </a:p>
        </p:txBody>
      </p:sp>
      <p:pic>
        <p:nvPicPr>
          <p:cNvPr id="5" name="Picture 4"/>
          <p:cNvPicPr>
            <a:picLocks noChangeAspect="1"/>
          </p:cNvPicPr>
          <p:nvPr/>
        </p:nvPicPr>
        <p:blipFill>
          <a:blip r:embed="rId3"/>
          <a:stretch>
            <a:fillRect/>
          </a:stretch>
        </p:blipFill>
        <p:spPr>
          <a:xfrm>
            <a:off x="3447857" y="2813463"/>
            <a:ext cx="5294700" cy="3528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9424826" cy="461665"/>
          </a:xfrm>
        </p:spPr>
        <p:txBody>
          <a:bodyPr/>
          <a:lstStyle/>
          <a:p>
            <a:r>
              <a:rPr lang="en-US" dirty="0" smtClean="0"/>
              <a:t>Azure Storage HOL.html</a:t>
            </a:r>
            <a:endParaRPr lang="en-US" dirty="0"/>
          </a:p>
        </p:txBody>
      </p:sp>
      <p:sp>
        <p:nvSpPr>
          <p:cNvPr id="4" name="Text Placeholder 3"/>
          <p:cNvSpPr>
            <a:spLocks noGrp="1"/>
          </p:cNvSpPr>
          <p:nvPr>
            <p:ph type="body" sz="quarter" idx="10"/>
          </p:nvPr>
        </p:nvSpPr>
        <p:spPr/>
        <p:txBody>
          <a:bodyPr/>
          <a:lstStyle/>
          <a:p>
            <a:r>
              <a:rPr lang="en-US" dirty="0" smtClean="0"/>
              <a:t>Using Azure Storage</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4.75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519248" y="1447800"/>
            <a:ext cx="7140336" cy="3556999"/>
          </a:xfrm>
        </p:spPr>
        <p:txBody>
          <a:bodyPr/>
          <a:lstStyle/>
          <a:p>
            <a:r>
              <a:rPr lang="en-US" dirty="0"/>
              <a:t>Up to 500 TB of data per account</a:t>
            </a:r>
          </a:p>
          <a:p>
            <a:r>
              <a:rPr lang="en-US" dirty="0"/>
              <a:t>Maximum of 200 storage accounts per subscription</a:t>
            </a:r>
          </a:p>
          <a:p>
            <a:r>
              <a:rPr lang="en-US" dirty="0"/>
              <a:t>Two types of accounts</a:t>
            </a:r>
          </a:p>
          <a:p>
            <a:pPr lvl="1"/>
            <a:r>
              <a:rPr lang="en-US" dirty="0"/>
              <a:t>"General purpose" and "Blob storage"</a:t>
            </a:r>
          </a:p>
          <a:p>
            <a:r>
              <a:rPr lang="en-US" dirty="0"/>
              <a:t>Four types of replication</a:t>
            </a:r>
          </a:p>
          <a:p>
            <a:pPr lvl="1"/>
            <a:r>
              <a:rPr lang="en-US" dirty="0"/>
              <a:t>LRS, ZRS, GRS, and RA-GRS</a:t>
            </a:r>
          </a:p>
          <a:p>
            <a:r>
              <a:rPr lang="en-US" dirty="0"/>
              <a:t>Support optional 256-bit AES encryption for "data at rest</a:t>
            </a:r>
            <a:r>
              <a:rPr lang="en-US" dirty="0" smtClean="0"/>
              <a:t>"</a:t>
            </a:r>
            <a:endParaRPr lang="en-US" dirty="0"/>
          </a:p>
        </p:txBody>
      </p:sp>
      <p:pic>
        <p:nvPicPr>
          <p:cNvPr id="4" name="Picture 3"/>
          <p:cNvPicPr>
            <a:picLocks noChangeAspect="1"/>
          </p:cNvPicPr>
          <p:nvPr/>
        </p:nvPicPr>
        <p:blipFill>
          <a:blip r:embed="rId3"/>
          <a:stretch>
            <a:fillRect/>
          </a:stretch>
        </p:blipFill>
        <p:spPr>
          <a:xfrm>
            <a:off x="8414657" y="1447800"/>
            <a:ext cx="3003237" cy="4200957"/>
          </a:xfrm>
          <a:prstGeom prst="rect">
            <a:avLst/>
          </a:prstGeom>
        </p:spPr>
      </p:pic>
    </p:spTree>
    <p:extLst>
      <p:ext uri="{BB962C8B-B14F-4D97-AF65-F5344CB8AC3E}">
        <p14:creationId xmlns:p14="http://schemas.microsoft.com/office/powerpoint/2010/main" val="41795180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idx="1"/>
          </p:nvPr>
        </p:nvSpPr>
        <p:spPr>
          <a:xfrm>
            <a:off x="519247" y="1447800"/>
            <a:ext cx="5608369" cy="4215385"/>
          </a:xfrm>
        </p:spPr>
        <p:txBody>
          <a:bodyPr/>
          <a:lstStyle/>
          <a:p>
            <a:r>
              <a:rPr lang="en-US" dirty="0"/>
              <a:t>Access to storage by non-account-owners relies on </a:t>
            </a:r>
            <a:r>
              <a:rPr lang="en-US" dirty="0" smtClean="0"/>
              <a:t>access keys</a:t>
            </a:r>
            <a:endParaRPr lang="en-US" dirty="0"/>
          </a:p>
          <a:p>
            <a:r>
              <a:rPr lang="en-US" dirty="0" smtClean="0"/>
              <a:t>Keys </a:t>
            </a:r>
            <a:r>
              <a:rPr lang="en-US" dirty="0"/>
              <a:t>should be "rolled" periodically for security</a:t>
            </a:r>
          </a:p>
          <a:p>
            <a:r>
              <a:rPr lang="en-US" dirty="0"/>
              <a:t>Keys can be used to generate shared-access signatures (SAS) for secure and restricted </a:t>
            </a:r>
            <a:r>
              <a:rPr lang="en-US" dirty="0" smtClean="0"/>
              <a:t>access</a:t>
            </a:r>
            <a:endParaRPr lang="en-US" dirty="0"/>
          </a:p>
        </p:txBody>
      </p:sp>
      <p:pic>
        <p:nvPicPr>
          <p:cNvPr id="4" name="Picture 3"/>
          <p:cNvPicPr>
            <a:picLocks noChangeAspect="1"/>
          </p:cNvPicPr>
          <p:nvPr/>
        </p:nvPicPr>
        <p:blipFill>
          <a:blip r:embed="rId3"/>
          <a:stretch>
            <a:fillRect/>
          </a:stretch>
        </p:blipFill>
        <p:spPr>
          <a:xfrm>
            <a:off x="6127616" y="1590983"/>
            <a:ext cx="5543550" cy="3438525"/>
          </a:xfrm>
          <a:prstGeom prst="rect">
            <a:avLst/>
          </a:prstGeom>
        </p:spPr>
      </p:pic>
    </p:spTree>
    <p:extLst>
      <p:ext uri="{BB962C8B-B14F-4D97-AF65-F5344CB8AC3E}">
        <p14:creationId xmlns:p14="http://schemas.microsoft.com/office/powerpoint/2010/main" val="30609141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373555"/>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274225"/>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304431"/>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10" name="Straight Connector 9"/>
          <p:cNvCxnSpPr>
            <a:stCxn id="5" idx="2"/>
          </p:cNvCxnSpPr>
          <p:nvPr/>
        </p:nvCxnSpPr>
        <p:spPr>
          <a:xfrm>
            <a:off x="6082300" y="1717423"/>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82300" y="4688035"/>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7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519248" y="1447800"/>
            <a:ext cx="11151918" cy="2793842"/>
          </a:xfrm>
        </p:spPr>
        <p:txBody>
          <a:bodyPr/>
          <a:lstStyle/>
          <a:p>
            <a:r>
              <a:rPr lang="en-US" dirty="0" smtClean="0"/>
              <a:t>Three </a:t>
            </a:r>
            <a:r>
              <a:rPr lang="en-US" dirty="0"/>
              <a:t>access policies</a:t>
            </a:r>
          </a:p>
          <a:p>
            <a:pPr lvl="1"/>
            <a:r>
              <a:rPr lang="en-US" dirty="0"/>
              <a:t>Private – Blobs can't be read or enumerated anonymously</a:t>
            </a:r>
          </a:p>
          <a:p>
            <a:pPr lvl="1"/>
            <a:r>
              <a:rPr lang="en-US" dirty="0" smtClean="0"/>
              <a:t>Container </a:t>
            </a:r>
            <a:r>
              <a:rPr lang="en-US" dirty="0"/>
              <a:t>– Blobs can be read and enumerated anonymously</a:t>
            </a:r>
          </a:p>
          <a:p>
            <a:pPr lvl="1"/>
            <a:r>
              <a:rPr lang="en-US" dirty="0" smtClean="0"/>
              <a:t>Blob </a:t>
            </a:r>
            <a:r>
              <a:rPr lang="en-US" dirty="0"/>
              <a:t>– Blobs can be read anonymously, but cannot be enumerated</a:t>
            </a:r>
          </a:p>
          <a:p>
            <a:endParaRPr lang="en-US" dirty="0"/>
          </a:p>
        </p:txBody>
      </p:sp>
      <p:pic>
        <p:nvPicPr>
          <p:cNvPr id="4" name="Picture 3"/>
          <p:cNvPicPr>
            <a:picLocks noChangeAspect="1"/>
          </p:cNvPicPr>
          <p:nvPr/>
        </p:nvPicPr>
        <p:blipFill>
          <a:blip r:embed="rId3"/>
          <a:stretch>
            <a:fillRect/>
          </a:stretch>
        </p:blipFill>
        <p:spPr>
          <a:xfrm>
            <a:off x="3309144" y="3965957"/>
            <a:ext cx="5572125" cy="2409825"/>
          </a:xfrm>
          <a:prstGeom prst="rect">
            <a:avLst/>
          </a:prstGeom>
        </p:spPr>
      </p:pic>
    </p:spTree>
    <p:extLst>
      <p:ext uri="{BB962C8B-B14F-4D97-AF65-F5344CB8AC3E}">
        <p14:creationId xmlns:p14="http://schemas.microsoft.com/office/powerpoint/2010/main" val="3231213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a:t>Unlimited number of blobs per container</a:t>
            </a:r>
          </a:p>
          <a:p>
            <a:r>
              <a:rPr lang="en-US" dirty="0"/>
              <a:t>Three types of blobs</a:t>
            </a:r>
          </a:p>
          <a:p>
            <a:endParaRPr lang="en-US" dirty="0"/>
          </a:p>
          <a:p>
            <a:endParaRPr lang="en-US" dirty="0"/>
          </a:p>
          <a:p>
            <a:endParaRPr lang="en-US" dirty="0"/>
          </a:p>
          <a:p>
            <a:endParaRPr lang="en-US" dirty="0"/>
          </a:p>
          <a:p>
            <a:endParaRPr lang="en-US" dirty="0"/>
          </a:p>
          <a:p>
            <a:r>
              <a:rPr lang="en-US" dirty="0"/>
              <a:t>Blobs also support user-defined metadata (key-value pairs</a:t>
            </a:r>
            <a:r>
              <a:rPr lang="en-US" dirty="0" smtClean="0"/>
              <a:t>)</a:t>
            </a:r>
            <a:endParaRPr lang="en-US" dirty="0"/>
          </a:p>
        </p:txBody>
      </p:sp>
      <p:sp>
        <p:nvSpPr>
          <p:cNvPr id="4" name="Rectangle 3"/>
          <p:cNvSpPr/>
          <p:nvPr/>
        </p:nvSpPr>
        <p:spPr>
          <a:xfrm>
            <a:off x="7646152"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5" name="Rectangle 4"/>
          <p:cNvSpPr/>
          <p:nvPr/>
        </p:nvSpPr>
        <p:spPr>
          <a:xfrm>
            <a:off x="4332936"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6" name="Rectangle 5"/>
          <p:cNvSpPr/>
          <p:nvPr/>
        </p:nvSpPr>
        <p:spPr>
          <a:xfrm>
            <a:off x="1019720"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4.75 </a:t>
            </a:r>
            <a:r>
              <a:rPr lang="en-US" sz="2000" dirty="0">
                <a:solidFill>
                  <a:schemeClr val="bg1"/>
                </a:solidFill>
              </a:rPr>
              <a:t>T</a:t>
            </a:r>
            <a:r>
              <a:rPr lang="en-US" sz="2000" dirty="0" smtClean="0">
                <a:solidFill>
                  <a:schemeClr val="bg1"/>
                </a:solidFill>
              </a:rPr>
              <a:t>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361935602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658</TotalTime>
  <Words>1166</Words>
  <Application>Microsoft Office PowerPoint</Application>
  <PresentationFormat>Widescreen</PresentationFormat>
  <Paragraphs>114</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Azure Storage</vt:lpstr>
      <vt:lpstr>Azure Storage</vt:lpstr>
      <vt:lpstr>Blob Storage</vt:lpstr>
      <vt:lpstr>Blob URLs</vt:lpstr>
      <vt:lpstr>Storage Accounts</vt:lpstr>
      <vt:lpstr>Access Keys</vt:lpstr>
      <vt:lpstr>Shared-Access Signatures</vt:lpstr>
      <vt:lpstr>Storage Containers</vt:lpstr>
      <vt:lpstr>Storage Blobs</vt:lpstr>
      <vt:lpstr>Azure Storage Explorer</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123</cp:revision>
  <dcterms:created xsi:type="dcterms:W3CDTF">2015-09-14T01:17:11Z</dcterms:created>
  <dcterms:modified xsi:type="dcterms:W3CDTF">2017-02-05T15:53:34Z</dcterms:modified>
</cp:coreProperties>
</file>