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4"/>
  </p:sldMasterIdLst>
  <p:notesMasterIdLst>
    <p:notesMasterId r:id="rId48"/>
  </p:notesMasterIdLst>
  <p:handoutMasterIdLst>
    <p:handoutMasterId r:id="rId49"/>
  </p:handoutMasterIdLst>
  <p:sldIdLst>
    <p:sldId id="287" r:id="rId5"/>
    <p:sldId id="289" r:id="rId6"/>
    <p:sldId id="288" r:id="rId7"/>
    <p:sldId id="291" r:id="rId8"/>
    <p:sldId id="292" r:id="rId9"/>
    <p:sldId id="293" r:id="rId10"/>
    <p:sldId id="329" r:id="rId11"/>
    <p:sldId id="29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</p:sldIdLst>
  <p:sldSz cx="13442950" cy="7561263"/>
  <p:notesSz cx="6858000" cy="9144000"/>
  <p:defaultTextStyle>
    <a:defPPr>
      <a:defRPr lang="es-E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5DF"/>
    <a:srgbClr val="FFFFFF"/>
    <a:srgbClr val="76D1F6"/>
    <a:srgbClr val="2EAEB7"/>
    <a:srgbClr val="ED810C"/>
    <a:srgbClr val="EBEBEB"/>
    <a:srgbClr val="C28202"/>
    <a:srgbClr val="5FA504"/>
    <a:srgbClr val="4AAC33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38" autoAdjust="0"/>
  </p:normalViewPr>
  <p:slideViewPr>
    <p:cSldViewPr>
      <p:cViewPr varScale="1">
        <p:scale>
          <a:sx n="77" d="100"/>
          <a:sy n="77" d="100"/>
        </p:scale>
        <p:origin x="27" y="45"/>
      </p:cViewPr>
      <p:guideLst>
        <p:guide orient="horz" pos="2382"/>
        <p:guide pos="4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707-6469-4BDB-90CE-F9370BC600B5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6F335-D133-427E-879C-FABFFA6F14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941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6E3C-6678-4FF9-AB93-B470EA33FD64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BFDDF-F250-43EA-8D14-CBBE515FAD3F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info@encamina.com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565904" y="6012879"/>
            <a:ext cx="9776497" cy="576064"/>
          </a:xfrm>
        </p:spPr>
        <p:txBody>
          <a:bodyPr>
            <a:noAutofit/>
          </a:bodyPr>
          <a:lstStyle>
            <a:lvl1pPr>
              <a:defRPr sz="3600" baseline="0"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565903" y="6660951"/>
            <a:ext cx="9683804" cy="432048"/>
          </a:xfrm>
        </p:spPr>
        <p:txBody>
          <a:bodyPr anchor="ctr">
            <a:normAutofit/>
          </a:bodyPr>
          <a:lstStyle>
            <a:lvl1pPr marL="0" marR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99">
                <a:solidFill>
                  <a:schemeClr val="tx1"/>
                </a:solidFill>
              </a:defRPr>
            </a:lvl1pPr>
            <a:lvl2pPr marL="49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955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99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Haga clic para modificar el estilo de subtítulo del patrón</a:t>
            </a:r>
            <a:endParaRPr kumimoji="0" lang="es-ES" sz="1499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99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06" y="2222948"/>
            <a:ext cx="3674402" cy="3387619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00051" y="2599241"/>
            <a:ext cx="514130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199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199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199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199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199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199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199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03955" y="3732188"/>
            <a:ext cx="633670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99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09" y="1044329"/>
            <a:ext cx="3567668" cy="108011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458" y="-26096"/>
            <a:ext cx="3936047" cy="2155454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1906051" y="7020991"/>
            <a:ext cx="122413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2" name="Rectángulo 11"/>
          <p:cNvSpPr/>
          <p:nvPr userDrawn="1"/>
        </p:nvSpPr>
        <p:spPr>
          <a:xfrm>
            <a:off x="1" y="1"/>
            <a:ext cx="13442949" cy="561056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white"/>
                </a:solidFill>
              </a:rPr>
              <a:t>               </a:t>
            </a:r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406" y="2222947"/>
            <a:ext cx="3674402" cy="3387619"/>
          </a:xfrm>
          <a:prstGeom prst="rect">
            <a:avLst/>
          </a:prstGeom>
        </p:spPr>
      </p:pic>
      <p:sp>
        <p:nvSpPr>
          <p:cNvPr id="21" name="CuadroTexto 20"/>
          <p:cNvSpPr txBox="1"/>
          <p:nvPr userDrawn="1"/>
        </p:nvSpPr>
        <p:spPr>
          <a:xfrm>
            <a:off x="500051" y="2599241"/>
            <a:ext cx="5141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consultora tecnológica que piensa en </a:t>
            </a:r>
            <a:r>
              <a:rPr lang="es-ES" sz="3200" dirty="0">
                <a:solidFill>
                  <a:srgbClr val="3776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s-ES" sz="3200" dirty="0">
                <a:solidFill>
                  <a:srgbClr val="4AAC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0EA5D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s-ES" sz="3200" dirty="0">
                <a:solidFill>
                  <a:srgbClr val="44479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s-ES" sz="3200" dirty="0">
                <a:solidFill>
                  <a:srgbClr val="6A39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s-ES" sz="3200" dirty="0">
                <a:solidFill>
                  <a:srgbClr val="9F3E8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s-ES" sz="3200" dirty="0">
                <a:solidFill>
                  <a:srgbClr val="C01B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s-ES" sz="32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2" name="CuadroTexto 21"/>
          <p:cNvSpPr txBox="1"/>
          <p:nvPr userDrawn="1"/>
        </p:nvSpPr>
        <p:spPr>
          <a:xfrm>
            <a:off x="503955" y="3732188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organizaciones vivas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909" y="1044328"/>
            <a:ext cx="3567668" cy="108012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55456" y="-26096"/>
            <a:ext cx="3936047" cy="2155454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005873" y="972319"/>
            <a:ext cx="2470230" cy="4001077"/>
          </a:xfrm>
          <a:prstGeom prst="rect">
            <a:avLst/>
          </a:prstGeom>
        </p:spPr>
      </p:pic>
      <p:sp>
        <p:nvSpPr>
          <p:cNvPr id="26" name="Rectángulo 25"/>
          <p:cNvSpPr/>
          <p:nvPr userDrawn="1"/>
        </p:nvSpPr>
        <p:spPr>
          <a:xfrm>
            <a:off x="11906051" y="7020991"/>
            <a:ext cx="122413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0" y="-13759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rojo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2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3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3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4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67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morado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8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86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ver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7FBA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2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9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5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huev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0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79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maril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EFB30A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5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46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77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az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3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37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turques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2EAEB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11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324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427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9F3E8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92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5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morado os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6A398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564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destaca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1"/>
          </p:nvPr>
        </p:nvSpPr>
        <p:spPr>
          <a:xfrm>
            <a:off x="7153276" y="684287"/>
            <a:ext cx="5724525" cy="612132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Triángulo isósceles 10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742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-24006" y="-27513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-24006" y="-27515"/>
            <a:ext cx="6721475" cy="7588777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1" name="Triángulo isósceles 10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92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roj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C60F25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Rectángulo 9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405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-26992" y="1"/>
            <a:ext cx="6783511" cy="7624570"/>
          </a:xfrm>
          <a:prstGeom prst="rect">
            <a:avLst/>
          </a:prstGeom>
        </p:spPr>
      </p:pic>
      <p:sp>
        <p:nvSpPr>
          <p:cNvPr id="8" name="Triángulo isósceles 7"/>
          <p:cNvSpPr/>
          <p:nvPr/>
        </p:nvSpPr>
        <p:spPr>
          <a:xfrm rot="1834289" flipH="1">
            <a:off x="6512594" y="3550849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5762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7075484" y="1763714"/>
            <a:ext cx="5935662" cy="518526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-26993" y="0"/>
            <a:ext cx="6783511" cy="7624570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834289" flipH="1">
            <a:off x="6512593" y="3550849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61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e illustración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4154" t="35810" b="3892"/>
          <a:stretch/>
        </p:blipFill>
        <p:spPr>
          <a:xfrm>
            <a:off x="6721477" y="-27513"/>
            <a:ext cx="6783511" cy="7624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1512168"/>
          </a:xfrm>
        </p:spPr>
        <p:txBody>
          <a:bodyPr/>
          <a:lstStyle>
            <a:lvl1pPr>
              <a:defRPr>
                <a:solidFill>
                  <a:srgbClr val="13A4D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1"/>
          </p:nvPr>
        </p:nvSpPr>
        <p:spPr>
          <a:xfrm>
            <a:off x="354013" y="1763714"/>
            <a:ext cx="5935662" cy="513356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/>
          <a:srcRect l="24154" t="35810" b="3892"/>
          <a:stretch/>
        </p:blipFill>
        <p:spPr>
          <a:xfrm>
            <a:off x="6721475" y="-27514"/>
            <a:ext cx="6783511" cy="7624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3" name="Triángulo isósceles 12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sp>
        <p:nvSpPr>
          <p:cNvPr id="14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354532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7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085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5903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9222" y="1454844"/>
            <a:ext cx="5937302" cy="5206108"/>
          </a:xfrm>
        </p:spPr>
        <p:txBody>
          <a:bodyPr>
            <a:normAutofit/>
          </a:bodyPr>
          <a:lstStyle>
            <a:lvl1pPr>
              <a:defRPr lang="es-ES" dirty="0" smtClean="0"/>
            </a:lvl1pPr>
            <a:lvl2pPr>
              <a:defRPr lang="es-ES" dirty="0" smtClean="0"/>
            </a:lvl2pPr>
            <a:lvl3pPr>
              <a:defRPr lang="es-ES" dirty="0" smtClean="0"/>
            </a:lvl3pPr>
            <a:lvl4pPr>
              <a:defRPr lang="es-ES" dirty="0" smtClean="0"/>
            </a:lvl4pPr>
            <a:lvl5pPr>
              <a:defRPr lang="es-E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81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5090"/>
            <a:ext cx="5939637" cy="705367"/>
          </a:xfrm>
        </p:spPr>
        <p:txBody>
          <a:bodyPr anchor="t">
            <a:normAutofit/>
          </a:bodyPr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5904" y="2160458"/>
            <a:ext cx="5939637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844553" y="1455090"/>
            <a:ext cx="5941971" cy="705367"/>
          </a:xfrm>
        </p:spPr>
        <p:txBody>
          <a:bodyPr anchor="t"/>
          <a:lstStyle>
            <a:lvl1pPr marL="0" indent="0">
              <a:buNone/>
              <a:defRPr sz="1600" b="1"/>
            </a:lvl1pPr>
            <a:lvl2pPr marL="497774" indent="0">
              <a:buNone/>
              <a:defRPr sz="2199" b="1"/>
            </a:lvl2pPr>
            <a:lvl3pPr marL="995548" indent="0">
              <a:buNone/>
              <a:defRPr sz="2000" b="1"/>
            </a:lvl3pPr>
            <a:lvl4pPr marL="1493322" indent="0">
              <a:buNone/>
              <a:defRPr sz="1700" b="1"/>
            </a:lvl4pPr>
            <a:lvl5pPr marL="1991096" indent="0">
              <a:buNone/>
              <a:defRPr sz="1700" b="1"/>
            </a:lvl5pPr>
            <a:lvl6pPr marL="2488869" indent="0">
              <a:buNone/>
              <a:defRPr sz="1700" b="1"/>
            </a:lvl6pPr>
            <a:lvl7pPr marL="2986644" indent="0">
              <a:buNone/>
              <a:defRPr sz="1700" b="1"/>
            </a:lvl7pPr>
            <a:lvl8pPr marL="3484418" indent="0">
              <a:buNone/>
              <a:defRPr sz="1700" b="1"/>
            </a:lvl8pPr>
            <a:lvl9pPr marL="3982193" indent="0">
              <a:buNone/>
              <a:defRPr sz="17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844553" y="2160458"/>
            <a:ext cx="5941971" cy="450049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9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ro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756474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16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5903" y="423645"/>
            <a:ext cx="4422638" cy="105273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273106" y="396256"/>
            <a:ext cx="7514982" cy="62646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99"/>
            </a:lvl6pPr>
            <a:lvl7pPr>
              <a:defRPr sz="2199"/>
            </a:lvl7pPr>
            <a:lvl8pPr>
              <a:defRPr sz="2199"/>
            </a:lvl8pPr>
            <a:lvl9pPr>
              <a:defRPr sz="21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65903" y="1476377"/>
            <a:ext cx="4422638" cy="5184575"/>
          </a:xfrm>
        </p:spPr>
        <p:txBody>
          <a:bodyPr/>
          <a:lstStyle>
            <a:lvl1pPr marL="0" indent="0">
              <a:buNone/>
              <a:defRPr sz="1499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045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48357" y="5076775"/>
            <a:ext cx="7746238" cy="720080"/>
          </a:xfrm>
        </p:spPr>
        <p:txBody>
          <a:bodyPr anchor="t">
            <a:normAutofit/>
          </a:bodyPr>
          <a:lstStyle>
            <a:lvl1pPr algn="l">
              <a:defRPr sz="16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48357" y="900057"/>
            <a:ext cx="7746238" cy="410471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97774" indent="0">
              <a:buNone/>
              <a:defRPr sz="3000"/>
            </a:lvl2pPr>
            <a:lvl3pPr marL="995548" indent="0">
              <a:buNone/>
              <a:defRPr sz="2600"/>
            </a:lvl3pPr>
            <a:lvl4pPr marL="1493322" indent="0">
              <a:buNone/>
              <a:defRPr sz="2199"/>
            </a:lvl4pPr>
            <a:lvl5pPr marL="1991096" indent="0">
              <a:buNone/>
              <a:defRPr sz="2199"/>
            </a:lvl5pPr>
            <a:lvl6pPr marL="2488869" indent="0">
              <a:buNone/>
              <a:defRPr sz="2199"/>
            </a:lvl6pPr>
            <a:lvl7pPr marL="2986644" indent="0">
              <a:buNone/>
              <a:defRPr sz="2199"/>
            </a:lvl7pPr>
            <a:lvl8pPr marL="3484418" indent="0">
              <a:buNone/>
              <a:defRPr sz="2199"/>
            </a:lvl8pPr>
            <a:lvl9pPr marL="3982193" indent="0">
              <a:buNone/>
              <a:defRPr sz="2199"/>
            </a:lvl9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48357" y="5796855"/>
            <a:ext cx="7746238" cy="864096"/>
          </a:xfrm>
        </p:spPr>
        <p:txBody>
          <a:bodyPr>
            <a:normAutofit/>
          </a:bodyPr>
          <a:lstStyle>
            <a:lvl1pPr marL="0" indent="0">
              <a:buNone/>
              <a:defRPr lang="es-ES" sz="1499" dirty="0" smtClean="0"/>
            </a:lvl1pPr>
            <a:lvl2pPr marL="497774" indent="0">
              <a:buNone/>
              <a:defRPr sz="1300"/>
            </a:lvl2pPr>
            <a:lvl3pPr marL="995548" indent="0">
              <a:buNone/>
              <a:defRPr sz="1100"/>
            </a:lvl3pPr>
            <a:lvl4pPr marL="1493322" indent="0">
              <a:buNone/>
              <a:defRPr sz="1000"/>
            </a:lvl4pPr>
            <a:lvl5pPr marL="1991096" indent="0">
              <a:buNone/>
              <a:defRPr sz="1000"/>
            </a:lvl5pPr>
            <a:lvl6pPr marL="2488869" indent="0">
              <a:buNone/>
              <a:defRPr sz="1000"/>
            </a:lvl6pPr>
            <a:lvl7pPr marL="2986644" indent="0">
              <a:buNone/>
              <a:defRPr sz="1000"/>
            </a:lvl7pPr>
            <a:lvl8pPr marL="3484418" indent="0">
              <a:buNone/>
              <a:defRPr sz="1000"/>
            </a:lvl8pPr>
            <a:lvl9pPr marL="398219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87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1260352"/>
            <a:ext cx="11949051" cy="54006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302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795016" y="497406"/>
            <a:ext cx="1991509" cy="6163546"/>
          </a:xfrm>
        </p:spPr>
        <p:txBody>
          <a:bodyPr vert="eaVert" anchor="t"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5903" y="497406"/>
            <a:ext cx="10138590" cy="616354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número de diapositiva 3"/>
          <p:cNvSpPr txBox="1">
            <a:spLocks/>
          </p:cNvSpPr>
          <p:nvPr userDrawn="1"/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9569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620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1" name="50 Rectángulo"/>
          <p:cNvSpPr/>
          <p:nvPr userDrawn="1"/>
        </p:nvSpPr>
        <p:spPr>
          <a:xfrm>
            <a:off x="7500461" y="4723552"/>
            <a:ext cx="3069439" cy="85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2" name="50 Rectángulo"/>
          <p:cNvSpPr/>
          <p:nvPr userDrawn="1"/>
        </p:nvSpPr>
        <p:spPr>
          <a:xfrm>
            <a:off x="7470773" y="3524115"/>
            <a:ext cx="3069439" cy="795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3" name="48 Rectángulo"/>
          <p:cNvSpPr/>
          <p:nvPr userDrawn="1"/>
        </p:nvSpPr>
        <p:spPr>
          <a:xfrm>
            <a:off x="7470773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4" name="47 Rectángulo"/>
          <p:cNvSpPr/>
          <p:nvPr userDrawn="1"/>
        </p:nvSpPr>
        <p:spPr>
          <a:xfrm>
            <a:off x="2623401" y="3524114"/>
            <a:ext cx="3069439" cy="20505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5" name="46 Rectángulo"/>
          <p:cNvSpPr/>
          <p:nvPr userDrawn="1"/>
        </p:nvSpPr>
        <p:spPr>
          <a:xfrm>
            <a:off x="2604912" y="2303596"/>
            <a:ext cx="3069439" cy="90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3011"/>
            <a:endParaRPr lang="es-ES" sz="1632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2 Título"/>
          <p:cNvSpPr>
            <a:spLocks noGrp="1"/>
          </p:cNvSpPr>
          <p:nvPr>
            <p:ph type="title"/>
          </p:nvPr>
        </p:nvSpPr>
        <p:spPr>
          <a:xfrm>
            <a:off x="513244" y="274638"/>
            <a:ext cx="11083416" cy="6725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7" name="1 Marcador de contenido"/>
          <p:cNvSpPr>
            <a:spLocks noGrp="1"/>
          </p:cNvSpPr>
          <p:nvPr>
            <p:ph sz="quarter" idx="11"/>
          </p:nvPr>
        </p:nvSpPr>
        <p:spPr>
          <a:xfrm>
            <a:off x="512561" y="1143362"/>
            <a:ext cx="11084815" cy="388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Editar los estilos de texto del patrón</a:t>
            </a:r>
          </a:p>
          <a:p>
            <a:pPr marL="0" lvl="1" indent="0">
              <a:buNone/>
            </a:pPr>
            <a:r>
              <a:rPr lang="es-ES" sz="1632">
                <a:latin typeface="Segoe UI Light" panose="020B0502040204020203" pitchFamily="34" charset="0"/>
                <a:ea typeface="Segoe UI Symbol" pitchFamily="34" charset="0"/>
                <a:cs typeface="Segoe UI Light" panose="020B0502040204020203" pitchFamily="34" charset="0"/>
              </a:rPr>
              <a:t>Segundo nivel</a:t>
            </a:r>
          </a:p>
        </p:txBody>
      </p:sp>
      <p:sp>
        <p:nvSpPr>
          <p:cNvPr id="18" name="Rectangle 24"/>
          <p:cNvSpPr>
            <a:spLocks noChangeArrowheads="1"/>
          </p:cNvSpPr>
          <p:nvPr userDrawn="1"/>
        </p:nvSpPr>
        <p:spPr bwMode="auto">
          <a:xfrm>
            <a:off x="2760859" y="2376996"/>
            <a:ext cx="2721191" cy="57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00" tIns="41450" rIns="82900" bIns="41450">
            <a:spAutoFit/>
          </a:bodyPr>
          <a:lstStyle/>
          <a:p>
            <a:pPr defTabSz="94556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mail a:</a:t>
            </a:r>
          </a:p>
          <a:p>
            <a:pPr defTabSz="94556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  <a:hlinkClick r:id="rId3"/>
              </a:rPr>
              <a:t>info@encamina.com</a:t>
            </a: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7572782" y="2409951"/>
            <a:ext cx="3433883" cy="52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Llamar al </a:t>
            </a:r>
          </a:p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962 698 064 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917 893 823 </a:t>
            </a:r>
          </a:p>
        </p:txBody>
      </p:sp>
      <p:sp>
        <p:nvSpPr>
          <p:cNvPr id="20" name="Rectangle 15"/>
          <p:cNvSpPr>
            <a:spLocks noChangeArrowheads="1"/>
          </p:cNvSpPr>
          <p:nvPr userDrawn="1"/>
        </p:nvSpPr>
        <p:spPr bwMode="auto">
          <a:xfrm>
            <a:off x="7610691" y="3665648"/>
            <a:ext cx="2244222" cy="29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Enviar un fax al 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962 698 063</a:t>
            </a:r>
          </a:p>
        </p:txBody>
      </p:sp>
      <p:sp>
        <p:nvSpPr>
          <p:cNvPr id="21" name="Rectangle 30"/>
          <p:cNvSpPr>
            <a:spLocks noChangeArrowheads="1"/>
          </p:cNvSpPr>
          <p:nvPr userDrawn="1"/>
        </p:nvSpPr>
        <p:spPr bwMode="auto">
          <a:xfrm>
            <a:off x="2760859" y="3652030"/>
            <a:ext cx="3174722" cy="184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16" tIns="41458" rIns="82916" bIns="41458">
            <a:spAutoFit/>
          </a:bodyPr>
          <a:lstStyle/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Visitarnos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Jerónimo </a:t>
            </a:r>
            <a:r>
              <a:rPr lang="es-ES" sz="1270" b="1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Roure</a:t>
            </a: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49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46520 Puerto de Sagunto, Valencia.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en: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endParaRPr lang="es-ES" sz="1270" b="1" dirty="0">
              <a:solidFill>
                <a:prstClr val="black"/>
              </a:solidFill>
              <a:latin typeface="Segoe UI" panose="020B0502040204020203" pitchFamily="34" charset="0"/>
              <a:ea typeface="Segoe UI Symbol" pitchFamily="34" charset="0"/>
              <a:cs typeface="Segoe UI" panose="020B0502040204020203" pitchFamily="34" charset="0"/>
            </a:endParaRP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Paseo de las Delicias, 30, 7ª planta</a:t>
            </a:r>
          </a:p>
          <a:p>
            <a:pPr defTabSz="945742" fontAlgn="base">
              <a:spcBef>
                <a:spcPct val="0"/>
              </a:spcBef>
              <a:spcAft>
                <a:spcPct val="0"/>
              </a:spcAft>
            </a:pPr>
            <a:r>
              <a:rPr lang="es-ES" sz="1270" b="1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28045 , Madrid, Madrid</a:t>
            </a:r>
          </a:p>
        </p:txBody>
      </p:sp>
      <p:sp>
        <p:nvSpPr>
          <p:cNvPr id="22" name="Rectangle 15"/>
          <p:cNvSpPr>
            <a:spLocks noChangeArrowheads="1"/>
          </p:cNvSpPr>
          <p:nvPr userDrawn="1"/>
        </p:nvSpPr>
        <p:spPr bwMode="auto">
          <a:xfrm>
            <a:off x="7702562" y="4854709"/>
            <a:ext cx="2580426" cy="4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465" tIns="47234" rIns="94465" bIns="47234">
            <a:spAutoFit/>
          </a:bodyPr>
          <a:lstStyle/>
          <a:p>
            <a:pPr defTabSz="945562" fontAlgn="base">
              <a:spcBef>
                <a:spcPct val="20000"/>
              </a:spcBef>
              <a:spcAft>
                <a:spcPct val="0"/>
              </a:spcAft>
            </a:pP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O hablar personalmente con tu </a:t>
            </a:r>
            <a:r>
              <a:rPr lang="es-ES" sz="1270" dirty="0" err="1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account</a:t>
            </a:r>
            <a:r>
              <a:rPr lang="es-ES" sz="1270" dirty="0">
                <a:solidFill>
                  <a:prstClr val="black"/>
                </a:solidFill>
                <a:latin typeface="Segoe UI" panose="020B0502040204020203" pitchFamily="34" charset="0"/>
                <a:ea typeface="Segoe UI Symbol" pitchFamily="34" charset="0"/>
                <a:cs typeface="Segoe UI" panose="020B0502040204020203" pitchFamily="34" charset="0"/>
              </a:rPr>
              <a:t> manager:</a:t>
            </a:r>
          </a:p>
        </p:txBody>
      </p:sp>
      <p:pic>
        <p:nvPicPr>
          <p:cNvPr id="23" name="Imagen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74" y="2037854"/>
            <a:ext cx="1029233" cy="1029233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26" y="3221852"/>
            <a:ext cx="1137875" cy="1137875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86" y="2085794"/>
            <a:ext cx="1074991" cy="107499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51" y="3316948"/>
            <a:ext cx="1045932" cy="104593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01" y="4468095"/>
            <a:ext cx="1069606" cy="10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2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mor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6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fond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4" name="6 Rectángulo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8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Marcador de contenido 6"/>
          <p:cNvSpPr>
            <a:spLocks noGrp="1"/>
          </p:cNvSpPr>
          <p:nvPr>
            <p:ph sz="quarter" idx="11"/>
          </p:nvPr>
        </p:nvSpPr>
        <p:spPr>
          <a:xfrm>
            <a:off x="565151" y="1260476"/>
            <a:ext cx="12222163" cy="5616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azul-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on azul-amari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6 Rectángulo"/>
          <p:cNvSpPr/>
          <p:nvPr userDrawn="1"/>
        </p:nvSpPr>
        <p:spPr>
          <a:xfrm>
            <a:off x="1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>
          <a:xfrm rot="-5400000">
            <a:off x="10531709" y="3821715"/>
            <a:ext cx="5256583" cy="565903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721475" y="-27513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2" y="1"/>
            <a:ext cx="6721476" cy="7561263"/>
          </a:xfrm>
          <a:prstGeom prst="rect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>
              <a:solidFill>
                <a:prstClr val="white"/>
              </a:solidFill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riángulo isósceles 7"/>
          <p:cNvSpPr/>
          <p:nvPr/>
        </p:nvSpPr>
        <p:spPr>
          <a:xfrm rot="19765711">
            <a:off x="6365082" y="3564608"/>
            <a:ext cx="501175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99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6721474" y="-27515"/>
            <a:ext cx="6721475" cy="7588777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050067" y="7119617"/>
            <a:ext cx="964794" cy="189407"/>
          </a:xfrm>
          <a:prstGeom prst="rect">
            <a:avLst/>
          </a:prstGeom>
        </p:spPr>
      </p:pic>
      <p:sp>
        <p:nvSpPr>
          <p:cNvPr id="12" name="Triángulo isósceles 11"/>
          <p:cNvSpPr/>
          <p:nvPr userDrawn="1"/>
        </p:nvSpPr>
        <p:spPr>
          <a:xfrm rot="19765711">
            <a:off x="6365081" y="3564608"/>
            <a:ext cx="501176" cy="432048"/>
          </a:xfrm>
          <a:prstGeom prst="triangle">
            <a:avLst/>
          </a:prstGeom>
          <a:solidFill>
            <a:srgbClr val="13A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65904" y="302801"/>
            <a:ext cx="12220621" cy="741526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65904" y="1454844"/>
            <a:ext cx="12220621" cy="520610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2050067" y="7131542"/>
            <a:ext cx="964794" cy="183489"/>
          </a:xfrm>
          <a:prstGeom prst="rect">
            <a:avLst/>
          </a:prstGeom>
        </p:spPr>
      </p:pic>
      <p:sp>
        <p:nvSpPr>
          <p:cNvPr id="7" name="Marcador de número de diapositiva 3"/>
          <p:cNvSpPr>
            <a:spLocks noGrp="1"/>
          </p:cNvSpPr>
          <p:nvPr>
            <p:ph type="sldNum" sz="quarter" idx="4"/>
          </p:nvPr>
        </p:nvSpPr>
        <p:spPr>
          <a:xfrm>
            <a:off x="565904" y="6897277"/>
            <a:ext cx="661769" cy="468526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‹Nº›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12050067" y="7131541"/>
            <a:ext cx="964794" cy="18348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H="1">
            <a:off x="13696091" y="6822774"/>
            <a:ext cx="617533" cy="617533"/>
          </a:xfrm>
          <a:prstGeom prst="rect">
            <a:avLst/>
          </a:prstGeom>
          <a:solidFill>
            <a:srgbClr val="4AA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 flipH="1">
            <a:off x="13696091" y="6138951"/>
            <a:ext cx="617533" cy="617533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/>
          <p:cNvSpPr/>
          <p:nvPr userDrawn="1"/>
        </p:nvSpPr>
        <p:spPr>
          <a:xfrm flipH="1">
            <a:off x="13696091" y="5455126"/>
            <a:ext cx="617533" cy="617533"/>
          </a:xfrm>
          <a:prstGeom prst="rect">
            <a:avLst/>
          </a:prstGeom>
          <a:solidFill>
            <a:srgbClr val="BAD8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/>
          <p:cNvSpPr/>
          <p:nvPr userDrawn="1"/>
        </p:nvSpPr>
        <p:spPr>
          <a:xfrm flipH="1">
            <a:off x="13696091" y="4771301"/>
            <a:ext cx="617533" cy="617533"/>
          </a:xfrm>
          <a:prstGeom prst="rect">
            <a:avLst/>
          </a:prstGeom>
          <a:solidFill>
            <a:srgbClr val="FFD7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/>
          <p:cNvSpPr/>
          <p:nvPr userDrawn="1"/>
        </p:nvSpPr>
        <p:spPr>
          <a:xfrm flipH="1">
            <a:off x="13696091" y="4087476"/>
            <a:ext cx="617533" cy="617533"/>
          </a:xfrm>
          <a:prstGeom prst="rect">
            <a:avLst/>
          </a:prstGeom>
          <a:solidFill>
            <a:srgbClr val="EFB3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 userDrawn="1"/>
        </p:nvSpPr>
        <p:spPr>
          <a:xfrm flipH="1">
            <a:off x="13696091" y="3403651"/>
            <a:ext cx="617533" cy="617533"/>
          </a:xfrm>
          <a:prstGeom prst="rect">
            <a:avLst/>
          </a:prstGeom>
          <a:solidFill>
            <a:srgbClr val="ED8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/>
          <p:cNvSpPr/>
          <p:nvPr userDrawn="1"/>
        </p:nvSpPr>
        <p:spPr>
          <a:xfrm flipH="1">
            <a:off x="13696091" y="2719826"/>
            <a:ext cx="617533" cy="617533"/>
          </a:xfrm>
          <a:prstGeom prst="rect">
            <a:avLst/>
          </a:prstGeom>
          <a:solidFill>
            <a:srgbClr val="C01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/>
          <p:cNvSpPr/>
          <p:nvPr userDrawn="1"/>
        </p:nvSpPr>
        <p:spPr>
          <a:xfrm flipH="1">
            <a:off x="13696091" y="2036001"/>
            <a:ext cx="617533" cy="617533"/>
          </a:xfrm>
          <a:prstGeom prst="rect">
            <a:avLst/>
          </a:prstGeom>
          <a:solidFill>
            <a:srgbClr val="9F3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/>
          <p:cNvSpPr/>
          <p:nvPr userDrawn="1"/>
        </p:nvSpPr>
        <p:spPr>
          <a:xfrm flipH="1">
            <a:off x="13696091" y="1352176"/>
            <a:ext cx="617533" cy="617533"/>
          </a:xfrm>
          <a:prstGeom prst="rect">
            <a:avLst/>
          </a:prstGeom>
          <a:solidFill>
            <a:srgbClr val="6A3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/>
          <p:cNvSpPr/>
          <p:nvPr userDrawn="1"/>
        </p:nvSpPr>
        <p:spPr>
          <a:xfrm flipH="1">
            <a:off x="13696091" y="668351"/>
            <a:ext cx="617533" cy="617533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/>
          <p:cNvSpPr/>
          <p:nvPr userDrawn="1"/>
        </p:nvSpPr>
        <p:spPr>
          <a:xfrm flipH="1">
            <a:off x="13696091" y="-15474"/>
            <a:ext cx="617533" cy="617533"/>
          </a:xfrm>
          <a:prstGeom prst="rect">
            <a:avLst/>
          </a:prstGeom>
          <a:solidFill>
            <a:srgbClr val="0EA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282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93" r:id="rId32"/>
    <p:sldLayoutId id="2147483894" r:id="rId33"/>
    <p:sldLayoutId id="2147483895" r:id="rId34"/>
    <p:sldLayoutId id="2147483896" r:id="rId35"/>
    <p:sldLayoutId id="2147483897" r:id="rId36"/>
    <p:sldLayoutId id="2147483898" r:id="rId37"/>
    <p:sldLayoutId id="2147483899" r:id="rId38"/>
    <p:sldLayoutId id="2147483900" r:id="rId39"/>
    <p:sldLayoutId id="2147483901" r:id="rId40"/>
    <p:sldLayoutId id="2147483902" r:id="rId41"/>
    <p:sldLayoutId id="2147483903" r:id="rId42"/>
    <p:sldLayoutId id="2147483904" r:id="rId43"/>
    <p:sldLayoutId id="2147483905" r:id="rId44"/>
    <p:sldLayoutId id="2147483906" r:id="rId45"/>
    <p:sldLayoutId id="2147483907" r:id="rId46"/>
  </p:sldLayoutIdLst>
  <p:hf hdr="0" ftr="0" dt="0"/>
  <p:txStyles>
    <p:titleStyle>
      <a:lvl1pPr algn="l" defTabSz="995548" rtl="0" eaLnBrk="1" latinLnBrk="0" hangingPunct="1">
        <a:spcBef>
          <a:spcPct val="0"/>
        </a:spcBef>
        <a:buNone/>
        <a:defRPr lang="es-ES" sz="3499" kern="1200" dirty="0" smtClean="0">
          <a:solidFill>
            <a:srgbClr val="13A4D9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73331" indent="-373331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808882" indent="-311109" algn="l" defTabSz="995548" rtl="0" eaLnBrk="1" latinLnBrk="0" hangingPunct="1">
        <a:spcBef>
          <a:spcPct val="20000"/>
        </a:spcBef>
        <a:buFont typeface="Arial" pitchFamily="34" charset="0"/>
        <a:buChar char="–"/>
        <a:defRPr lang="es-ES" sz="1600" kern="1200" dirty="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244436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742209" indent="-248887" algn="l" defTabSz="995548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239983" indent="-248887" algn="l" defTabSz="99554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737757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6pPr>
      <a:lvl7pPr marL="3235531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7pPr>
      <a:lvl8pPr marL="3733305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8pPr>
      <a:lvl9pPr marL="4231079" indent="-248887" algn="l" defTabSz="995548" rtl="0" eaLnBrk="1" latinLnBrk="0" hangingPunct="1">
        <a:spcBef>
          <a:spcPct val="20000"/>
        </a:spcBef>
        <a:buFont typeface="Arial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7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4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22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096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869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44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18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193" algn="l" defTabSz="99554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7.png"/><Relationship Id="rId4" Type="http://schemas.openxmlformats.org/officeDocument/2006/relationships/hyperlink" Target="http://blogs.encamina.com/desarrollandosobresharepoin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776" y="-1412287"/>
            <a:ext cx="3919934" cy="117818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Formación Adecco: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Adrián Díaz Cervera</a:t>
            </a:r>
          </a:p>
        </p:txBody>
      </p:sp>
      <p:pic>
        <p:nvPicPr>
          <p:cNvPr id="5" name="Marcador de posición de imagen 2">
            <a:extLst>
              <a:ext uri="{FF2B5EF4-FFF2-40B4-BE49-F238E27FC236}">
                <a16:creationId xmlns:a16="http://schemas.microsoft.com/office/drawing/2014/main" id="{672DE88D-65A2-4896-BDB3-0C78A2F3F07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7" y="604415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3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1C640C-3C52-429A-B6F6-C706D06F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BA005-E654-4189-9CC8-13F86F34D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6C230BBC-2B32-4AB7-A0DD-02E9BF6F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617" y="1836415"/>
            <a:ext cx="468652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7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245C2-5B13-4008-AB95-BB938732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EAA61BA-60F1-4FDD-8353-5CC59747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6CB619-F1D5-4B41-8F76-76AE7062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35" y="302802"/>
            <a:ext cx="11593288" cy="65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02BA473-23EE-4785-91E3-2B3B3C77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6A0113-E62E-4244-B83A-46202CB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D2EA6D-9A77-4B0F-8B2A-9091C9A95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BC77E5-A56A-43CB-BE8A-C558AC88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69" y="612279"/>
            <a:ext cx="11305255" cy="56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78BC43D-009B-49AE-A2B7-385EE05F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3B45E2-80D4-46FF-8CD8-E8DC696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A27EF4-440D-4FAD-A9EB-C77B231B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C5FBE2-E825-4020-96EB-A09F0EB2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218519"/>
            <a:ext cx="108966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A35F60C-3920-4BF8-B6AA-2042C219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9DC2A4-3370-49AF-BC95-A4C49A7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3CDB0B-1415-40A2-8654-5B42CC67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89494-C544-41C3-8680-1FFAC515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39" y="468263"/>
            <a:ext cx="9734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4DABB54-ECCB-467D-A4C3-8CC1A2C8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38E23A9-045D-45E3-A378-DBA7CCC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541ECE-124A-485C-8BEF-D47E40B9A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5E1D9-C14A-4BD3-BF76-E979A8C2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73564"/>
            <a:ext cx="11641832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4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1CC19F5-EF37-402B-A91B-18B05D5E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AA74F9-CF4E-4DCF-8CD9-444B9793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BF6A65-B6A3-4E2B-95E0-2B2800D2F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16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71BA1-D13B-40C6-AEFC-9E1FC9992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96255"/>
            <a:ext cx="1116124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4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139B381-0FB7-4523-B8E5-2ABE36D3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35D04B-42C9-445B-ADD3-0A2ED18B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23495-4596-4B96-A221-3CCD2DF2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17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3349D2-263F-4DE7-8F6A-C27BFDF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83" y="356504"/>
            <a:ext cx="11089232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6AC8C10-97CC-4124-B66D-40F272B2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225F2ED-E33C-4A99-9BEF-A5E7819F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2CAC21-040B-4080-BDA6-4A9F3EECB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D4760-13C7-45C4-9DDF-AD6A1F19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07823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DBEEEF3-27A1-4B90-97D1-D7C84AEC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6A4FE9-A0C6-49C0-827E-5D5F0A71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B04F7C-0A0A-43AF-AC44-D76C33F81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19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CA0ED9-E7CE-4835-B715-68BCF643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468263"/>
            <a:ext cx="1094521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51" y="1332357"/>
            <a:ext cx="4139952" cy="3199838"/>
          </a:xfrm>
          <a:prstGeom prst="rect">
            <a:avLst/>
          </a:prstGeo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Adrián Díaz Cervera</a:t>
            </a:r>
            <a:endParaRPr lang="es-ES" sz="1400" dirty="0">
              <a:solidFill>
                <a:srgbClr val="666666"/>
              </a:solidFill>
            </a:endParaRPr>
          </a:p>
        </p:txBody>
      </p:sp>
      <p:pic>
        <p:nvPicPr>
          <p:cNvPr id="7" name="Marcador de posición de imagen 4"/>
          <p:cNvPicPr>
            <a:picLocks noChangeAspect="1"/>
          </p:cNvPicPr>
          <p:nvPr/>
        </p:nvPicPr>
        <p:blipFill>
          <a:blip r:embed="rId3"/>
          <a:srcRect l="137" r="137"/>
          <a:stretch>
            <a:fillRect/>
          </a:stretch>
        </p:blipFill>
        <p:spPr>
          <a:xfrm>
            <a:off x="1896940" y="1332360"/>
            <a:ext cx="1782363" cy="1713121"/>
          </a:xfrm>
          <a:prstGeom prst="rect">
            <a:avLst/>
          </a:prstGeom>
        </p:spPr>
      </p:pic>
      <p:sp>
        <p:nvSpPr>
          <p:cNvPr id="9" name="Marcador de texto 2"/>
          <p:cNvSpPr txBox="1">
            <a:spLocks/>
          </p:cNvSpPr>
          <p:nvPr/>
        </p:nvSpPr>
        <p:spPr>
          <a:xfrm>
            <a:off x="3566195" y="1332359"/>
            <a:ext cx="7835800" cy="5400601"/>
          </a:xfrm>
          <a:prstGeom prst="rect">
            <a:avLst/>
          </a:prstGeom>
        </p:spPr>
        <p:txBody>
          <a:bodyPr/>
          <a:lstStyle>
            <a:lvl1pPr marL="373384" indent="-373384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8998" indent="-31115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s-ES" sz="1600" kern="12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lvl="1" indent="0">
              <a:buNone/>
            </a:pPr>
            <a:r>
              <a:rPr lang="en-US" dirty="0"/>
              <a:t>MVP SharePoint Server</a:t>
            </a:r>
          </a:p>
          <a:p>
            <a:pPr marL="339725" lvl="1" indent="0">
              <a:buNone/>
            </a:pPr>
            <a:r>
              <a:rPr lang="en-US" dirty="0" err="1"/>
              <a:t>Softwarare</a:t>
            </a:r>
            <a:r>
              <a:rPr lang="en-US" dirty="0"/>
              <a:t> Architect Lead en ENCAMINA</a:t>
            </a: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" action="ppaction://noaction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endParaRPr lang="en-US" dirty="0">
              <a:hlinkClick r:id="rId4"/>
            </a:endParaRPr>
          </a:p>
          <a:p>
            <a:pPr marL="339725" lvl="1" indent="0">
              <a:buNone/>
            </a:pPr>
            <a:r>
              <a:rPr lang="en-US" dirty="0"/>
              <a:t>http://blogs.encamina.com/desarrollandosobresharepoint</a:t>
            </a:r>
          </a:p>
          <a:p>
            <a:pPr marL="339725" lvl="1" indent="0">
              <a:buNone/>
            </a:pPr>
            <a:r>
              <a:rPr lang="en-US" dirty="0"/>
              <a:t>http://geeks.ms/blogs/adiazcervera </a:t>
            </a:r>
          </a:p>
          <a:p>
            <a:pPr marL="339725" lvl="1" indent="0">
              <a:buNone/>
            </a:pPr>
            <a:r>
              <a:rPr lang="en-US" dirty="0"/>
              <a:t>adiaz@encamina.com</a:t>
            </a:r>
          </a:p>
          <a:p>
            <a:pPr marL="339725" lvl="1" indent="0">
              <a:buNone/>
            </a:pPr>
            <a:r>
              <a:rPr lang="en-US" dirty="0"/>
              <a:t>@AdrianDiaz81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6" y="4730189"/>
            <a:ext cx="1095528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7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F6F1D2-3D4B-4E04-9329-2528487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escribir mejores Funciones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182517-0211-4005-9D07-396179D444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20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EC584-5B0C-447A-9EC3-C3DBFC62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D5E6892-705B-47B2-9AE1-C8BD0D3B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0389-594F-4A29-9F61-B8E87903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59" y="1332359"/>
            <a:ext cx="109823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4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7FCEAB1-CD91-460E-9877-3FD3529E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AEC757-BB6C-40D6-A3D9-E77C8803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C66E7-D6B8-490C-8BDC-8B61E4132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D7AE5D-B1E0-4167-B68B-DF29DCF6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900311"/>
            <a:ext cx="11830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EED194C-F330-44A9-AA65-E7C58962E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5A1455-4E43-4F7C-A917-83D0FFB1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EA4C51-7CFD-481E-846A-3A1F5F3F3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983739-5598-4E4E-AAF0-CED43B8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4" y="665373"/>
            <a:ext cx="120110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1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3D0A52A-8495-401B-9EC4-BF2472FF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3E10521-BD9E-4331-86EE-DB3EC04A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B8656F-A10A-43ED-AA92-663366346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24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7198CC-278B-4660-856B-28CD2453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2" y="302801"/>
            <a:ext cx="109537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2FEF2DC-9F22-4C39-9947-012FFE01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CF8CD9-A7C9-4D57-8E87-F7AFEF06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B75308-F7A6-4255-B562-66EFC5DF5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25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7CC77-3855-400F-AF67-A61C469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1" y="612279"/>
            <a:ext cx="11377264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5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F89323-07B2-42EC-B818-F1DB87F4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vs Clases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4F303-9FCF-44DB-9CEB-C4CA9D7965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98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19EA2E-AE47-4F02-9D6E-B85C68D5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9213AD7-4EA5-4D8E-BE8E-37411010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D7C26F-28CB-40EE-BAED-CADA7B215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27" y="396255"/>
            <a:ext cx="11429231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50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8DBEA2-8CE1-42EF-88C1-0F952BEC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BF152A-E8FA-456B-8A9B-CBC9FE26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443A0-0C68-4490-BAFF-36369D47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28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EB2C19-997B-407E-84B6-0931528F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43" y="540271"/>
            <a:ext cx="1152128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4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BF1E6A-2AAA-4E56-98F5-1E10D5BC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719DE4-60D3-47AE-A545-2EA62D10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E7B444-DE5E-4595-82D3-7148665A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29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A35A73-2D97-4495-B00C-BFC2DD949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91" y="322209"/>
            <a:ext cx="10729192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A3E55-5014-43E8-B94B-3F7B529B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19A0-0266-4DDD-87F5-E5FB2EBAEB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¿Qué es </a:t>
            </a:r>
            <a:r>
              <a:rPr lang="es-ES" sz="3600" dirty="0" err="1"/>
              <a:t>Typescript</a:t>
            </a:r>
            <a:r>
              <a:rPr lang="es-ES" sz="3600" dirty="0"/>
              <a:t>?</a:t>
            </a:r>
          </a:p>
          <a:p>
            <a:r>
              <a:rPr lang="es-ES" sz="3600" dirty="0"/>
              <a:t>Beneficios de utilizar </a:t>
            </a:r>
            <a:r>
              <a:rPr lang="es-ES" sz="3600" dirty="0" err="1"/>
              <a:t>Typescript</a:t>
            </a:r>
            <a:endParaRPr lang="es-ES" sz="3600" dirty="0"/>
          </a:p>
          <a:p>
            <a:r>
              <a:rPr lang="es-ES" sz="3600" dirty="0"/>
              <a:t>Tipos </a:t>
            </a:r>
          </a:p>
          <a:p>
            <a:pPr lvl="1"/>
            <a:r>
              <a:rPr lang="es-ES" sz="3600" dirty="0" err="1"/>
              <a:t>Declaracion</a:t>
            </a:r>
            <a:r>
              <a:rPr lang="es-ES" sz="3600" dirty="0"/>
              <a:t> con </a:t>
            </a:r>
            <a:r>
              <a:rPr lang="es-ES" sz="3600" dirty="0" err="1"/>
              <a:t>let</a:t>
            </a:r>
            <a:r>
              <a:rPr lang="es-ES" sz="3600" dirty="0"/>
              <a:t> and </a:t>
            </a:r>
            <a:r>
              <a:rPr lang="es-ES" sz="3600" dirty="0" err="1"/>
              <a:t>const</a:t>
            </a:r>
            <a:endParaRPr lang="es-ES" sz="3600" dirty="0"/>
          </a:p>
          <a:p>
            <a:pPr lvl="1"/>
            <a:r>
              <a:rPr lang="es-ES" sz="3600" dirty="0" err="1"/>
              <a:t>Null</a:t>
            </a:r>
            <a:r>
              <a:rPr lang="es-ES" sz="3600" dirty="0"/>
              <a:t> and </a:t>
            </a:r>
            <a:r>
              <a:rPr lang="es-ES" sz="3600" dirty="0" err="1"/>
              <a:t>undefined</a:t>
            </a:r>
            <a:endParaRPr lang="es-ES" sz="3600" dirty="0"/>
          </a:p>
          <a:p>
            <a:pPr lvl="1"/>
            <a:r>
              <a:rPr lang="es-ES" sz="3600" dirty="0"/>
              <a:t>Control Flow</a:t>
            </a:r>
          </a:p>
          <a:p>
            <a:r>
              <a:rPr lang="es-ES" sz="3600" dirty="0"/>
              <a:t>Como usar </a:t>
            </a:r>
            <a:r>
              <a:rPr lang="es-ES" sz="3600" dirty="0" err="1"/>
              <a:t>frameworks</a:t>
            </a:r>
            <a:r>
              <a:rPr lang="es-ES" sz="3600" dirty="0"/>
              <a:t> </a:t>
            </a:r>
            <a:r>
              <a:rPr lang="es-ES" sz="3600" dirty="0" err="1"/>
              <a:t>Javascript</a:t>
            </a:r>
            <a:r>
              <a:rPr lang="es-E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30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F21A9A5-BBF2-4EED-A19A-4FA270E6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656D7A-22DB-47D4-89E9-A7F19A8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E26CD1-FBE5-49DD-B9B8-BF6D1E91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DB54C6-6350-488D-A17D-EE2B0BA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19" y="330689"/>
            <a:ext cx="11809312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98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F160C00-E11E-4A58-91E2-39CBF4CF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E5FA6-C3C5-4061-BE2D-BD248B96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38AD0-8151-4C94-B78F-5BBC7EF4D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F9E8B-5172-42CF-ACB9-626BB211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302801"/>
            <a:ext cx="108299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7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5A1EB18-CF72-4CCF-B6CE-C270A593E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DE1E50-B3BB-49E3-9B9B-13827838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0FEA7C-07E3-41EB-8DF4-3D7932717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32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F0C7C5-002A-4CD9-A14F-1628F922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2" y="513556"/>
            <a:ext cx="106775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2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9EF69CE-E12D-41A3-8BAE-B9FD76911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E0E97F-5CEA-4CDE-8A6D-658AE4C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F00AB-5471-48D9-A573-02A2D5D95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33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8F09A2-696B-49F0-9353-C01B9670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75" y="468263"/>
            <a:ext cx="110490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CEA23A4-DA25-4EC2-9E8C-2CCF6DBA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y Consumir </a:t>
            </a:r>
            <a:r>
              <a:rPr lang="es-ES" dirty="0" err="1"/>
              <a:t>Modulos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9C787-BE4A-49AC-936E-59917B31F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34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34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39966-A176-496A-902F-D4F64494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Encapsulación</a:t>
            </a:r>
          </a:p>
          <a:p>
            <a:r>
              <a:rPr lang="es-ES" sz="3200" dirty="0" err="1"/>
              <a:t>Reusablidad</a:t>
            </a:r>
            <a:endParaRPr lang="es-ES" sz="3200" dirty="0"/>
          </a:p>
          <a:p>
            <a:r>
              <a:rPr lang="es-ES" sz="3200" dirty="0"/>
              <a:t>Crear abstracción de alto nivel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E78E09D-48E5-438D-BFF2-AD112327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</a:t>
            </a:r>
            <a:r>
              <a:rPr lang="es-ES" dirty="0" err="1"/>
              <a:t>Modulos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950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F4B1BFC0-4C0C-4344-94C4-7F27F29F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757CC84-704B-4E5A-B7BA-B28BED30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soportadas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72DF08-48D6-4161-86D9-DFBB5FC9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36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ED892F-D2FB-4EEF-AD53-16CC47CC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8" y="1303168"/>
            <a:ext cx="11449272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05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C609C8-315B-4289-8073-E817FC42F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51" y="1476375"/>
            <a:ext cx="10877550" cy="475252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78AF732-A246-4315-8B32-D0345EC5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de exportar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39E0FC-2AD8-465F-A871-D80F714DF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37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81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D6D61A-B188-4257-9A81-D4CC8DF13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75" y="1260351"/>
            <a:ext cx="9937104" cy="5207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3C7B7EB-EEE5-4560-B68C-7AC2847C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de importar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29696F-5F66-4334-B0DC-F3326C4F8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38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04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90904C-6420-45DE-91A2-078A2E48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01" y="1332359"/>
            <a:ext cx="9953625" cy="50292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5D1F6F5-7DC2-481A-81CA-9521E674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Importar relativo vs No Relativo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CB0E3C-FEFD-4C07-8952-D75A4EAFC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39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DE0C69-D40A-40EB-AC7F-4EDE08BC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91" y="180233"/>
            <a:ext cx="5935750" cy="7128792"/>
          </a:xfrm>
        </p:spPr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1026" name="Picture 2" descr="Resultado de imagen de typescript">
            <a:extLst>
              <a:ext uri="{FF2B5EF4-FFF2-40B4-BE49-F238E27FC236}">
                <a16:creationId xmlns:a16="http://schemas.microsoft.com/office/drawing/2014/main" id="{F64F0EEC-3510-49F0-9092-BCE72C39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667" y="1620391"/>
            <a:ext cx="424847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694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014BF80-D807-4EEF-9C61-2CCF920F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8061B5A-A2E4-47AA-B39E-2401BE9D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97D25B-B10F-466C-A7D7-4352088E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40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3B5105-BC3A-462F-86AA-60701061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88" y="540271"/>
            <a:ext cx="11458575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75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F414977-AB17-4FD1-8739-6C63B9EB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C051A19-6C7D-4CF3-A22F-0807BB3C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7EF69-BE14-4DA9-8B9D-F93A24160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41</a:t>
            </a:fld>
            <a:endParaRPr lang="es-ES" dirty="0">
              <a:cs typeface="Segoe UI Light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9BF293-B5C1-487E-9AED-1E7530A7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1" y="673564"/>
            <a:ext cx="10525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52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887CBF-852F-490A-AC55-4C69D7B0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Typing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89239-D753-47AD-A29C-ACE17F87EE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97688"/>
            <a:ext cx="661988" cy="468312"/>
          </a:xfrm>
        </p:spPr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42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66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7AE9B8-3C1B-48BD-942A-2C8E9D94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50C4AA9-4F13-4D53-8DCD-2B89CEA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FF60B-F1C6-4866-897A-23DFE8A1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9" y="686032"/>
            <a:ext cx="116776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A565A3-BAAF-40E0-893A-355665F3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lenguaje de programación de código abierto desarrollado por Microsoft por </a:t>
            </a:r>
            <a:r>
              <a:rPr lang="es-ES" sz="2800" dirty="0" err="1"/>
              <a:t>Anders</a:t>
            </a:r>
            <a:r>
              <a:rPr lang="es-ES" sz="2800" dirty="0"/>
              <a:t> </a:t>
            </a:r>
            <a:r>
              <a:rPr lang="es-ES" sz="2800" dirty="0" err="1"/>
              <a:t>Hejlberg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/>
              <a:t>Podemos definirlo como un “JavaScript” con superpoderes =&gt;</a:t>
            </a:r>
          </a:p>
          <a:p>
            <a:pPr lvl="2"/>
            <a:r>
              <a:rPr lang="es-ES" sz="2800" dirty="0" err="1"/>
              <a:t>Typings</a:t>
            </a:r>
            <a:endParaRPr lang="es-ES" sz="2800" dirty="0"/>
          </a:p>
          <a:p>
            <a:pPr lvl="2"/>
            <a:r>
              <a:rPr lang="es-ES" sz="2800" dirty="0" err="1"/>
              <a:t>Class</a:t>
            </a:r>
            <a:endParaRPr lang="es-ES" sz="2800" dirty="0"/>
          </a:p>
          <a:p>
            <a:pPr lvl="2"/>
            <a:r>
              <a:rPr lang="es-ES" sz="2800" dirty="0"/>
              <a:t>Compila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CB57EB8-559E-43AF-993B-5CE3CCCB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pic>
        <p:nvPicPr>
          <p:cNvPr id="2052" name="Picture 4" descr="Resultado de imagen de superman">
            <a:extLst>
              <a:ext uri="{FF2B5EF4-FFF2-40B4-BE49-F238E27FC236}">
                <a16:creationId xmlns:a16="http://schemas.microsoft.com/office/drawing/2014/main" id="{5CF6B531-D3FB-4C0A-A5A4-B2EF2091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7676" y="2340471"/>
            <a:ext cx="225527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06B31FE3-D2A7-4481-9A51-7151991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Interpretación diferente según navegadores =&gt;</a:t>
            </a:r>
          </a:p>
          <a:p>
            <a:pPr lvl="2"/>
            <a:r>
              <a:rPr lang="es-ES" sz="2400" dirty="0"/>
              <a:t> Solucionado con </a:t>
            </a:r>
            <a:r>
              <a:rPr lang="es-ES" sz="2400" dirty="0" err="1"/>
              <a:t>Transpiladores</a:t>
            </a:r>
            <a:r>
              <a:rPr lang="es-ES" sz="2400" dirty="0"/>
              <a:t> como Babel o </a:t>
            </a:r>
            <a:r>
              <a:rPr lang="es-ES" sz="2400" dirty="0" err="1"/>
              <a:t>Typescript</a:t>
            </a:r>
            <a:endParaRPr lang="es-ES" sz="2400" dirty="0"/>
          </a:p>
          <a:p>
            <a:r>
              <a:rPr lang="es-ES" sz="2400" dirty="0"/>
              <a:t>No compila</a:t>
            </a:r>
          </a:p>
          <a:p>
            <a:r>
              <a:rPr lang="es-ES" sz="2400" dirty="0"/>
              <a:t>Código de baja calidad =&gt; </a:t>
            </a:r>
          </a:p>
          <a:p>
            <a:pPr marL="995549" lvl="2" indent="0">
              <a:buNone/>
            </a:pPr>
            <a:r>
              <a:rPr lang="es-ES" sz="2400" dirty="0"/>
              <a:t>		“</a:t>
            </a:r>
            <a:r>
              <a:rPr lang="es-ES" sz="2400" dirty="0" err="1"/>
              <a:t>spaguetti</a:t>
            </a:r>
            <a:r>
              <a:rPr lang="es-ES" sz="2400" dirty="0"/>
              <a:t>”</a:t>
            </a:r>
          </a:p>
          <a:p>
            <a:pPr marL="995549" lvl="2" indent="0">
              <a:buNone/>
            </a:pPr>
            <a:r>
              <a:rPr lang="es-ES" sz="2400" dirty="0"/>
              <a:t>		 </a:t>
            </a:r>
            <a:r>
              <a:rPr lang="es-ES" sz="2400" dirty="0" err="1"/>
              <a:t>Jquery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		=&gt; Rendimiento malo de aplicaciones 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Hay que hacer código </a:t>
            </a:r>
            <a:r>
              <a:rPr lang="es-ES" sz="2400" dirty="0" err="1"/>
              <a:t>mantenible</a:t>
            </a:r>
            <a:endParaRPr lang="es-ES" sz="2400" dirty="0"/>
          </a:p>
          <a:p>
            <a:pPr lvl="1"/>
            <a:r>
              <a:rPr lang="es-ES" sz="2400" dirty="0"/>
              <a:t>Objetivo poner el orden que empleamos en el Back en el Front 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A7A73C8-82ED-400F-A08A-EBDBA37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Cuál son los problemas de JS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CCC2C4-4E34-4872-8510-37095C27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C6E1E5-C711-49C2-AC1C-A8C0A200779D}" type="slidenum">
              <a:rPr lang="es-ES" smtClean="0">
                <a:cs typeface="Segoe UI Light" panose="020B0502040204020203" pitchFamily="34" charset="0"/>
              </a:rPr>
              <a:pPr/>
              <a:t>6</a:t>
            </a:fld>
            <a:endParaRPr lang="es-ES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7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Typescript</a:t>
            </a:r>
            <a:endParaRPr lang="es-ES_tradnl" dirty="0"/>
          </a:p>
        </p:txBody>
      </p:sp>
      <p:sp>
        <p:nvSpPr>
          <p:cNvPr id="6" name="Rectangle 5"/>
          <p:cNvSpPr/>
          <p:nvPr/>
        </p:nvSpPr>
        <p:spPr>
          <a:xfrm>
            <a:off x="566229" y="1628526"/>
            <a:ext cx="12311931" cy="895813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52" dirty="0"/>
              <a:t>Typescript </a:t>
            </a:r>
            <a:r>
              <a:rPr lang="en-GB" sz="2352" dirty="0" err="1"/>
              <a:t>es</a:t>
            </a:r>
            <a:r>
              <a:rPr lang="en-GB" sz="2352" dirty="0"/>
              <a:t> un </a:t>
            </a:r>
            <a:r>
              <a:rPr lang="en-GB" sz="2352" dirty="0" err="1"/>
              <a:t>lenguaje</a:t>
            </a:r>
            <a:r>
              <a:rPr lang="en-GB" sz="2352" dirty="0"/>
              <a:t> open source, </a:t>
            </a:r>
            <a:r>
              <a:rPr lang="en-GB" sz="2352" dirty="0" err="1"/>
              <a:t>cuyo</a:t>
            </a:r>
            <a:r>
              <a:rPr lang="en-GB" sz="2352" dirty="0"/>
              <a:t> </a:t>
            </a:r>
            <a:r>
              <a:rPr lang="en-GB" sz="2352" dirty="0" err="1"/>
              <a:t>resultado</a:t>
            </a:r>
            <a:r>
              <a:rPr lang="en-GB" sz="2352" dirty="0"/>
              <a:t> de </a:t>
            </a:r>
            <a:r>
              <a:rPr lang="en-GB" sz="2352" dirty="0" err="1"/>
              <a:t>transpilación</a:t>
            </a:r>
            <a:r>
              <a:rPr lang="en-GB" sz="2352" dirty="0"/>
              <a:t> </a:t>
            </a:r>
            <a:r>
              <a:rPr lang="en-GB" sz="2352" dirty="0" err="1"/>
              <a:t>puede</a:t>
            </a:r>
            <a:r>
              <a:rPr lang="en-GB" sz="2352" dirty="0"/>
              <a:t> </a:t>
            </a:r>
            <a:r>
              <a:rPr lang="en-GB" sz="2352" dirty="0" err="1"/>
              <a:t>ser</a:t>
            </a:r>
            <a:r>
              <a:rPr lang="en-GB" sz="2352" dirty="0"/>
              <a:t> ES5 o ES6 (</a:t>
            </a:r>
            <a:r>
              <a:rPr lang="en-GB" sz="2352" dirty="0" err="1"/>
              <a:t>es</a:t>
            </a:r>
            <a:r>
              <a:rPr lang="en-GB" sz="2352" dirty="0"/>
              <a:t> </a:t>
            </a:r>
            <a:r>
              <a:rPr lang="en-GB" sz="2352" dirty="0" err="1"/>
              <a:t>decir</a:t>
            </a:r>
            <a:r>
              <a:rPr lang="en-GB" sz="2352" dirty="0"/>
              <a:t> </a:t>
            </a:r>
            <a:r>
              <a:rPr lang="en-GB" sz="2352" dirty="0" err="1"/>
              <a:t>javascript</a:t>
            </a:r>
            <a:r>
              <a:rPr lang="en-GB" sz="2352" dirty="0"/>
              <a:t>), </a:t>
            </a:r>
            <a:r>
              <a:rPr lang="en-GB" sz="2352" dirty="0" err="1"/>
              <a:t>ideado</a:t>
            </a:r>
            <a:r>
              <a:rPr lang="en-GB" sz="2352" dirty="0"/>
              <a:t> </a:t>
            </a:r>
            <a:r>
              <a:rPr lang="en-GB" sz="2352" dirty="0" err="1"/>
              <a:t>por</a:t>
            </a:r>
            <a:r>
              <a:rPr lang="en-GB" sz="2352" dirty="0"/>
              <a:t> Microsoft, </a:t>
            </a:r>
            <a:r>
              <a:rPr lang="en-GB" sz="2352" dirty="0" err="1"/>
              <a:t>adoptado</a:t>
            </a:r>
            <a:r>
              <a:rPr lang="en-GB" sz="2352" dirty="0"/>
              <a:t> </a:t>
            </a:r>
            <a:r>
              <a:rPr lang="en-GB" sz="2352" dirty="0" err="1"/>
              <a:t>por</a:t>
            </a:r>
            <a:r>
              <a:rPr lang="en-GB" sz="2352" dirty="0"/>
              <a:t> </a:t>
            </a:r>
            <a:r>
              <a:rPr lang="en-GB" sz="2352" dirty="0" err="1"/>
              <a:t>empresas</a:t>
            </a:r>
            <a:r>
              <a:rPr lang="en-GB" sz="2352" dirty="0"/>
              <a:t> </a:t>
            </a:r>
            <a:r>
              <a:rPr lang="en-GB" sz="2352" dirty="0" err="1"/>
              <a:t>como</a:t>
            </a:r>
            <a:r>
              <a:rPr lang="en-GB" sz="2352" dirty="0"/>
              <a:t> Google.</a:t>
            </a:r>
            <a:endParaRPr lang="es-ES" sz="2352" dirty="0"/>
          </a:p>
        </p:txBody>
      </p:sp>
      <p:sp>
        <p:nvSpPr>
          <p:cNvPr id="7" name="Rectangle 6"/>
          <p:cNvSpPr/>
          <p:nvPr/>
        </p:nvSpPr>
        <p:spPr>
          <a:xfrm>
            <a:off x="566229" y="2608635"/>
            <a:ext cx="12311931" cy="926839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52" dirty="0" err="1"/>
              <a:t>Es</a:t>
            </a:r>
            <a:r>
              <a:rPr lang="en-GB" sz="2352" dirty="0"/>
              <a:t> 100% compatible con typescript, solo </a:t>
            </a:r>
            <a:r>
              <a:rPr lang="en-GB" sz="2352" dirty="0" err="1"/>
              <a:t>tenemos</a:t>
            </a:r>
            <a:r>
              <a:rPr lang="en-GB" sz="2352" dirty="0"/>
              <a:t> que </a:t>
            </a:r>
            <a:r>
              <a:rPr lang="en-GB" sz="2352" dirty="0" err="1"/>
              <a:t>hacer</a:t>
            </a:r>
            <a:r>
              <a:rPr lang="en-GB" sz="2352" dirty="0"/>
              <a:t> la </a:t>
            </a:r>
            <a:r>
              <a:rPr lang="en-GB" sz="2352" dirty="0" err="1"/>
              <a:t>prueba</a:t>
            </a:r>
            <a:r>
              <a:rPr lang="en-GB" sz="2352" dirty="0"/>
              <a:t> y </a:t>
            </a:r>
            <a:r>
              <a:rPr lang="en-GB" sz="2352" dirty="0" err="1"/>
              <a:t>renombrar</a:t>
            </a:r>
            <a:r>
              <a:rPr lang="en-GB" sz="2352" dirty="0"/>
              <a:t> un .</a:t>
            </a:r>
            <a:r>
              <a:rPr lang="en-GB" sz="2352" dirty="0" err="1"/>
              <a:t>js</a:t>
            </a:r>
            <a:r>
              <a:rPr lang="en-GB" sz="2352" dirty="0"/>
              <a:t> a .</a:t>
            </a:r>
            <a:r>
              <a:rPr lang="en-GB" sz="2352" dirty="0" err="1"/>
              <a:t>ts</a:t>
            </a:r>
            <a:r>
              <a:rPr lang="en-GB" sz="2352" dirty="0"/>
              <a:t> y </a:t>
            </a:r>
            <a:r>
              <a:rPr lang="en-GB" sz="2352" dirty="0" err="1"/>
              <a:t>sigue</a:t>
            </a:r>
            <a:r>
              <a:rPr lang="en-GB" sz="2352" dirty="0"/>
              <a:t> </a:t>
            </a:r>
            <a:r>
              <a:rPr lang="en-GB" sz="2352" dirty="0" err="1"/>
              <a:t>funcionando</a:t>
            </a:r>
            <a:r>
              <a:rPr lang="en-GB" sz="2352" dirty="0"/>
              <a:t>.</a:t>
            </a:r>
            <a:endParaRPr lang="es-ES" sz="2352" dirty="0"/>
          </a:p>
        </p:txBody>
      </p:sp>
      <p:sp>
        <p:nvSpPr>
          <p:cNvPr id="8" name="Rectangle 7"/>
          <p:cNvSpPr/>
          <p:nvPr/>
        </p:nvSpPr>
        <p:spPr>
          <a:xfrm>
            <a:off x="566229" y="3640451"/>
            <a:ext cx="12311931" cy="877340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52" dirty="0"/>
              <a:t>¿ Qué nos da? Dos características principales: tipos + </a:t>
            </a:r>
            <a:r>
              <a:rPr lang="es-ES" sz="2352" dirty="0" err="1"/>
              <a:t>intellisense</a:t>
            </a:r>
            <a:r>
              <a:rPr lang="es-ES" sz="2352" dirty="0"/>
              <a:t> y errores en tiempo de </a:t>
            </a:r>
            <a:r>
              <a:rPr lang="es-ES" sz="2352" dirty="0" err="1"/>
              <a:t>transpilación</a:t>
            </a:r>
            <a:r>
              <a:rPr lang="es-ES" sz="2352" dirty="0"/>
              <a:t>… dejándonos también puerta abierta a lo dinámico (</a:t>
            </a:r>
            <a:r>
              <a:rPr lang="es-ES" sz="2352" dirty="0" err="1"/>
              <a:t>e.g</a:t>
            </a:r>
            <a:r>
              <a:rPr lang="es-ES" sz="2352" dirty="0"/>
              <a:t>. </a:t>
            </a:r>
            <a:r>
              <a:rPr lang="es-ES" sz="2352" dirty="0" err="1"/>
              <a:t>any</a:t>
            </a:r>
            <a:r>
              <a:rPr lang="es-ES" sz="2352" dirty="0"/>
              <a:t>). PRODUCTIVIDAD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228" y="4622768"/>
            <a:ext cx="12311931" cy="877340"/>
          </a:xfrm>
          <a:prstGeom prst="rect">
            <a:avLst/>
          </a:prstGeom>
          <a:solidFill>
            <a:srgbClr val="2D89E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352" dirty="0"/>
              <a:t>El objetivo de </a:t>
            </a:r>
            <a:r>
              <a:rPr lang="es-ES" sz="2352" dirty="0" err="1"/>
              <a:t>typescript</a:t>
            </a:r>
            <a:r>
              <a:rPr lang="es-ES" sz="2352" dirty="0"/>
              <a:t> es que en unos años desaparezca, si una versión más moderna de ES incorporar dicho nivel de productividad </a:t>
            </a:r>
          </a:p>
        </p:txBody>
      </p:sp>
    </p:spTree>
    <p:extLst>
      <p:ext uri="{BB962C8B-B14F-4D97-AF65-F5344CB8AC3E}">
        <p14:creationId xmlns:p14="http://schemas.microsoft.com/office/powerpoint/2010/main" val="30889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A1F123-427F-4A68-A46B-703D80D3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Instalar </a:t>
            </a:r>
            <a:r>
              <a:rPr lang="es-ES" dirty="0" err="1"/>
              <a:t>Typescript</a:t>
            </a:r>
            <a:r>
              <a:rPr lang="es-ES" dirty="0"/>
              <a:t> y ejecutar el compilador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485B3-1A78-442C-B2D6-32E6B80D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35" y="2556495"/>
            <a:ext cx="36195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9277E-A941-4877-A86F-F7F094FA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Es un fichero donde almacenamos las opciones de compilación que vamos a usar en nuestro proyecto</a:t>
            </a:r>
          </a:p>
          <a:p>
            <a:r>
              <a:rPr lang="es-ES" sz="2800" dirty="0"/>
              <a:t>Se especifica que ficheros se incluyen o excluyen de la configuración</a:t>
            </a:r>
          </a:p>
          <a:p>
            <a:r>
              <a:rPr lang="es-ES" sz="2800" dirty="0"/>
              <a:t>Admite herencia de configuración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E1855B4-DCC7-4CBB-A78C-0F99275A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D5003B-190E-412D-B43A-4504F0C2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051" y="3420591"/>
            <a:ext cx="8063061" cy="373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1548"/>
      </p:ext>
    </p:extLst>
  </p:cSld>
  <p:clrMapOvr>
    <a:masterClrMapping/>
  </p:clrMapOvr>
</p:sld>
</file>

<file path=ppt/theme/theme1.xml><?xml version="1.0" encoding="utf-8"?>
<a:theme xmlns:a="http://schemas.openxmlformats.org/drawingml/2006/main" name="ENCAMINA">
  <a:themeElements>
    <a:clrScheme name="ENCAMINA">
      <a:dk1>
        <a:sysClr val="windowText" lastClr="000000"/>
      </a:dk1>
      <a:lt1>
        <a:sysClr val="window" lastClr="FFFFFF"/>
      </a:lt1>
      <a:dk2>
        <a:srgbClr val="262626"/>
      </a:dk2>
      <a:lt2>
        <a:srgbClr val="FFFFFF"/>
      </a:lt2>
      <a:accent1>
        <a:srgbClr val="00B0F0"/>
      </a:accent1>
      <a:accent2>
        <a:srgbClr val="00B050"/>
      </a:accent2>
      <a:accent3>
        <a:srgbClr val="7030A0"/>
      </a:accent3>
      <a:accent4>
        <a:srgbClr val="C00000"/>
      </a:accent4>
      <a:accent5>
        <a:srgbClr val="FFC000"/>
      </a:accent5>
      <a:accent6>
        <a:srgbClr val="0070C0"/>
      </a:accent6>
      <a:hlink>
        <a:srgbClr val="00B0F0"/>
      </a:hlink>
      <a:folHlink>
        <a:srgbClr val="00B0F0"/>
      </a:folHlink>
    </a:clrScheme>
    <a:fontScheme name="ENAMIN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CAMINA- Plantilla base para ppt.potx" id="{6A5AC483-3710-41A3-973B-DAFFA8813CE9}" vid="{889A7838-C5C0-4868-A8D6-A048CD73F0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E0CF886673FA469809CB134AEE7295" ma:contentTypeVersion="9" ma:contentTypeDescription="Crear nuevo documento." ma:contentTypeScope="" ma:versionID="634bc9bce23b57a9385b29d756ae0c04">
  <xsd:schema xmlns:xsd="http://www.w3.org/2001/XMLSchema" xmlns:xs="http://www.w3.org/2001/XMLSchema" xmlns:p="http://schemas.microsoft.com/office/2006/metadata/properties" xmlns:ns2="3fc376a6-7dd6-488b-97d3-185ba1a312b8" xmlns:ns3="e1478163-bf3c-43ca-9f3f-1606a2a1b2bb" targetNamespace="http://schemas.microsoft.com/office/2006/metadata/properties" ma:root="true" ma:fieldsID="5c88b5c1d50b2dc5a5925ff2671eaedc" ns2:_="" ns3:_="">
    <xsd:import namespace="3fc376a6-7dd6-488b-97d3-185ba1a312b8"/>
    <xsd:import namespace="e1478163-bf3c-43ca-9f3f-1606a2a1b2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376a6-7dd6-488b-97d3-185ba1a312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Última vez que se compartió por usua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Última vez que se compartió por hora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78163-bf3c-43ca-9f3f-1606a2a1b2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17DE3-9FEF-4763-A4CA-466E9F945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01A0D6-1BC1-4244-A0ED-98D7A3527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376a6-7dd6-488b-97d3-185ba1a312b8"/>
    <ds:schemaRef ds:uri="e1478163-bf3c-43ca-9f3f-1606a2a1b2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132315-85E7-4715-9264-D006C1C7D479}">
  <ds:schemaRefs>
    <ds:schemaRef ds:uri="http://schemas.openxmlformats.org/package/2006/metadata/core-properties"/>
    <ds:schemaRef ds:uri="3fc376a6-7dd6-488b-97d3-185ba1a312b8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1478163-bf3c-43ca-9f3f-1606a2a1b2bb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Typescript</Template>
  <TotalTime>4056</TotalTime>
  <Words>354</Words>
  <Application>Microsoft Office PowerPoint</Application>
  <PresentationFormat>Personalizado</PresentationFormat>
  <Paragraphs>99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Segoe UI Symbol</vt:lpstr>
      <vt:lpstr>ENCAMINA</vt:lpstr>
      <vt:lpstr>Formación Adecco: Typescript</vt:lpstr>
      <vt:lpstr>Adrián Díaz Cervera</vt:lpstr>
      <vt:lpstr>Agenda</vt:lpstr>
      <vt:lpstr>¿Qué es Typescript?</vt:lpstr>
      <vt:lpstr>¿Qué es TypeScript?</vt:lpstr>
      <vt:lpstr>Cuál son los problemas de JS</vt:lpstr>
      <vt:lpstr>Typescript</vt:lpstr>
      <vt:lpstr>DEMO Instalar Typescript y ejecutar el compilador</vt:lpstr>
      <vt:lpstr>Tsconfig.json</vt:lpstr>
      <vt:lpstr>Tipos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Como escribir mejores Funciones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Interfaces vs Clases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y Consumir Modulos</vt:lpstr>
      <vt:lpstr>¿Por qué usar Modulos</vt:lpstr>
      <vt:lpstr>Tecnologías soportadas</vt:lpstr>
      <vt:lpstr>Instrucciones de exportar</vt:lpstr>
      <vt:lpstr>Instrucciones de importar </vt:lpstr>
      <vt:lpstr>Importar relativo vs No Relativo</vt:lpstr>
      <vt:lpstr>Presentación de PowerPoint</vt:lpstr>
      <vt:lpstr>Presentación de PowerPoint</vt:lpstr>
      <vt:lpstr>Typing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Adecco: Typescript</dc:title>
  <dc:creator>Adrián Díaz Cervera</dc:creator>
  <cp:lastModifiedBy>Adrián Díaz Cervera</cp:lastModifiedBy>
  <cp:revision>19</cp:revision>
  <dcterms:created xsi:type="dcterms:W3CDTF">2018-04-13T09:47:39Z</dcterms:created>
  <dcterms:modified xsi:type="dcterms:W3CDTF">2018-04-17T13:17:39Z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0x0101004EE0CF886673FA469809CB134AEE7295</vt:lpwstr>
  </property>
</Properties>
</file>