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4"/>
  </p:sldMasterIdLst>
  <p:notesMasterIdLst>
    <p:notesMasterId r:id="rId30"/>
  </p:notesMasterIdLst>
  <p:handoutMasterIdLst>
    <p:handoutMasterId r:id="rId31"/>
  </p:handoutMasterIdLst>
  <p:sldIdLst>
    <p:sldId id="287" r:id="rId5"/>
    <p:sldId id="288" r:id="rId6"/>
    <p:sldId id="289" r:id="rId7"/>
    <p:sldId id="290" r:id="rId8"/>
    <p:sldId id="291" r:id="rId9"/>
    <p:sldId id="292" r:id="rId10"/>
    <p:sldId id="294" r:id="rId11"/>
    <p:sldId id="293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</p:sldIdLst>
  <p:sldSz cx="13442950" cy="7561263"/>
  <p:notesSz cx="6858000" cy="9144000"/>
  <p:defaultTextStyle>
    <a:defPPr>
      <a:defRPr lang="es-E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5DF"/>
    <a:srgbClr val="FFFFFF"/>
    <a:srgbClr val="76D1F6"/>
    <a:srgbClr val="2EAEB7"/>
    <a:srgbClr val="ED810C"/>
    <a:srgbClr val="EBEBEB"/>
    <a:srgbClr val="C28202"/>
    <a:srgbClr val="5FA504"/>
    <a:srgbClr val="4AAC33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38" autoAdjust="0"/>
  </p:normalViewPr>
  <p:slideViewPr>
    <p:cSldViewPr>
      <p:cViewPr varScale="1">
        <p:scale>
          <a:sx n="95" d="100"/>
          <a:sy n="95" d="100"/>
        </p:scale>
        <p:origin x="702" y="96"/>
      </p:cViewPr>
      <p:guideLst>
        <p:guide orient="horz" pos="2382"/>
        <p:guide pos="4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707-6469-4BDB-90CE-F9370BC600B5}" type="datetimeFigureOut">
              <a:rPr lang="es-ES" smtClean="0"/>
              <a:pPr/>
              <a:t>16/04/2018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6F335-D133-427E-879C-FABFFA6F143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94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56E3C-6678-4FF9-AB93-B470EA33FD64}" type="datetimeFigureOut">
              <a:rPr lang="es-ES" smtClean="0"/>
              <a:pPr/>
              <a:t>16/04/2018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BFDDF-F250-43EA-8D14-CBBE515FAD3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30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5D34-7AD9-42E8-940C-7F52804268A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7195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669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907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644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81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209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372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874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5D34-7AD9-42E8-940C-7F52804268A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740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11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52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41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7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20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695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38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info@encamina.com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565904" y="6012879"/>
            <a:ext cx="9776497" cy="576064"/>
          </a:xfrm>
        </p:spPr>
        <p:txBody>
          <a:bodyPr>
            <a:noAutofit/>
          </a:bodyPr>
          <a:lstStyle>
            <a:lvl1pPr>
              <a:defRPr sz="3600" baseline="0"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565903" y="6660951"/>
            <a:ext cx="9683804" cy="432048"/>
          </a:xfrm>
        </p:spPr>
        <p:txBody>
          <a:bodyPr anchor="ctr">
            <a:normAutofit/>
          </a:bodyPr>
          <a:lstStyle>
            <a:lvl1pPr marL="0" marR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9">
                <a:solidFill>
                  <a:schemeClr val="tx1"/>
                </a:solidFill>
              </a:defRPr>
            </a:lvl1pPr>
            <a:lvl2pPr marL="497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99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Haga clic para modificar el estilo de subtítulo del patrón</a:t>
            </a:r>
            <a:endParaRPr kumimoji="0" lang="es-ES" sz="1499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99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06" y="2222948"/>
            <a:ext cx="3674402" cy="3387619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00051" y="2599241"/>
            <a:ext cx="5141304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199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199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199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199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199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199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03955" y="3732188"/>
            <a:ext cx="63367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9" y="1044329"/>
            <a:ext cx="3567668" cy="108011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58" y="-26096"/>
            <a:ext cx="3936047" cy="215545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906051" y="7020991"/>
            <a:ext cx="1224137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2" name="Rectángulo 11"/>
          <p:cNvSpPr/>
          <p:nvPr userDrawn="1"/>
        </p:nvSpPr>
        <p:spPr>
          <a:xfrm>
            <a:off x="1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1406" y="2222947"/>
            <a:ext cx="3674402" cy="3387619"/>
          </a:xfrm>
          <a:prstGeom prst="rect">
            <a:avLst/>
          </a:prstGeom>
        </p:spPr>
      </p:pic>
      <p:sp>
        <p:nvSpPr>
          <p:cNvPr id="21" name="CuadroTexto 20"/>
          <p:cNvSpPr txBox="1"/>
          <p:nvPr userDrawn="1"/>
        </p:nvSpPr>
        <p:spPr>
          <a:xfrm>
            <a:off x="500051" y="2599241"/>
            <a:ext cx="5141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200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200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200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200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200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2" name="CuadroTexto 21"/>
          <p:cNvSpPr txBox="1"/>
          <p:nvPr userDrawn="1"/>
        </p:nvSpPr>
        <p:spPr>
          <a:xfrm>
            <a:off x="503955" y="373218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909" y="1044328"/>
            <a:ext cx="3567668" cy="108012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55456" y="-26096"/>
            <a:ext cx="3936047" cy="215545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26" name="Rectángulo 25"/>
          <p:cNvSpPr/>
          <p:nvPr userDrawn="1"/>
        </p:nvSpPr>
        <p:spPr>
          <a:xfrm>
            <a:off x="11906051" y="7020991"/>
            <a:ext cx="122413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8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0" y="-13759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rojo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667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3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6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8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86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2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96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5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79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5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46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77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73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37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11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24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42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8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92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85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64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74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92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052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-26992" y="1"/>
            <a:ext cx="6783511" cy="7624570"/>
          </a:xfrm>
          <a:prstGeom prst="rect">
            <a:avLst/>
          </a:prstGeom>
        </p:spPr>
      </p:pic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-26993" y="0"/>
            <a:ext cx="6783511" cy="7624570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76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6721477" y="-27513"/>
            <a:ext cx="6783511" cy="76245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6721475" y="-27514"/>
            <a:ext cx="6783511" cy="76245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47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085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5903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9222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818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5090"/>
            <a:ext cx="5939637" cy="705367"/>
          </a:xfr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5904" y="2160458"/>
            <a:ext cx="5939637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844553" y="1455090"/>
            <a:ext cx="5941971" cy="705367"/>
          </a:xfrm>
        </p:spPr>
        <p:txBody>
          <a:bodyPr anchor="t"/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844553" y="2160458"/>
            <a:ext cx="5941971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0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564749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16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5903" y="423645"/>
            <a:ext cx="4422638" cy="105273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73106" y="396256"/>
            <a:ext cx="7514982" cy="62646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5903" y="1476377"/>
            <a:ext cx="4422638" cy="5184575"/>
          </a:xfrm>
        </p:spPr>
        <p:txBody>
          <a:bodyPr/>
          <a:lstStyle>
            <a:lvl1pPr marL="0" indent="0">
              <a:buNone/>
              <a:defRPr sz="1499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045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8357" y="5076775"/>
            <a:ext cx="7746238" cy="72008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48357" y="900057"/>
            <a:ext cx="7746238" cy="410471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97774" indent="0">
              <a:buNone/>
              <a:defRPr sz="3000"/>
            </a:lvl2pPr>
            <a:lvl3pPr marL="995548" indent="0">
              <a:buNone/>
              <a:defRPr sz="2600"/>
            </a:lvl3pPr>
            <a:lvl4pPr marL="1493322" indent="0">
              <a:buNone/>
              <a:defRPr sz="2199"/>
            </a:lvl4pPr>
            <a:lvl5pPr marL="1991096" indent="0">
              <a:buNone/>
              <a:defRPr sz="2199"/>
            </a:lvl5pPr>
            <a:lvl6pPr marL="2488869" indent="0">
              <a:buNone/>
              <a:defRPr sz="2199"/>
            </a:lvl6pPr>
            <a:lvl7pPr marL="2986644" indent="0">
              <a:buNone/>
              <a:defRPr sz="2199"/>
            </a:lvl7pPr>
            <a:lvl8pPr marL="3484418" indent="0">
              <a:buNone/>
              <a:defRPr sz="2199"/>
            </a:lvl8pPr>
            <a:lvl9pPr marL="3982193" indent="0">
              <a:buNone/>
              <a:defRPr sz="2199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48357" y="5796855"/>
            <a:ext cx="7746238" cy="864096"/>
          </a:xfrm>
        </p:spPr>
        <p:txBody>
          <a:bodyPr>
            <a:normAutofit/>
          </a:bodyPr>
          <a:lstStyle>
            <a:lvl1pPr marL="0" indent="0">
              <a:buNone/>
              <a:defRPr lang="es-ES" sz="1499" dirty="0" smtClean="0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87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1260352"/>
            <a:ext cx="11949051" cy="54006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302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795016" y="497406"/>
            <a:ext cx="1991509" cy="6163546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497406"/>
            <a:ext cx="10138590" cy="616354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620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1" name="50 Rectángulo"/>
          <p:cNvSpPr/>
          <p:nvPr userDrawn="1"/>
        </p:nvSpPr>
        <p:spPr>
          <a:xfrm>
            <a:off x="7500461" y="4723552"/>
            <a:ext cx="3069439" cy="85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50 Rectángulo"/>
          <p:cNvSpPr/>
          <p:nvPr userDrawn="1"/>
        </p:nvSpPr>
        <p:spPr>
          <a:xfrm>
            <a:off x="7470773" y="3524115"/>
            <a:ext cx="3069439" cy="7951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3" name="48 Rectángulo"/>
          <p:cNvSpPr/>
          <p:nvPr userDrawn="1"/>
        </p:nvSpPr>
        <p:spPr>
          <a:xfrm>
            <a:off x="7470773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4" name="47 Rectángulo"/>
          <p:cNvSpPr/>
          <p:nvPr userDrawn="1"/>
        </p:nvSpPr>
        <p:spPr>
          <a:xfrm>
            <a:off x="2623401" y="3524114"/>
            <a:ext cx="3069439" cy="20505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" name="46 Rectángulo"/>
          <p:cNvSpPr/>
          <p:nvPr userDrawn="1"/>
        </p:nvSpPr>
        <p:spPr>
          <a:xfrm>
            <a:off x="2604912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2 Título"/>
          <p:cNvSpPr>
            <a:spLocks noGrp="1"/>
          </p:cNvSpPr>
          <p:nvPr>
            <p:ph type="title"/>
          </p:nvPr>
        </p:nvSpPr>
        <p:spPr>
          <a:xfrm>
            <a:off x="513244" y="274638"/>
            <a:ext cx="11083416" cy="6725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7" name="1 Marcador de contenido"/>
          <p:cNvSpPr>
            <a:spLocks noGrp="1"/>
          </p:cNvSpPr>
          <p:nvPr>
            <p:ph sz="quarter" idx="11"/>
          </p:nvPr>
        </p:nvSpPr>
        <p:spPr>
          <a:xfrm>
            <a:off x="512561" y="1143362"/>
            <a:ext cx="11084815" cy="388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Editar los estilos de texto del patrón</a:t>
            </a:r>
          </a:p>
          <a:p>
            <a:pPr marL="0" lvl="1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Segundo nivel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2760859" y="2376996"/>
            <a:ext cx="2721191" cy="57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00" tIns="41450" rIns="82900" bIns="41450">
            <a:spAutoFit/>
          </a:bodyPr>
          <a:lstStyle/>
          <a:p>
            <a:pPr defTabSz="9455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mail a:</a:t>
            </a:r>
          </a:p>
          <a:p>
            <a:pPr defTabSz="94556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  <a:hlinkClick r:id="rId3"/>
              </a:rPr>
              <a:t>info@encamina.com</a:t>
            </a: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 userDrawn="1"/>
        </p:nvSpPr>
        <p:spPr bwMode="auto">
          <a:xfrm>
            <a:off x="7572782" y="2409951"/>
            <a:ext cx="3433883" cy="52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Llamar al </a:t>
            </a:r>
          </a:p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962 698 064 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917 893 823 </a:t>
            </a:r>
          </a:p>
        </p:txBody>
      </p:sp>
      <p:sp>
        <p:nvSpPr>
          <p:cNvPr id="20" name="Rectangle 15"/>
          <p:cNvSpPr>
            <a:spLocks noChangeArrowheads="1"/>
          </p:cNvSpPr>
          <p:nvPr userDrawn="1"/>
        </p:nvSpPr>
        <p:spPr bwMode="auto">
          <a:xfrm>
            <a:off x="7610691" y="3665648"/>
            <a:ext cx="2244222" cy="29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fax al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962 698 063</a:t>
            </a:r>
          </a:p>
        </p:txBody>
      </p:sp>
      <p:sp>
        <p:nvSpPr>
          <p:cNvPr id="21" name="Rectangle 30"/>
          <p:cNvSpPr>
            <a:spLocks noChangeArrowheads="1"/>
          </p:cNvSpPr>
          <p:nvPr userDrawn="1"/>
        </p:nvSpPr>
        <p:spPr bwMode="auto">
          <a:xfrm>
            <a:off x="2760859" y="3652030"/>
            <a:ext cx="3174722" cy="18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16" tIns="41458" rIns="82916" bIns="41458">
            <a:spAutoFit/>
          </a:bodyPr>
          <a:lstStyle/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Visitarnos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Jerónimo </a:t>
            </a:r>
            <a:r>
              <a:rPr lang="es-ES" sz="1270" b="1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Roure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49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46520 Puerto de Sagunto, Valencia.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Paseo de las Delicias, 30, 7ª planta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28045 , Madrid, Madrid</a:t>
            </a:r>
          </a:p>
        </p:txBody>
      </p:sp>
      <p:sp>
        <p:nvSpPr>
          <p:cNvPr id="22" name="Rectangle 15"/>
          <p:cNvSpPr>
            <a:spLocks noChangeArrowheads="1"/>
          </p:cNvSpPr>
          <p:nvPr userDrawn="1"/>
        </p:nvSpPr>
        <p:spPr bwMode="auto">
          <a:xfrm>
            <a:off x="7702562" y="4854709"/>
            <a:ext cx="2580426" cy="48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hablar personalmente con tu </a:t>
            </a:r>
            <a:r>
              <a:rPr lang="es-ES" sz="1270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account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manager: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74" y="2037854"/>
            <a:ext cx="1029233" cy="102923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26" y="3221852"/>
            <a:ext cx="1137875" cy="113787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86" y="2085794"/>
            <a:ext cx="1074991" cy="107499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51" y="3316948"/>
            <a:ext cx="1045932" cy="104593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01" y="4468095"/>
            <a:ext cx="1069606" cy="10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21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148" y="7008172"/>
            <a:ext cx="3136688" cy="402567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93008" y="7008172"/>
            <a:ext cx="4256934" cy="4025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34114" y="7008172"/>
            <a:ext cx="3136688" cy="402567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98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8243" y="654215"/>
            <a:ext cx="12526465" cy="841904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8243" y="1694209"/>
            <a:ext cx="12526465" cy="502231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2455690" y="6855218"/>
            <a:ext cx="806665" cy="57861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 smtClean="0"/>
              <a:pPr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544345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721475" y="-184"/>
            <a:ext cx="6721475" cy="75612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134400" tIns="134400" rIns="134400" bIns="1344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646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90322" y="1812843"/>
            <a:ext cx="5947006" cy="2179073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174"/>
            </a:lvl1pPr>
            <a:lvl2pPr lvl="1" algn="ctr">
              <a:spcBef>
                <a:spcPts val="0"/>
              </a:spcBef>
              <a:buSzPct val="100000"/>
              <a:defRPr sz="6174"/>
            </a:lvl2pPr>
            <a:lvl3pPr lvl="2" algn="ctr">
              <a:spcBef>
                <a:spcPts val="0"/>
              </a:spcBef>
              <a:buSzPct val="100000"/>
              <a:defRPr sz="6174"/>
            </a:lvl3pPr>
            <a:lvl4pPr lvl="3" algn="ctr">
              <a:spcBef>
                <a:spcPts val="0"/>
              </a:spcBef>
              <a:buSzPct val="100000"/>
              <a:defRPr sz="6174"/>
            </a:lvl4pPr>
            <a:lvl5pPr lvl="4" algn="ctr">
              <a:spcBef>
                <a:spcPts val="0"/>
              </a:spcBef>
              <a:buSzPct val="100000"/>
              <a:defRPr sz="6174"/>
            </a:lvl5pPr>
            <a:lvl6pPr lvl="5" algn="ctr">
              <a:spcBef>
                <a:spcPts val="0"/>
              </a:spcBef>
              <a:buSzPct val="100000"/>
              <a:defRPr sz="6174"/>
            </a:lvl6pPr>
            <a:lvl7pPr lvl="6" algn="ctr">
              <a:spcBef>
                <a:spcPts val="0"/>
              </a:spcBef>
              <a:buSzPct val="100000"/>
              <a:defRPr sz="6174"/>
            </a:lvl7pPr>
            <a:lvl8pPr lvl="7" algn="ctr">
              <a:spcBef>
                <a:spcPts val="0"/>
              </a:spcBef>
              <a:buSzPct val="100000"/>
              <a:defRPr sz="6174"/>
            </a:lvl8pPr>
            <a:lvl9pPr lvl="8" algn="ctr">
              <a:spcBef>
                <a:spcPts val="0"/>
              </a:spcBef>
              <a:buSzPct val="100000"/>
              <a:defRPr sz="6174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90322" y="4120693"/>
            <a:ext cx="5947006" cy="1815673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8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8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8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8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8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8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8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8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87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7261751" y="1064435"/>
            <a:ext cx="5640923" cy="5432025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2455690" y="6855218"/>
            <a:ext cx="806665" cy="57861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 smtClean="0"/>
              <a:pPr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11760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1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7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on azul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4844"/>
            <a:ext cx="12220621" cy="520610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2050067" y="7131542"/>
            <a:ext cx="964794" cy="183489"/>
          </a:xfrm>
          <a:prstGeom prst="rect">
            <a:avLst/>
          </a:prstGeom>
        </p:spPr>
      </p:pic>
      <p:sp>
        <p:nvSpPr>
          <p:cNvPr id="7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12050067" y="7131541"/>
            <a:ext cx="964794" cy="18348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 flipH="1">
            <a:off x="13696091" y="6822774"/>
            <a:ext cx="617533" cy="617533"/>
          </a:xfrm>
          <a:prstGeom prst="rect">
            <a:avLst/>
          </a:prstGeom>
          <a:solidFill>
            <a:srgbClr val="4AA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 flipH="1">
            <a:off x="13696091" y="6138951"/>
            <a:ext cx="617533" cy="61753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/>
          <p:cNvSpPr/>
          <p:nvPr userDrawn="1"/>
        </p:nvSpPr>
        <p:spPr>
          <a:xfrm flipH="1">
            <a:off x="13696091" y="5455126"/>
            <a:ext cx="617533" cy="61753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 flipH="1">
            <a:off x="13696091" y="4771301"/>
            <a:ext cx="617533" cy="617533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 userDrawn="1"/>
        </p:nvSpPr>
        <p:spPr>
          <a:xfrm flipH="1">
            <a:off x="13696091" y="4087476"/>
            <a:ext cx="617533" cy="61753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/>
          <p:cNvSpPr/>
          <p:nvPr userDrawn="1"/>
        </p:nvSpPr>
        <p:spPr>
          <a:xfrm flipH="1">
            <a:off x="13696091" y="3403651"/>
            <a:ext cx="617533" cy="617533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/>
          <p:cNvSpPr/>
          <p:nvPr userDrawn="1"/>
        </p:nvSpPr>
        <p:spPr>
          <a:xfrm flipH="1">
            <a:off x="13696091" y="2719826"/>
            <a:ext cx="617533" cy="61753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 15"/>
          <p:cNvSpPr/>
          <p:nvPr userDrawn="1"/>
        </p:nvSpPr>
        <p:spPr>
          <a:xfrm flipH="1">
            <a:off x="13696091" y="2036001"/>
            <a:ext cx="617533" cy="61753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 userDrawn="1"/>
        </p:nvSpPr>
        <p:spPr>
          <a:xfrm flipH="1">
            <a:off x="13696091" y="1352176"/>
            <a:ext cx="617533" cy="61753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/>
          <p:cNvSpPr/>
          <p:nvPr userDrawn="1"/>
        </p:nvSpPr>
        <p:spPr>
          <a:xfrm flipH="1">
            <a:off x="13696091" y="668351"/>
            <a:ext cx="617533" cy="617533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/>
          <p:cNvSpPr/>
          <p:nvPr userDrawn="1"/>
        </p:nvSpPr>
        <p:spPr>
          <a:xfrm flipH="1">
            <a:off x="13696091" y="-15474"/>
            <a:ext cx="617533" cy="617533"/>
          </a:xfrm>
          <a:prstGeom prst="rect">
            <a:avLst/>
          </a:prstGeom>
          <a:solidFill>
            <a:srgbClr val="0EA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282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  <p:sldLayoutId id="2147483882" r:id="rId21"/>
    <p:sldLayoutId id="2147483883" r:id="rId22"/>
    <p:sldLayoutId id="2147483884" r:id="rId23"/>
    <p:sldLayoutId id="2147483885" r:id="rId24"/>
    <p:sldLayoutId id="2147483886" r:id="rId25"/>
    <p:sldLayoutId id="2147483887" r:id="rId26"/>
    <p:sldLayoutId id="2147483888" r:id="rId27"/>
    <p:sldLayoutId id="2147483889" r:id="rId28"/>
    <p:sldLayoutId id="2147483890" r:id="rId29"/>
    <p:sldLayoutId id="2147483891" r:id="rId30"/>
    <p:sldLayoutId id="2147483892" r:id="rId31"/>
    <p:sldLayoutId id="2147483893" r:id="rId32"/>
    <p:sldLayoutId id="2147483894" r:id="rId33"/>
    <p:sldLayoutId id="2147483895" r:id="rId34"/>
    <p:sldLayoutId id="2147483896" r:id="rId35"/>
    <p:sldLayoutId id="2147483897" r:id="rId36"/>
    <p:sldLayoutId id="2147483898" r:id="rId37"/>
    <p:sldLayoutId id="2147483899" r:id="rId38"/>
    <p:sldLayoutId id="2147483900" r:id="rId39"/>
    <p:sldLayoutId id="2147483901" r:id="rId40"/>
    <p:sldLayoutId id="2147483902" r:id="rId41"/>
    <p:sldLayoutId id="2147483903" r:id="rId42"/>
    <p:sldLayoutId id="2147483904" r:id="rId43"/>
    <p:sldLayoutId id="2147483905" r:id="rId44"/>
    <p:sldLayoutId id="2147483906" r:id="rId45"/>
    <p:sldLayoutId id="2147483907" r:id="rId46"/>
    <p:sldLayoutId id="2147483908" r:id="rId47"/>
    <p:sldLayoutId id="2147483909" r:id="rId48"/>
    <p:sldLayoutId id="2147483910" r:id="rId49"/>
  </p:sldLayoutIdLst>
  <p:hf hdr="0" ftr="0" dt="0"/>
  <p:txStyles>
    <p:titleStyle>
      <a:lvl1pPr algn="l" defTabSz="995548" rtl="0" eaLnBrk="1" latinLnBrk="0" hangingPunct="1">
        <a:spcBef>
          <a:spcPct val="0"/>
        </a:spcBef>
        <a:buNone/>
        <a:defRPr lang="es-ES" sz="3499" kern="1200" dirty="0" smtClean="0">
          <a:solidFill>
            <a:srgbClr val="13A4D9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73331" indent="-373331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808882" indent="-311109" algn="l" defTabSz="995548" rtl="0" eaLnBrk="1" latinLnBrk="0" hangingPunct="1">
        <a:spcBef>
          <a:spcPct val="20000"/>
        </a:spcBef>
        <a:buFont typeface="Arial" pitchFamily="34" charset="0"/>
        <a:buChar char="–"/>
        <a:defRPr lang="es-ES" sz="1600" kern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244436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742209" indent="-248887" algn="l" defTabSz="99554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239983" indent="-248887" algn="l" defTabSz="99554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737757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35531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733305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231079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7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4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22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96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869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4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1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193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776" y="-1412287"/>
            <a:ext cx="3919934" cy="11781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ReactJS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Adrián Díaz Cervera</a:t>
            </a:r>
          </a:p>
        </p:txBody>
      </p:sp>
      <p:pic>
        <p:nvPicPr>
          <p:cNvPr id="5" name="Marcador de posición de imagen 2">
            <a:extLst>
              <a:ext uri="{FF2B5EF4-FFF2-40B4-BE49-F238E27FC236}">
                <a16:creationId xmlns:a16="http://schemas.microsoft.com/office/drawing/2014/main" id="{672DE88D-65A2-4896-BDB3-0C78A2F3F07E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7" y="6044159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3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Componente presentación</a:t>
            </a:r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566228" y="1597367"/>
            <a:ext cx="12015298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46" dirty="0" err="1"/>
              <a:t>Aquí</a:t>
            </a:r>
            <a:r>
              <a:rPr lang="en-GB" sz="2646" dirty="0"/>
              <a:t> </a:t>
            </a:r>
            <a:r>
              <a:rPr lang="en-GB" sz="2646" dirty="0" err="1"/>
              <a:t>vemos</a:t>
            </a:r>
            <a:r>
              <a:rPr lang="en-GB" sz="2646" dirty="0"/>
              <a:t> </a:t>
            </a:r>
            <a:r>
              <a:rPr lang="en-GB" sz="2646" dirty="0" err="1"/>
              <a:t>estado</a:t>
            </a:r>
            <a:r>
              <a:rPr lang="en-GB" sz="2646" dirty="0"/>
              <a:t> y </a:t>
            </a:r>
            <a:r>
              <a:rPr lang="en-GB" sz="2646" dirty="0" err="1"/>
              <a:t>propiedades</a:t>
            </a:r>
            <a:r>
              <a:rPr lang="en-GB" sz="2646" dirty="0"/>
              <a:t> </a:t>
            </a:r>
            <a:r>
              <a:rPr lang="en-GB" sz="2646" dirty="0" err="1"/>
              <a:t>en</a:t>
            </a:r>
            <a:r>
              <a:rPr lang="en-GB" sz="2646" dirty="0"/>
              <a:t> </a:t>
            </a:r>
            <a:r>
              <a:rPr lang="en-GB" sz="2646" dirty="0" err="1"/>
              <a:t>acción</a:t>
            </a:r>
            <a:r>
              <a:rPr lang="en-GB" sz="2646" dirty="0"/>
              <a:t>: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47064" y="2793381"/>
            <a:ext cx="4198117" cy="1065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646" dirty="0" err="1"/>
              <a:t>MembersPage</a:t>
            </a:r>
            <a:endParaRPr lang="en-GB" sz="2646" dirty="0"/>
          </a:p>
        </p:txBody>
      </p:sp>
      <p:sp>
        <p:nvSpPr>
          <p:cNvPr id="16" name="Rounded Rectangle 15"/>
          <p:cNvSpPr/>
          <p:nvPr/>
        </p:nvSpPr>
        <p:spPr>
          <a:xfrm>
            <a:off x="4847064" y="5430128"/>
            <a:ext cx="4198117" cy="1065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646" dirty="0" err="1"/>
              <a:t>MemberRow</a:t>
            </a:r>
            <a:endParaRPr lang="en-GB" sz="2646" dirty="0"/>
          </a:p>
        </p:txBody>
      </p:sp>
      <p:sp>
        <p:nvSpPr>
          <p:cNvPr id="17" name="Rectangle 16"/>
          <p:cNvSpPr/>
          <p:nvPr/>
        </p:nvSpPr>
        <p:spPr>
          <a:xfrm>
            <a:off x="876434" y="2745128"/>
            <a:ext cx="2760830" cy="11374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646" dirty="0"/>
              <a:t>State: Member</a:t>
            </a:r>
          </a:p>
        </p:txBody>
      </p:sp>
      <p:cxnSp>
        <p:nvCxnSpPr>
          <p:cNvPr id="19" name="Straight Arrow Connector 18"/>
          <p:cNvCxnSpPr>
            <a:stCxn id="17" idx="3"/>
            <a:endCxn id="15" idx="1"/>
          </p:cNvCxnSpPr>
          <p:nvPr/>
        </p:nvCxnSpPr>
        <p:spPr>
          <a:xfrm>
            <a:off x="3637264" y="3313838"/>
            <a:ext cx="1209801" cy="12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70028" y="4075564"/>
            <a:ext cx="2760830" cy="113742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646" dirty="0"/>
              <a:t>Prop: Member</a:t>
            </a:r>
          </a:p>
        </p:txBody>
      </p:sp>
      <p:cxnSp>
        <p:nvCxnSpPr>
          <p:cNvPr id="22" name="Straight Arrow Connector 21"/>
          <p:cNvCxnSpPr>
            <a:endCxn id="16" idx="0"/>
          </p:cNvCxnSpPr>
          <p:nvPr/>
        </p:nvCxnSpPr>
        <p:spPr>
          <a:xfrm>
            <a:off x="6946122" y="3858421"/>
            <a:ext cx="0" cy="157170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146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Componente presentación</a:t>
            </a:r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566228" y="1597367"/>
            <a:ext cx="12015298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46" dirty="0" err="1"/>
              <a:t>Aquí</a:t>
            </a:r>
            <a:r>
              <a:rPr lang="en-GB" sz="2646" dirty="0"/>
              <a:t> </a:t>
            </a:r>
            <a:r>
              <a:rPr lang="en-GB" sz="2646" dirty="0" err="1"/>
              <a:t>vemos</a:t>
            </a:r>
            <a:r>
              <a:rPr lang="en-GB" sz="2646" dirty="0"/>
              <a:t> </a:t>
            </a:r>
            <a:r>
              <a:rPr lang="en-GB" sz="2646" dirty="0" err="1"/>
              <a:t>estado</a:t>
            </a:r>
            <a:r>
              <a:rPr lang="en-GB" sz="2646" dirty="0"/>
              <a:t> y </a:t>
            </a:r>
            <a:r>
              <a:rPr lang="en-GB" sz="2646" dirty="0" err="1"/>
              <a:t>propiedades</a:t>
            </a:r>
            <a:r>
              <a:rPr lang="en-GB" sz="2646" dirty="0"/>
              <a:t> </a:t>
            </a:r>
            <a:r>
              <a:rPr lang="en-GB" sz="2646" dirty="0" err="1"/>
              <a:t>en</a:t>
            </a:r>
            <a:r>
              <a:rPr lang="en-GB" sz="2646" dirty="0"/>
              <a:t> </a:t>
            </a:r>
            <a:r>
              <a:rPr lang="en-GB" sz="2646" dirty="0" err="1"/>
              <a:t>acción</a:t>
            </a:r>
            <a:r>
              <a:rPr lang="en-GB" sz="2646" dirty="0"/>
              <a:t>: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47064" y="2793381"/>
            <a:ext cx="4198117" cy="1065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646" dirty="0" err="1"/>
              <a:t>MembersPage</a:t>
            </a:r>
            <a:endParaRPr lang="en-GB" sz="2646" dirty="0"/>
          </a:p>
        </p:txBody>
      </p:sp>
      <p:sp>
        <p:nvSpPr>
          <p:cNvPr id="16" name="Rounded Rectangle 15"/>
          <p:cNvSpPr/>
          <p:nvPr/>
        </p:nvSpPr>
        <p:spPr>
          <a:xfrm>
            <a:off x="4847064" y="5430128"/>
            <a:ext cx="4198117" cy="1065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646" dirty="0" err="1"/>
              <a:t>MemberRow</a:t>
            </a:r>
            <a:endParaRPr lang="en-GB" sz="2646" dirty="0"/>
          </a:p>
        </p:txBody>
      </p:sp>
      <p:sp>
        <p:nvSpPr>
          <p:cNvPr id="17" name="Rectangle 16"/>
          <p:cNvSpPr/>
          <p:nvPr/>
        </p:nvSpPr>
        <p:spPr>
          <a:xfrm>
            <a:off x="876434" y="2745128"/>
            <a:ext cx="2760830" cy="11374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646" dirty="0"/>
              <a:t>State: Member</a:t>
            </a:r>
          </a:p>
        </p:txBody>
      </p:sp>
      <p:cxnSp>
        <p:nvCxnSpPr>
          <p:cNvPr id="19" name="Straight Arrow Connector 18"/>
          <p:cNvCxnSpPr>
            <a:stCxn id="17" idx="3"/>
            <a:endCxn id="15" idx="1"/>
          </p:cNvCxnSpPr>
          <p:nvPr/>
        </p:nvCxnSpPr>
        <p:spPr>
          <a:xfrm>
            <a:off x="3637264" y="3313838"/>
            <a:ext cx="1209801" cy="12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70028" y="4075564"/>
            <a:ext cx="2760830" cy="113742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646" dirty="0"/>
              <a:t>Prop: Member</a:t>
            </a:r>
          </a:p>
        </p:txBody>
      </p:sp>
      <p:cxnSp>
        <p:nvCxnSpPr>
          <p:cNvPr id="22" name="Straight Arrow Connector 21"/>
          <p:cNvCxnSpPr>
            <a:endCxn id="16" idx="0"/>
          </p:cNvCxnSpPr>
          <p:nvPr/>
        </p:nvCxnSpPr>
        <p:spPr>
          <a:xfrm>
            <a:off x="6946122" y="3858421"/>
            <a:ext cx="0" cy="157170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2009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Eventos de montaje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985" dirty="0">
                <a:sym typeface="Roboto Mono"/>
              </a:rPr>
              <a:t>constructor(</a:t>
            </a:r>
            <a:r>
              <a:rPr lang="es-ES" sz="1985" dirty="0" err="1">
                <a:sym typeface="Roboto Mono"/>
              </a:rPr>
              <a:t>props</a:t>
            </a:r>
            <a:r>
              <a:rPr lang="es-ES" sz="1985" dirty="0">
                <a:sym typeface="Roboto Mono"/>
              </a:rPr>
              <a:t>)</a:t>
            </a:r>
            <a:r>
              <a:rPr lang="es-ES" sz="1985" dirty="0"/>
              <a:t>:</a:t>
            </a:r>
          </a:p>
          <a:p>
            <a:pPr lvl="1"/>
            <a:r>
              <a:rPr lang="es-ES" sz="1985" dirty="0"/>
              <a:t>se llama antes del montaje</a:t>
            </a:r>
          </a:p>
          <a:p>
            <a:pPr lvl="1"/>
            <a:r>
              <a:rPr lang="es-ES" sz="1985" dirty="0"/>
              <a:t>se debe llamar a </a:t>
            </a:r>
            <a:r>
              <a:rPr lang="es-ES" sz="1985" dirty="0">
                <a:sym typeface="Roboto Mono"/>
              </a:rPr>
              <a:t>super(</a:t>
            </a:r>
            <a:r>
              <a:rPr lang="es-ES" sz="1985" dirty="0" err="1">
                <a:sym typeface="Roboto Mono"/>
              </a:rPr>
              <a:t>props</a:t>
            </a:r>
            <a:r>
              <a:rPr lang="es-ES" sz="1985" dirty="0">
                <a:sym typeface="Roboto Mono"/>
              </a:rPr>
              <a:t>)</a:t>
            </a:r>
            <a:r>
              <a:rPr lang="es-ES" sz="1985" dirty="0"/>
              <a:t> para una inicialización adecuada</a:t>
            </a:r>
            <a:br>
              <a:rPr lang="es-ES" sz="1985" dirty="0">
                <a:sym typeface="Roboto Mono"/>
              </a:rPr>
            </a:br>
            <a:endParaRPr lang="es-ES" sz="1985" dirty="0">
              <a:sym typeface="Roboto Mono"/>
            </a:endParaRPr>
          </a:p>
          <a:p>
            <a:r>
              <a:rPr lang="es-ES" sz="1985" dirty="0" err="1">
                <a:sym typeface="Roboto Mono"/>
              </a:rPr>
              <a:t>componentWillMount</a:t>
            </a:r>
            <a:r>
              <a:rPr lang="es-ES" sz="1985" dirty="0">
                <a:sym typeface="Roboto Mono"/>
              </a:rPr>
              <a:t>()</a:t>
            </a:r>
            <a:r>
              <a:rPr lang="es-ES" sz="1985" dirty="0"/>
              <a:t>:</a:t>
            </a:r>
          </a:p>
          <a:p>
            <a:pPr lvl="1"/>
            <a:r>
              <a:rPr lang="es-ES" sz="1985" dirty="0"/>
              <a:t>se invoca justo antes de que ocurra el montaje, antes de </a:t>
            </a:r>
            <a:r>
              <a:rPr lang="es-ES" sz="1985" dirty="0">
                <a:sym typeface="Roboto Mono"/>
              </a:rPr>
              <a:t>render</a:t>
            </a:r>
            <a:br>
              <a:rPr lang="es-ES" sz="1985" dirty="0">
                <a:sym typeface="Roboto Mono"/>
              </a:rPr>
            </a:br>
            <a:endParaRPr lang="es-ES" sz="1985" dirty="0">
              <a:sym typeface="Roboto Mono"/>
            </a:endParaRPr>
          </a:p>
          <a:p>
            <a:r>
              <a:rPr lang="es-ES" sz="1985" dirty="0" err="1">
                <a:sym typeface="Roboto Mono"/>
              </a:rPr>
              <a:t>componentDidMount</a:t>
            </a:r>
            <a:r>
              <a:rPr lang="es-ES" sz="1985" dirty="0">
                <a:sym typeface="Roboto Mono"/>
              </a:rPr>
              <a:t>()</a:t>
            </a:r>
            <a:r>
              <a:rPr lang="es-ES" sz="1985" dirty="0"/>
              <a:t>:</a:t>
            </a:r>
          </a:p>
          <a:p>
            <a:pPr lvl="1"/>
            <a:r>
              <a:rPr lang="es-ES" sz="1985" dirty="0"/>
              <a:t>se invoca justo después del montaje</a:t>
            </a:r>
          </a:p>
          <a:p>
            <a:pPr lvl="1"/>
            <a:r>
              <a:rPr lang="es-ES" sz="1985" dirty="0"/>
              <a:t>se usa para la inicialización que depende de nodos del DOM, cargar datos desde red, etc.</a:t>
            </a:r>
            <a:br>
              <a:rPr lang="es-ES" sz="1985" dirty="0">
                <a:sym typeface="Roboto Mono"/>
              </a:rPr>
            </a:br>
            <a:endParaRPr lang="es-ES" sz="1985" dirty="0">
              <a:sym typeface="Roboto Mono"/>
            </a:endParaRPr>
          </a:p>
          <a:p>
            <a:r>
              <a:rPr lang="es-ES" sz="1985" dirty="0" err="1">
                <a:sym typeface="Roboto Mono"/>
              </a:rPr>
              <a:t>componentWillUnmount</a:t>
            </a:r>
            <a:r>
              <a:rPr lang="es-ES" sz="1985" dirty="0">
                <a:sym typeface="Roboto Mono"/>
              </a:rPr>
              <a:t>()</a:t>
            </a:r>
            <a:r>
              <a:rPr lang="es-ES" sz="1985" dirty="0"/>
              <a:t>:</a:t>
            </a:r>
          </a:p>
          <a:p>
            <a:pPr lvl="1"/>
            <a:r>
              <a:rPr lang="es-ES" sz="1985" dirty="0"/>
              <a:t>se invoca justo antes de remover el componente del DOM, y que éste sea destruido</a:t>
            </a:r>
          </a:p>
          <a:p>
            <a:pPr lvl="1"/>
            <a:r>
              <a:rPr lang="es-ES" sz="1985" dirty="0"/>
              <a:t>se usa para realizar “limpieza”: cancelar operaciones pendientes, eliminar referencias, etc.</a:t>
            </a:r>
            <a:br>
              <a:rPr lang="es-ES" sz="1985" dirty="0"/>
            </a:br>
            <a:endParaRPr lang="es-ES" sz="1985" dirty="0"/>
          </a:p>
          <a:p>
            <a:endParaRPr lang="es-ES" sz="1985" dirty="0"/>
          </a:p>
          <a:p>
            <a:endParaRPr lang="es-ES" sz="1985" dirty="0"/>
          </a:p>
        </p:txBody>
      </p:sp>
    </p:spTree>
    <p:extLst>
      <p:ext uri="{BB962C8B-B14F-4D97-AF65-F5344CB8AC3E}">
        <p14:creationId xmlns:p14="http://schemas.microsoft.com/office/powerpoint/2010/main" val="379433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Eventos de actualización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1985" dirty="0" err="1">
                <a:sym typeface="Roboto Mono"/>
              </a:rPr>
              <a:t>componentWillReceiveProps</a:t>
            </a:r>
            <a:r>
              <a:rPr lang="es-ES" sz="1985" dirty="0">
                <a:sym typeface="Roboto Mono"/>
              </a:rPr>
              <a:t>(</a:t>
            </a:r>
            <a:r>
              <a:rPr lang="es-ES" sz="1985" dirty="0" err="1">
                <a:sym typeface="Roboto Mono"/>
              </a:rPr>
              <a:t>nextProps</a:t>
            </a:r>
            <a:r>
              <a:rPr lang="es-ES" sz="1985" dirty="0">
                <a:sym typeface="Roboto Mono"/>
              </a:rPr>
              <a:t>)</a:t>
            </a:r>
            <a:r>
              <a:rPr lang="es-ES" sz="1985" dirty="0"/>
              <a:t>:</a:t>
            </a:r>
          </a:p>
          <a:p>
            <a:pPr lvl="1"/>
            <a:r>
              <a:rPr lang="es-ES" sz="1985" dirty="0"/>
              <a:t>se invoca justo antes que un componente montado reciba nuevas </a:t>
            </a:r>
            <a:r>
              <a:rPr lang="es-ES" sz="1985" dirty="0" err="1">
                <a:sym typeface="Roboto Mono"/>
              </a:rPr>
              <a:t>props</a:t>
            </a:r>
            <a:endParaRPr lang="es-ES" sz="1985" dirty="0">
              <a:sym typeface="Roboto Mono"/>
            </a:endParaRPr>
          </a:p>
          <a:p>
            <a:pPr lvl="1"/>
            <a:r>
              <a:rPr lang="es-ES" sz="1985" dirty="0"/>
              <a:t>es útil para comparar lo pasado con lo futuro, por ejemplo actualizando el estado</a:t>
            </a:r>
          </a:p>
          <a:p>
            <a:pPr lvl="1"/>
            <a:r>
              <a:rPr lang="es-ES" sz="1985" dirty="0"/>
              <a:t>no se invoca en el primer montaje</a:t>
            </a:r>
            <a:br>
              <a:rPr lang="es-ES" sz="1985" dirty="0">
                <a:sym typeface="Roboto Mono"/>
              </a:rPr>
            </a:br>
            <a:endParaRPr lang="es-ES" sz="1985" dirty="0">
              <a:sym typeface="Roboto Mono"/>
            </a:endParaRPr>
          </a:p>
          <a:p>
            <a:r>
              <a:rPr lang="es-ES" sz="1985" dirty="0" err="1">
                <a:sym typeface="Roboto Mono"/>
              </a:rPr>
              <a:t>shouldComponentUpdate</a:t>
            </a:r>
            <a:r>
              <a:rPr lang="es-ES" sz="1985" dirty="0">
                <a:sym typeface="Roboto Mono"/>
              </a:rPr>
              <a:t>(</a:t>
            </a:r>
            <a:r>
              <a:rPr lang="es-ES" sz="1985" dirty="0" err="1">
                <a:sym typeface="Roboto Mono"/>
              </a:rPr>
              <a:t>nextProps</a:t>
            </a:r>
            <a:r>
              <a:rPr lang="es-ES" sz="1985" dirty="0">
                <a:sym typeface="Roboto Mono"/>
              </a:rPr>
              <a:t>, </a:t>
            </a:r>
            <a:r>
              <a:rPr lang="es-ES" sz="1985" dirty="0" err="1">
                <a:sym typeface="Roboto Mono"/>
              </a:rPr>
              <a:t>nextState</a:t>
            </a:r>
            <a:r>
              <a:rPr lang="es-ES" sz="1985" dirty="0">
                <a:sym typeface="Roboto Mono"/>
              </a:rPr>
              <a:t>)</a:t>
            </a:r>
            <a:r>
              <a:rPr lang="es-ES" sz="1985" dirty="0"/>
              <a:t>:</a:t>
            </a:r>
          </a:p>
          <a:p>
            <a:pPr lvl="1"/>
            <a:r>
              <a:rPr lang="es-ES" sz="1985" dirty="0"/>
              <a:t>se invoca antes de re-renderizar un componente cuyas </a:t>
            </a:r>
            <a:r>
              <a:rPr lang="es-ES" sz="1985" dirty="0" err="1"/>
              <a:t>props</a:t>
            </a:r>
            <a:r>
              <a:rPr lang="es-ES" sz="1985" dirty="0"/>
              <a:t> y </a:t>
            </a:r>
            <a:r>
              <a:rPr lang="es-ES" sz="1985" dirty="0" err="1"/>
              <a:t>state</a:t>
            </a:r>
            <a:r>
              <a:rPr lang="es-ES" sz="1985" dirty="0"/>
              <a:t> han cambiado</a:t>
            </a:r>
          </a:p>
          <a:p>
            <a:pPr lvl="1"/>
            <a:r>
              <a:rPr lang="es-ES" sz="1985" dirty="0"/>
              <a:t>la idea es determinar si realmente es necesario re-renderizar el componente</a:t>
            </a:r>
          </a:p>
          <a:p>
            <a:pPr lvl="1"/>
            <a:r>
              <a:rPr lang="es-ES" sz="1985" dirty="0"/>
              <a:t>debe retornar </a:t>
            </a:r>
            <a:r>
              <a:rPr lang="es-ES" sz="1985" dirty="0">
                <a:sym typeface="Roboto Mono"/>
              </a:rPr>
              <a:t>true</a:t>
            </a:r>
            <a:r>
              <a:rPr lang="es-ES" sz="1985" dirty="0"/>
              <a:t> o </a:t>
            </a:r>
            <a:r>
              <a:rPr lang="es-ES" sz="1985" dirty="0">
                <a:sym typeface="Roboto Mono"/>
              </a:rPr>
              <a:t>false</a:t>
            </a:r>
            <a:r>
              <a:rPr lang="es-ES" sz="1985" dirty="0"/>
              <a:t>, no se invoca en el primer renderizado</a:t>
            </a:r>
            <a:br>
              <a:rPr lang="es-ES" sz="1985" dirty="0"/>
            </a:br>
            <a:endParaRPr lang="es-ES" sz="1985" dirty="0"/>
          </a:p>
          <a:p>
            <a:r>
              <a:rPr lang="es-ES" sz="1985" dirty="0" err="1">
                <a:sym typeface="Roboto Mono"/>
              </a:rPr>
              <a:t>componentWillUpdate</a:t>
            </a:r>
            <a:r>
              <a:rPr lang="es-ES" sz="1985" dirty="0">
                <a:sym typeface="Roboto Mono"/>
              </a:rPr>
              <a:t>(</a:t>
            </a:r>
            <a:r>
              <a:rPr lang="es-ES" sz="1985" dirty="0" err="1">
                <a:sym typeface="Roboto Mono"/>
              </a:rPr>
              <a:t>nextProps</a:t>
            </a:r>
            <a:r>
              <a:rPr lang="es-ES" sz="1985" dirty="0">
                <a:sym typeface="Roboto Mono"/>
              </a:rPr>
              <a:t>, </a:t>
            </a:r>
            <a:r>
              <a:rPr lang="es-ES" sz="1985" dirty="0" err="1">
                <a:sym typeface="Roboto Mono"/>
              </a:rPr>
              <a:t>nextState</a:t>
            </a:r>
            <a:r>
              <a:rPr lang="es-ES" sz="1985" dirty="0">
                <a:sym typeface="Roboto Mono"/>
              </a:rPr>
              <a:t>)</a:t>
            </a:r>
            <a:r>
              <a:rPr lang="es-ES" sz="1985" dirty="0"/>
              <a:t>:</a:t>
            </a:r>
          </a:p>
          <a:p>
            <a:pPr lvl="1"/>
            <a:r>
              <a:rPr lang="es-ES" sz="1985" dirty="0"/>
              <a:t>se invoca justo antes de re-renderizar</a:t>
            </a:r>
            <a:br>
              <a:rPr lang="es-ES" sz="1985" dirty="0">
                <a:sym typeface="Roboto Mono"/>
              </a:rPr>
            </a:br>
            <a:endParaRPr lang="es-ES" sz="1985" dirty="0">
              <a:sym typeface="Roboto Mono"/>
            </a:endParaRPr>
          </a:p>
          <a:p>
            <a:r>
              <a:rPr lang="es-ES" sz="1985" dirty="0" err="1">
                <a:sym typeface="Roboto Mono"/>
              </a:rPr>
              <a:t>componentDidUpdate</a:t>
            </a:r>
            <a:r>
              <a:rPr lang="es-ES" sz="1985" dirty="0">
                <a:sym typeface="Roboto Mono"/>
              </a:rPr>
              <a:t>()</a:t>
            </a:r>
            <a:r>
              <a:rPr lang="es-ES" sz="1985" dirty="0"/>
              <a:t>:</a:t>
            </a:r>
          </a:p>
          <a:p>
            <a:pPr lvl="1"/>
            <a:r>
              <a:rPr lang="es-ES" sz="1985" dirty="0"/>
              <a:t>se invoca justo después de la actualización</a:t>
            </a:r>
          </a:p>
          <a:p>
            <a:pPr lvl="1"/>
            <a:r>
              <a:rPr lang="es-ES" sz="1985" dirty="0"/>
              <a:t>no se invoca en el primer renderizado</a:t>
            </a:r>
          </a:p>
          <a:p>
            <a:pPr lvl="1"/>
            <a:r>
              <a:rPr lang="es-ES" sz="1985" dirty="0"/>
              <a:t>sirve para operar en el DOM con el nuevo estado/</a:t>
            </a:r>
            <a:r>
              <a:rPr lang="es-ES" sz="1985" dirty="0" err="1"/>
              <a:t>props</a:t>
            </a:r>
            <a:r>
              <a:rPr lang="es-ES" sz="1985" dirty="0"/>
              <a:t> actualizados</a:t>
            </a:r>
          </a:p>
          <a:p>
            <a:endParaRPr lang="es-ES" sz="1985" dirty="0"/>
          </a:p>
          <a:p>
            <a:endParaRPr lang="es-ES" sz="1985" dirty="0"/>
          </a:p>
        </p:txBody>
      </p:sp>
    </p:spTree>
    <p:extLst>
      <p:ext uri="{BB962C8B-B14F-4D97-AF65-F5344CB8AC3E}">
        <p14:creationId xmlns:p14="http://schemas.microsoft.com/office/powerpoint/2010/main" val="357097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8571" y="654215"/>
            <a:ext cx="12525808" cy="841904"/>
          </a:xfrm>
          <a:prstGeom prst="rect">
            <a:avLst/>
          </a:prstGeom>
        </p:spPr>
        <p:txBody>
          <a:bodyPr vert="horz" wrap="square" lIns="134400" tIns="134400" rIns="134400" bIns="134400" rtlCol="0" anchor="t" anchorCtr="0">
            <a:noAutofit/>
          </a:bodyPr>
          <a:lstStyle/>
          <a:p>
            <a:r>
              <a:rPr lang="es" dirty="0"/>
              <a:t>Eventos de manejo de errores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8571" y="1694209"/>
            <a:ext cx="12525808" cy="5022319"/>
          </a:xfrm>
          <a:prstGeom prst="rect">
            <a:avLst/>
          </a:prstGeom>
        </p:spPr>
        <p:txBody>
          <a:bodyPr vert="horz" wrap="square" lIns="134400" tIns="134400" rIns="134400" bIns="134400" rtlCol="0" anchor="t" anchorCtr="0">
            <a:noAutofit/>
          </a:bodyPr>
          <a:lstStyle/>
          <a:p>
            <a:pPr marL="672067" indent="-504051">
              <a:buFont typeface="Arial" pitchFamily="34" charset="0"/>
              <a:buChar char="●"/>
            </a:pPr>
            <a:r>
              <a:rPr lang="es" sz="1985" dirty="0">
                <a:sym typeface="Roboto Mono"/>
              </a:rPr>
              <a:t>componentDidCatch(error, info)</a:t>
            </a:r>
            <a:r>
              <a:rPr lang="es" sz="1985" dirty="0"/>
              <a:t>:</a:t>
            </a:r>
          </a:p>
          <a:p>
            <a:pPr lvl="1"/>
            <a:r>
              <a:rPr lang="es" sz="1985" dirty="0"/>
              <a:t>un componente se transforma en una frontera de errores al definir este método</a:t>
            </a:r>
          </a:p>
          <a:p>
            <a:pPr lvl="1"/>
            <a:r>
              <a:rPr lang="es" sz="1985" dirty="0"/>
              <a:t>se invoca cuando se captura un error en el componente o cualquiera de sus hijos, y que no haya sido capturado antes</a:t>
            </a:r>
          </a:p>
          <a:p>
            <a:pPr lvl="1"/>
            <a:r>
              <a:rPr lang="es" sz="1985" dirty="0"/>
              <a:t>permite manejar los errores, por ejemplo, mostrando una UI distinta o mensajes de error</a:t>
            </a:r>
            <a:br>
              <a:rPr lang="es" sz="1985" dirty="0"/>
            </a:br>
            <a:endParaRPr lang="es" sz="1985" dirty="0"/>
          </a:p>
          <a:p>
            <a:pPr>
              <a:lnSpc>
                <a:spcPct val="115000"/>
              </a:lnSpc>
              <a:spcAft>
                <a:spcPts val="2352"/>
              </a:spcAft>
              <a:buNone/>
            </a:pPr>
            <a:endParaRPr dirty="0"/>
          </a:p>
          <a:p>
            <a:pPr marL="1344135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47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Virtual DOM</a:t>
            </a:r>
            <a:endParaRPr lang="es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" sz="1985" dirty="0"/>
              <a:t>React utiliza un DOM Virtual --- ReactDOM</a:t>
            </a:r>
          </a:p>
          <a:p>
            <a:r>
              <a:rPr lang="es" sz="1985" dirty="0"/>
              <a:t>ReactDOM es el “pegamento” entre el modelo de React y el browser</a:t>
            </a:r>
          </a:p>
          <a:p>
            <a:r>
              <a:rPr lang="es" sz="1985" dirty="0"/>
              <a:t>Su misión es renderizar los componentes en el DOM</a:t>
            </a:r>
          </a:p>
          <a:p>
            <a:r>
              <a:rPr lang="es" sz="1985" dirty="0"/>
              <a:t>Es un DOM virtual:</a:t>
            </a:r>
          </a:p>
          <a:p>
            <a:pPr lvl="1"/>
            <a:r>
              <a:rPr lang="es" sz="1985" dirty="0"/>
              <a:t>Para cada objeto en el DOM Real hay un objeto en el DOM Virtual correspondiente</a:t>
            </a:r>
          </a:p>
          <a:p>
            <a:pPr lvl="1"/>
            <a:r>
              <a:rPr lang="es" sz="1985" dirty="0"/>
              <a:t>Los objetos virtuales al ser modificados no forzan cambios en la pantalla/browser, sólo cuando son renderizados</a:t>
            </a:r>
          </a:p>
          <a:p>
            <a:pPr lvl="1"/>
            <a:r>
              <a:rPr lang="es" sz="1985" dirty="0"/>
              <a:t>Es más rápido/eficiente manipular el DOM Virtual que el DOM Real</a:t>
            </a:r>
          </a:p>
          <a:p>
            <a:pPr lvl="1"/>
            <a:r>
              <a:rPr lang="es" sz="1985" dirty="0"/>
              <a:t>Cuando se actualiza un componente en el DOM Virtual, React compara con el DOM Real y sólo se renderizan aquellos componentes que cambiaron</a:t>
            </a:r>
          </a:p>
        </p:txBody>
      </p:sp>
    </p:spTree>
    <p:extLst>
      <p:ext uri="{BB962C8B-B14F-4D97-AF65-F5344CB8AC3E}">
        <p14:creationId xmlns:p14="http://schemas.microsoft.com/office/powerpoint/2010/main" val="74511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/>
              <a:t>Los Componentes tienen propiedades - </a:t>
            </a:r>
            <a:r>
              <a:rPr lang="es">
                <a:sym typeface="Roboto Mono"/>
              </a:rPr>
              <a:t>props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App </a:t>
            </a:r>
            <a:r>
              <a:rPr lang="es-ES" dirty="0" err="1"/>
              <a:t>extends</a:t>
            </a:r>
            <a:r>
              <a:rPr lang="es-ES" dirty="0"/>
              <a:t> </a:t>
            </a:r>
            <a:r>
              <a:rPr lang="es-ES" dirty="0" err="1"/>
              <a:t>Component</a:t>
            </a:r>
            <a:r>
              <a:rPr lang="es-ES" dirty="0"/>
              <a:t> {</a:t>
            </a:r>
            <a:br>
              <a:rPr lang="es-ES" dirty="0"/>
            </a:br>
            <a:r>
              <a:rPr lang="es-ES" dirty="0"/>
              <a:t>  render() {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(</a:t>
            </a:r>
            <a:br>
              <a:rPr lang="es-ES" dirty="0"/>
            </a:br>
            <a:r>
              <a:rPr lang="es-ES" dirty="0"/>
              <a:t>      &lt;div </a:t>
            </a:r>
            <a:r>
              <a:rPr lang="es-ES" dirty="0" err="1"/>
              <a:t>className</a:t>
            </a:r>
            <a:r>
              <a:rPr lang="es-ES" dirty="0"/>
              <a:t>="App"&gt;</a:t>
            </a:r>
            <a:br>
              <a:rPr lang="es-ES" dirty="0"/>
            </a:br>
            <a:r>
              <a:rPr lang="es-ES" dirty="0"/>
              <a:t>        &lt;</a:t>
            </a:r>
            <a:r>
              <a:rPr lang="es-ES" dirty="0" err="1"/>
              <a:t>header</a:t>
            </a:r>
            <a:r>
              <a:rPr lang="es-ES" dirty="0"/>
              <a:t> </a:t>
            </a:r>
            <a:r>
              <a:rPr lang="es-ES" dirty="0" err="1"/>
              <a:t>className</a:t>
            </a:r>
            <a:r>
              <a:rPr lang="es-ES" dirty="0"/>
              <a:t>="App-</a:t>
            </a:r>
            <a:r>
              <a:rPr lang="es-ES" dirty="0" err="1"/>
              <a:t>header</a:t>
            </a:r>
            <a:r>
              <a:rPr lang="es-ES" dirty="0"/>
              <a:t>"&gt;</a:t>
            </a:r>
            <a:br>
              <a:rPr lang="es-ES" dirty="0"/>
            </a:br>
            <a:r>
              <a:rPr lang="es-ES" dirty="0"/>
              <a:t>          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={logo} </a:t>
            </a:r>
            <a:r>
              <a:rPr lang="es-ES" dirty="0" err="1"/>
              <a:t>className</a:t>
            </a:r>
            <a:r>
              <a:rPr lang="es-ES" dirty="0"/>
              <a:t>="App-logo" </a:t>
            </a:r>
            <a:r>
              <a:rPr lang="es-ES" dirty="0" err="1"/>
              <a:t>alt</a:t>
            </a:r>
            <a:r>
              <a:rPr lang="es-ES" dirty="0"/>
              <a:t>="logo" /&gt;</a:t>
            </a:r>
            <a:br>
              <a:rPr lang="es-ES" dirty="0"/>
            </a:br>
            <a:r>
              <a:rPr lang="es-ES" dirty="0"/>
              <a:t>          &lt;h1 </a:t>
            </a:r>
            <a:r>
              <a:rPr lang="es-ES" dirty="0" err="1"/>
              <a:t>className</a:t>
            </a:r>
            <a:r>
              <a:rPr lang="es-ES" dirty="0"/>
              <a:t>="App-</a:t>
            </a:r>
            <a:r>
              <a:rPr lang="es-ES" dirty="0" err="1"/>
              <a:t>title</a:t>
            </a:r>
            <a:r>
              <a:rPr lang="es-ES" dirty="0"/>
              <a:t>"&gt;{</a:t>
            </a:r>
            <a:r>
              <a:rPr lang="es-ES" dirty="0" err="1"/>
              <a:t>this.props.welcome</a:t>
            </a:r>
            <a:r>
              <a:rPr lang="es-ES" dirty="0"/>
              <a:t>}&lt;/h1&gt;</a:t>
            </a:r>
            <a:br>
              <a:rPr lang="es-ES" dirty="0"/>
            </a:br>
            <a:r>
              <a:rPr lang="es-ES" dirty="0"/>
              <a:t>        &lt;/</a:t>
            </a:r>
            <a:r>
              <a:rPr lang="es-ES" dirty="0" err="1"/>
              <a:t>header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        &lt;p </a:t>
            </a:r>
            <a:r>
              <a:rPr lang="es-ES" dirty="0" err="1"/>
              <a:t>className</a:t>
            </a:r>
            <a:r>
              <a:rPr lang="es-ES" dirty="0"/>
              <a:t>="App-</a:t>
            </a:r>
            <a:r>
              <a:rPr lang="es-ES" dirty="0" err="1"/>
              <a:t>intro</a:t>
            </a:r>
            <a:r>
              <a:rPr lang="es-ES" dirty="0"/>
              <a:t>"&gt;</a:t>
            </a:r>
            <a:br>
              <a:rPr lang="es-ES" dirty="0"/>
            </a:br>
            <a:r>
              <a:rPr lang="es-ES" dirty="0"/>
              <a:t>          {</a:t>
            </a:r>
            <a:r>
              <a:rPr lang="es-ES" dirty="0" err="1"/>
              <a:t>this.props.intro</a:t>
            </a:r>
            <a:r>
              <a:rPr lang="es-ES" dirty="0"/>
              <a:t>}</a:t>
            </a:r>
            <a:br>
              <a:rPr lang="es-ES" dirty="0"/>
            </a:br>
            <a:r>
              <a:rPr lang="es-ES" dirty="0"/>
              <a:t>        &lt;/p&gt;</a:t>
            </a:r>
            <a:br>
              <a:rPr lang="es-ES" dirty="0"/>
            </a:br>
            <a:r>
              <a:rPr lang="es-ES" dirty="0"/>
              <a:t>      &lt;/div&gt;</a:t>
            </a:r>
            <a:br>
              <a:rPr lang="es-ES" dirty="0"/>
            </a:br>
            <a:r>
              <a:rPr lang="es-ES" dirty="0"/>
              <a:t>    );</a:t>
            </a:r>
            <a:br>
              <a:rPr lang="es-ES" dirty="0"/>
            </a:br>
            <a:r>
              <a:rPr lang="es-ES" dirty="0"/>
              <a:t>  }</a:t>
            </a:r>
            <a:br>
              <a:rPr lang="es-ES" dirty="0"/>
            </a:b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7404090" y="1496500"/>
            <a:ext cx="6038508" cy="6005252"/>
          </a:xfrm>
          <a:prstGeom prst="rect">
            <a:avLst/>
          </a:prstGeom>
        </p:spPr>
        <p:txBody>
          <a:bodyPr vert="horz" wrap="square" lIns="134400" tIns="134400" rIns="134400" bIns="134400" rtlCol="0" anchor="t" anchorCtr="0">
            <a:noAutofit/>
          </a:bodyPr>
          <a:lstStyle/>
          <a:p>
            <a:pPr marL="672067" indent="-466714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 sz="2058" dirty="0"/>
              <a:t>Los componentes aceptan valores de entrada arbitrarios, que se llaman “props”</a:t>
            </a:r>
          </a:p>
          <a:p>
            <a:pPr marL="672067" indent="-466714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 sz="2058" dirty="0"/>
              <a:t>Se definen cuando el componente es creado</a:t>
            </a:r>
          </a:p>
          <a:p>
            <a:pPr marL="672067" indent="-466714">
              <a:lnSpc>
                <a:spcPct val="115000"/>
              </a:lnSpc>
              <a:buSzPct val="100000"/>
              <a:buChar char="●"/>
            </a:pPr>
            <a:r>
              <a:rPr lang="es" sz="2058" dirty="0"/>
              <a:t>Cada componente por tanto tiene acceso a </a:t>
            </a:r>
            <a:r>
              <a:rPr lang="es" sz="2058" dirty="0">
                <a:latin typeface="Roboto Mono"/>
                <a:ea typeface="Roboto Mono"/>
                <a:cs typeface="Roboto Mono"/>
                <a:sym typeface="Roboto Mono"/>
              </a:rPr>
              <a:t>this.props,</a:t>
            </a:r>
            <a:r>
              <a:rPr lang="es" sz="2058" dirty="0"/>
              <a:t> que contiene todos estos valores</a:t>
            </a:r>
          </a:p>
          <a:p>
            <a:pPr marL="672067" indent="-466714">
              <a:lnSpc>
                <a:spcPct val="115000"/>
              </a:lnSpc>
              <a:buSzPct val="100000"/>
              <a:buChar char="●"/>
            </a:pPr>
            <a:r>
              <a:rPr lang="es" sz="2058" dirty="0"/>
              <a:t>Los props siempre deben tratarse como </a:t>
            </a:r>
            <a:r>
              <a:rPr lang="es" sz="2058" b="1" dirty="0"/>
              <a:t>sólo-lectura</a:t>
            </a:r>
            <a:r>
              <a:rPr lang="es" sz="2058" dirty="0"/>
              <a:t>, nunca deben modificarse.</a:t>
            </a:r>
          </a:p>
          <a:p>
            <a:pPr marL="672067" indent="-466714">
              <a:lnSpc>
                <a:spcPct val="115000"/>
              </a:lnSpc>
              <a:spcAft>
                <a:spcPts val="2352"/>
              </a:spcAft>
              <a:buSzPct val="100000"/>
              <a:buChar char="●"/>
            </a:pPr>
            <a:r>
              <a:rPr lang="es" sz="2058" dirty="0"/>
              <a:t>Los cambios dinámicos de interfaz de usuario se manejan con el </a:t>
            </a:r>
            <a:r>
              <a:rPr lang="es" sz="2058" b="1" dirty="0"/>
              <a:t>estado</a:t>
            </a:r>
            <a:r>
              <a:rPr lang="es" sz="2058" dirty="0"/>
              <a:t> de los componentes.</a:t>
            </a:r>
            <a:br>
              <a:rPr lang="es" sz="2058" dirty="0"/>
            </a:br>
            <a:endParaRPr lang="es" sz="2058" dirty="0"/>
          </a:p>
        </p:txBody>
      </p:sp>
      <p:sp>
        <p:nvSpPr>
          <p:cNvPr id="140" name="Shape 140"/>
          <p:cNvSpPr/>
          <p:nvPr/>
        </p:nvSpPr>
        <p:spPr>
          <a:xfrm>
            <a:off x="3571938" y="3248814"/>
            <a:ext cx="2187893" cy="3012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34400" tIns="134400" rIns="134400" bIns="134400" anchor="ctr" anchorCtr="0">
            <a:noAutofit/>
          </a:bodyPr>
          <a:lstStyle/>
          <a:p>
            <a:endParaRPr sz="2646"/>
          </a:p>
        </p:txBody>
      </p:sp>
      <p:sp>
        <p:nvSpPr>
          <p:cNvPr id="142" name="Shape 142"/>
          <p:cNvSpPr/>
          <p:nvPr/>
        </p:nvSpPr>
        <p:spPr>
          <a:xfrm>
            <a:off x="867100" y="3972142"/>
            <a:ext cx="2187893" cy="3012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34400" tIns="134400" rIns="134400" bIns="134400" anchor="ctr" anchorCtr="0">
            <a:noAutofit/>
          </a:bodyPr>
          <a:lstStyle/>
          <a:p>
            <a:endParaRPr sz="2646"/>
          </a:p>
        </p:txBody>
      </p:sp>
      <p:sp>
        <p:nvSpPr>
          <p:cNvPr id="143" name="Shape 143"/>
          <p:cNvSpPr txBox="1"/>
          <p:nvPr/>
        </p:nvSpPr>
        <p:spPr>
          <a:xfrm>
            <a:off x="399659" y="5831125"/>
            <a:ext cx="6546038" cy="1151058"/>
          </a:xfrm>
          <a:prstGeom prst="rect">
            <a:avLst/>
          </a:prstGeom>
          <a:noFill/>
          <a:ln>
            <a:noFill/>
          </a:ln>
        </p:spPr>
        <p:txBody>
          <a:bodyPr wrap="square" lIns="134400" tIns="134400" rIns="134400" bIns="134400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2352"/>
              </a:spcAft>
            </a:pP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ReactDOM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render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b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 &lt;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App </a:t>
            </a:r>
            <a:r>
              <a:rPr lang="es" sz="1617" b="1" dirty="0">
                <a:solidFill>
                  <a:srgbClr val="FF0000"/>
                </a:solidFill>
                <a:highlight>
                  <a:srgbClr val="FFFFFF"/>
                </a:highlight>
              </a:rPr>
              <a:t>welcome=”Hola Bienvenido”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 b="1" dirty="0">
                <a:solidFill>
                  <a:srgbClr val="FF0000"/>
                </a:solidFill>
                <a:highlight>
                  <a:srgbClr val="FFFFFF"/>
                </a:highlight>
              </a:rPr>
              <a:t>intro=”To get started…”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/&gt;</a:t>
            </a:r>
            <a:b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 ,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document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getElementById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root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333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/>
              <a:t>Los Componentes tienen estado - </a:t>
            </a:r>
            <a:r>
              <a:rPr lang="es">
                <a:sym typeface="Roboto Mono"/>
              </a:rPr>
              <a:t>this.state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263279" y="1694209"/>
            <a:ext cx="5721100" cy="5022319"/>
          </a:xfrm>
        </p:spPr>
        <p:txBody>
          <a:bodyPr>
            <a:normAutofit/>
          </a:bodyPr>
          <a:lstStyle/>
          <a:p>
            <a:r>
              <a:rPr lang="es" sz="1985" dirty="0"/>
              <a:t>Se entiende por estado toda información que es relevante para el renderizado del componente, pero que es propio de la definición interna del componente</a:t>
            </a:r>
            <a:br>
              <a:rPr lang="es" sz="1985" dirty="0"/>
            </a:br>
            <a:endParaRPr lang="es" sz="1985" dirty="0"/>
          </a:p>
          <a:p>
            <a:r>
              <a:rPr lang="es" sz="1985" dirty="0"/>
              <a:t>Se debe considerar como datos privados del componente</a:t>
            </a:r>
            <a:br>
              <a:rPr lang="es" sz="1985" dirty="0"/>
            </a:br>
            <a:endParaRPr lang="es" sz="1985" dirty="0"/>
          </a:p>
          <a:p>
            <a:r>
              <a:rPr lang="es" sz="1985" dirty="0"/>
              <a:t>El estado se puede modificar durante la vida del componente</a:t>
            </a:r>
          </a:p>
          <a:p>
            <a:r>
              <a:rPr lang="es" sz="1985" dirty="0"/>
              <a:t>Se debe usar la función setState</a:t>
            </a:r>
            <a:br>
              <a:rPr lang="es" sz="1985" dirty="0"/>
            </a:br>
            <a:endParaRPr lang="es" sz="1985" dirty="0"/>
          </a:p>
          <a:p>
            <a:r>
              <a:rPr lang="es" sz="1985" dirty="0"/>
              <a:t>Generalmente responde a cambios por interacción del usuario, temporizadores, u otros fenómenos.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43" y="2016932"/>
            <a:ext cx="6497452" cy="3609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83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/>
              <a:t>Estado / usando estado en el método </a:t>
            </a:r>
            <a:r>
              <a:rPr lang="es">
                <a:sym typeface="Roboto Mono"/>
              </a:rPr>
              <a:t>render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8305739" y="1694209"/>
            <a:ext cx="4678640" cy="5022319"/>
          </a:xfrm>
        </p:spPr>
        <p:txBody>
          <a:bodyPr>
            <a:normAutofit/>
          </a:bodyPr>
          <a:lstStyle/>
          <a:p>
            <a:r>
              <a:rPr lang="es" sz="1985"/>
              <a:t>Se usa accediendo a </a:t>
            </a:r>
            <a:r>
              <a:rPr lang="es" sz="1985">
                <a:sym typeface="Roboto Mono"/>
              </a:rPr>
              <a:t>this.state</a:t>
            </a:r>
            <a:br>
              <a:rPr lang="es" sz="1985">
                <a:sym typeface="Roboto Mono"/>
              </a:rPr>
            </a:br>
            <a:endParaRPr lang="es" sz="1985">
              <a:sym typeface="Roboto Mono"/>
            </a:endParaRPr>
          </a:p>
          <a:p>
            <a:r>
              <a:rPr lang="es" sz="1985"/>
              <a:t>El estado inicial se establece en el constructor utilizando asignación directa</a:t>
            </a:r>
            <a:br>
              <a:rPr lang="es" sz="1985"/>
            </a:br>
            <a:endParaRPr lang="es" sz="1985"/>
          </a:p>
          <a:p>
            <a:r>
              <a:rPr lang="es" sz="1985"/>
              <a:t>Los cambios posteriores deben usar </a:t>
            </a:r>
            <a:r>
              <a:rPr lang="es" sz="1985">
                <a:sym typeface="Roboto Mono"/>
              </a:rPr>
              <a:t>this.setState</a:t>
            </a:r>
            <a:br>
              <a:rPr lang="es" sz="1985">
                <a:sym typeface="Roboto Mono"/>
              </a:rPr>
            </a:br>
            <a:endParaRPr lang="es" sz="1985">
              <a:sym typeface="Roboto Mono"/>
            </a:endParaRPr>
          </a:p>
          <a:p>
            <a:r>
              <a:rPr lang="es" sz="1985"/>
              <a:t>El estado puede depender de las props al momento de construcción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4294967295"/>
          </p:nvPr>
        </p:nvSpPr>
        <p:spPr>
          <a:xfrm>
            <a:off x="336396" y="1496501"/>
            <a:ext cx="7596268" cy="5716454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34400" tIns="134400" rIns="134400" bIns="134400" rtlCol="0" anchor="t" anchorCtr="0">
            <a:noAutofit/>
          </a:bodyPr>
          <a:lstStyle/>
          <a:p>
            <a:pPr>
              <a:buNone/>
            </a:pPr>
            <a:r>
              <a:rPr lang="es" sz="1617" b="1" dirty="0">
                <a:solidFill>
                  <a:srgbClr val="800000"/>
                </a:solidFill>
                <a:highlight>
                  <a:srgbClr val="FFFFFF"/>
                </a:highlight>
              </a:rPr>
              <a:t>class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App </a:t>
            </a:r>
            <a:r>
              <a:rPr lang="es" sz="1617" b="1" dirty="0">
                <a:solidFill>
                  <a:srgbClr val="800000"/>
                </a:solidFill>
                <a:highlight>
                  <a:srgbClr val="FFFFFF"/>
                </a:highlight>
              </a:rPr>
              <a:t>extends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Component 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render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 dirty="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div className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App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header className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App-header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img src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logo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className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App-logo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alt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logo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/&gt;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h1 className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App-title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          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 dirty="0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state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nombre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&amp;&amp;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`$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 dirty="0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state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nombre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}: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`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}{</a:t>
            </a:r>
            <a:r>
              <a:rPr lang="es" sz="1617" b="1" dirty="0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welcome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  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h1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header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p className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App-intro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 dirty="0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intro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p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 dirty="0">
                <a:solidFill>
                  <a:srgbClr val="797997"/>
                </a:solidFill>
                <a:highlight>
                  <a:srgbClr val="FFFFFF"/>
                </a:highlight>
              </a:rPr>
              <a:t>input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type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text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ref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={n =&gt; </a:t>
            </a:r>
            <a:r>
              <a:rPr lang="es" sz="1617" b="1" dirty="0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nombre = n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}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name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nombre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/&gt;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 dirty="0">
                <a:solidFill>
                  <a:srgbClr val="797997"/>
                </a:solidFill>
                <a:highlight>
                  <a:srgbClr val="FFFFFF"/>
                </a:highlight>
              </a:rPr>
              <a:t>input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type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button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name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OK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onClick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 dirty="0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handleClick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value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OK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/&gt;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div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buNone/>
            </a:pPr>
            <a:endParaRPr sz="1617" dirty="0">
              <a:solidFill>
                <a:srgbClr val="800080"/>
              </a:solidFill>
              <a:highlight>
                <a:srgbClr val="FFFFFF"/>
              </a:highlight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175683" y="3348767"/>
            <a:ext cx="6373159" cy="3012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34400" tIns="134400" rIns="134400" bIns="134400" anchor="ctr" anchorCtr="0">
            <a:noAutofit/>
          </a:bodyPr>
          <a:lstStyle/>
          <a:p>
            <a:endParaRPr sz="2646"/>
          </a:p>
        </p:txBody>
      </p:sp>
      <p:sp>
        <p:nvSpPr>
          <p:cNvPr id="166" name="Shape 166"/>
          <p:cNvSpPr/>
          <p:nvPr/>
        </p:nvSpPr>
        <p:spPr>
          <a:xfrm>
            <a:off x="1279500" y="4829070"/>
            <a:ext cx="6069297" cy="54730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34400" tIns="134400" rIns="134400" bIns="134400" anchor="ctr" anchorCtr="0">
            <a:noAutofit/>
          </a:bodyPr>
          <a:lstStyle/>
          <a:p>
            <a:endParaRPr sz="2646"/>
          </a:p>
        </p:txBody>
      </p:sp>
    </p:spTree>
    <p:extLst>
      <p:ext uri="{BB962C8B-B14F-4D97-AF65-F5344CB8AC3E}">
        <p14:creationId xmlns:p14="http://schemas.microsoft.com/office/powerpoint/2010/main" val="3870491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/>
              <a:t>Estado / usando estado en el método </a:t>
            </a:r>
            <a:r>
              <a:rPr lang="es">
                <a:sym typeface="Roboto Mono"/>
              </a:rPr>
              <a:t>render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4294967295"/>
          </p:nvPr>
        </p:nvSpPr>
        <p:spPr>
          <a:xfrm>
            <a:off x="353" y="1496501"/>
            <a:ext cx="5702452" cy="5716454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34400" tIns="134400" rIns="134400" bIns="134400" rtlCol="0" anchor="t" anchorCtr="0">
            <a:noAutofit/>
          </a:bodyPr>
          <a:lstStyle/>
          <a:p>
            <a:pPr>
              <a:buNone/>
            </a:pP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class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App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extends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Component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  </a:t>
            </a:r>
            <a:r>
              <a:rPr lang="es" sz="1617">
                <a:solidFill>
                  <a:srgbClr val="797997"/>
                </a:solidFill>
                <a:highlight>
                  <a:srgbClr val="FFFFFF"/>
                </a:highlight>
              </a:rPr>
              <a:t>constructor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super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state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nombre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: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""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handleClick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handleClick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bind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buNone/>
            </a:pP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4294967295"/>
          </p:nvPr>
        </p:nvSpPr>
        <p:spPr>
          <a:xfrm>
            <a:off x="5907590" y="1496501"/>
            <a:ext cx="7535008" cy="5716454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34400" tIns="134400" rIns="134400" bIns="134400" rtlCol="0" anchor="t" anchorCtr="0">
            <a:noAutofit/>
          </a:bodyPr>
          <a:lstStyle/>
          <a:p>
            <a:pPr>
              <a:buNone/>
            </a:pP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render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div className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App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header className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App-header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img src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logo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className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App-logo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alt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logo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/&gt;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h1 className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App-title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         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state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nombre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&amp;&amp;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`$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state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nombre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}: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`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}{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welcome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  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h1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header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 className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App-intro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intro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rgbClr val="797997"/>
                </a:solidFill>
                <a:highlight>
                  <a:srgbClr val="FFFFFF"/>
                </a:highlight>
              </a:rPr>
              <a:t>input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type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text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ref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={n =&gt;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nombre = n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}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nombre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/&gt;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rgbClr val="797997"/>
                </a:solidFill>
                <a:highlight>
                  <a:srgbClr val="FFFFFF"/>
                </a:highlight>
              </a:rPr>
              <a:t>input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type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button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OK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onClick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handleClick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value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OK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/&gt;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div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buNone/>
            </a:pPr>
            <a:endParaRPr sz="1617">
              <a:solidFill>
                <a:srgbClr val="800080"/>
              </a:solidFill>
              <a:highlight>
                <a:srgbClr val="FFFFFF"/>
              </a:highlight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86303" y="2863144"/>
            <a:ext cx="4514266" cy="3012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34400" tIns="134400" rIns="134400" bIns="134400" anchor="ctr" anchorCtr="0">
            <a:noAutofit/>
          </a:bodyPr>
          <a:lstStyle/>
          <a:p>
            <a:endParaRPr sz="2646"/>
          </a:p>
        </p:txBody>
      </p:sp>
      <p:sp>
        <p:nvSpPr>
          <p:cNvPr id="175" name="Shape 175"/>
          <p:cNvSpPr/>
          <p:nvPr/>
        </p:nvSpPr>
        <p:spPr>
          <a:xfrm>
            <a:off x="9969358" y="4824000"/>
            <a:ext cx="2476760" cy="3012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34400" tIns="134400" rIns="134400" bIns="134400" anchor="ctr" anchorCtr="0">
            <a:noAutofit/>
          </a:bodyPr>
          <a:lstStyle/>
          <a:p>
            <a:endParaRPr sz="2646"/>
          </a:p>
        </p:txBody>
      </p:sp>
      <p:sp>
        <p:nvSpPr>
          <p:cNvPr id="176" name="Shape 176"/>
          <p:cNvSpPr txBox="1"/>
          <p:nvPr/>
        </p:nvSpPr>
        <p:spPr>
          <a:xfrm>
            <a:off x="821603" y="3765200"/>
            <a:ext cx="4094416" cy="179891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34400" tIns="134400" rIns="134400" bIns="134400" anchor="ctr" anchorCtr="0">
            <a:noAutofit/>
          </a:bodyPr>
          <a:lstStyle/>
          <a:p>
            <a:pPr algn="ctr"/>
            <a:r>
              <a:rPr lang="es" sz="2646" b="1" i="1">
                <a:solidFill>
                  <a:srgbClr val="FF0000"/>
                </a:solidFill>
              </a:rPr>
              <a:t>Todo método que se use para manejar un evento DEBE SER ASOCIADO A this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427" y="5564111"/>
            <a:ext cx="1402770" cy="1402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50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Hello React !</a:t>
            </a:r>
            <a:endParaRPr lang="es-ES_tradnl" dirty="0"/>
          </a:p>
        </p:txBody>
      </p:sp>
      <p:pic>
        <p:nvPicPr>
          <p:cNvPr id="1028" name="Picture 4" descr="Resultado de imagen de react">
            <a:extLst>
              <a:ext uri="{FF2B5EF4-FFF2-40B4-BE49-F238E27FC236}">
                <a16:creationId xmlns:a16="http://schemas.microsoft.com/office/drawing/2014/main" id="{AE666787-4BD4-4D7A-BB6E-EC27301B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451" y="1044327"/>
            <a:ext cx="6980223" cy="49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84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/>
              <a:t>Estado / usando estado en el método </a:t>
            </a:r>
            <a:r>
              <a:rPr lang="es">
                <a:sym typeface="Roboto Mono"/>
              </a:rPr>
              <a:t>render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4294967295"/>
          </p:nvPr>
        </p:nvSpPr>
        <p:spPr>
          <a:xfrm>
            <a:off x="353" y="1496501"/>
            <a:ext cx="5702452" cy="5716454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34400" tIns="134400" rIns="134400" bIns="134400" rtlCol="0" anchor="t" anchorCtr="0">
            <a:noAutofit/>
          </a:bodyPr>
          <a:lstStyle/>
          <a:p>
            <a:pPr>
              <a:buNone/>
            </a:pP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class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App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extends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Component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  </a:t>
            </a:r>
            <a:r>
              <a:rPr lang="es" sz="1617">
                <a:solidFill>
                  <a:srgbClr val="797997"/>
                </a:solidFill>
                <a:highlight>
                  <a:srgbClr val="FFFFFF"/>
                </a:highlight>
              </a:rPr>
              <a:t>constructor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super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state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nombre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: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""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handleClick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handleClick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bind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buNone/>
            </a:pP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handleClick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console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log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Click!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let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n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this.nombre.value;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console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log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n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state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nombre = n;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buNone/>
            </a:pP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endParaRPr lang="es" sz="1617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>
              <a:buNone/>
            </a:pP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4294967295"/>
          </p:nvPr>
        </p:nvSpPr>
        <p:spPr>
          <a:xfrm>
            <a:off x="5907590" y="1496501"/>
            <a:ext cx="7535008" cy="5716454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34400" tIns="134400" rIns="134400" bIns="134400" rtlCol="0" anchor="t" anchorCtr="0">
            <a:noAutofit/>
          </a:bodyPr>
          <a:lstStyle/>
          <a:p>
            <a:pPr>
              <a:buNone/>
            </a:pP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render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div className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App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header className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App-header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img src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logo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className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App-logo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alt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logo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/&gt;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h1 className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App-title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         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state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nombre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&amp;&amp;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`$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state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nombre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}: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`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}{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welcome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  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h1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header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 className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App-intro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intro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rgbClr val="797997"/>
                </a:solidFill>
                <a:highlight>
                  <a:srgbClr val="FFFFFF"/>
                </a:highlight>
              </a:rPr>
              <a:t>input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type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text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ref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={n =&gt;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nombre = n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}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nombre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/&gt;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rgbClr val="797997"/>
                </a:solidFill>
                <a:highlight>
                  <a:srgbClr val="FFFFFF"/>
                </a:highlight>
              </a:rPr>
              <a:t>input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type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button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OK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onClick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handleClick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value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OK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/&gt;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div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buNone/>
            </a:pPr>
            <a:endParaRPr sz="1617">
              <a:solidFill>
                <a:srgbClr val="800080"/>
              </a:solidFill>
              <a:highlight>
                <a:srgbClr val="FFFFFF"/>
              </a:highlight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8609721" y="4576964"/>
            <a:ext cx="2531887" cy="3012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34400" tIns="134400" rIns="134400" bIns="134400" anchor="ctr" anchorCtr="0">
            <a:noAutofit/>
          </a:bodyPr>
          <a:lstStyle/>
          <a:p>
            <a:endParaRPr sz="2646"/>
          </a:p>
        </p:txBody>
      </p:sp>
      <p:cxnSp>
        <p:nvCxnSpPr>
          <p:cNvPr id="186" name="Shape 186"/>
          <p:cNvCxnSpPr>
            <a:stCxn id="187" idx="3"/>
            <a:endCxn id="185" idx="1"/>
          </p:cNvCxnSpPr>
          <p:nvPr/>
        </p:nvCxnSpPr>
        <p:spPr>
          <a:xfrm>
            <a:off x="2851578" y="4514405"/>
            <a:ext cx="5758143" cy="21316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87" name="Shape 187"/>
          <p:cNvSpPr/>
          <p:nvPr/>
        </p:nvSpPr>
        <p:spPr>
          <a:xfrm>
            <a:off x="319691" y="4363796"/>
            <a:ext cx="2531887" cy="3012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34400" tIns="134400" rIns="134400" bIns="134400" anchor="ctr" anchorCtr="0">
            <a:noAutofit/>
          </a:bodyPr>
          <a:lstStyle/>
          <a:p>
            <a:endParaRPr sz="2646"/>
          </a:p>
        </p:txBody>
      </p:sp>
    </p:spTree>
    <p:extLst>
      <p:ext uri="{BB962C8B-B14F-4D97-AF65-F5344CB8AC3E}">
        <p14:creationId xmlns:p14="http://schemas.microsoft.com/office/powerpoint/2010/main" val="428833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34400" tIns="134400" rIns="134400" bIns="134400" rtlCol="0" anchor="t" anchorCtr="0">
            <a:noAutofit/>
          </a:bodyPr>
          <a:lstStyle/>
          <a:p>
            <a:r>
              <a:rPr lang="es"/>
              <a:t>Estado / usando estado en el método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render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4294967295"/>
          </p:nvPr>
        </p:nvSpPr>
        <p:spPr>
          <a:xfrm>
            <a:off x="353" y="1496501"/>
            <a:ext cx="5702452" cy="5716454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34400" tIns="134400" rIns="134400" bIns="134400" rtlCol="0" anchor="t" anchorCtr="0">
            <a:noAutofit/>
          </a:bodyPr>
          <a:lstStyle/>
          <a:p>
            <a:pPr>
              <a:buNone/>
            </a:pP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class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App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extends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Component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  </a:t>
            </a:r>
            <a:r>
              <a:rPr lang="es" sz="1617">
                <a:solidFill>
                  <a:srgbClr val="797997"/>
                </a:solidFill>
                <a:highlight>
                  <a:srgbClr val="FFFFFF"/>
                </a:highlight>
              </a:rPr>
              <a:t>constructor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super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state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nombre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: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""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handleClick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handleClick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bind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buNone/>
            </a:pP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handleClick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console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log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Click!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let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n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this.nombre.value;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console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log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n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setState({ nombre: n });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buNone/>
            </a:pP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endParaRPr lang="es" sz="1617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>
              <a:buNone/>
            </a:pP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4294967295"/>
          </p:nvPr>
        </p:nvSpPr>
        <p:spPr>
          <a:xfrm>
            <a:off x="5907590" y="1496501"/>
            <a:ext cx="7535008" cy="5716454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34400" tIns="134400" rIns="134400" bIns="134400" rtlCol="0" anchor="t" anchorCtr="0">
            <a:noAutofit/>
          </a:bodyPr>
          <a:lstStyle/>
          <a:p>
            <a:pPr>
              <a:buNone/>
            </a:pP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render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div className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App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header className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App-header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img src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logo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className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App-logo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alt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logo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/&gt;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h1 className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App-title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         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state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nombre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&amp;&amp;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`$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state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nombre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}: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`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}{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welcome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  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h1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header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 className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App-intro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intro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rgbClr val="797997"/>
                </a:solidFill>
                <a:highlight>
                  <a:srgbClr val="FFFFFF"/>
                </a:highlight>
              </a:rPr>
              <a:t>input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type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text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ref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={n =&gt;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nombre = n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}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nombre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/&gt;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>
                <a:solidFill>
                  <a:srgbClr val="797997"/>
                </a:solidFill>
                <a:highlight>
                  <a:srgbClr val="FFFFFF"/>
                </a:highlight>
              </a:rPr>
              <a:t>input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type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button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name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OK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onClick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handleClick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value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OK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/&gt;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div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buNone/>
            </a:pPr>
            <a:endParaRPr sz="1617">
              <a:solidFill>
                <a:srgbClr val="800080"/>
              </a:solidFill>
              <a:highlight>
                <a:srgbClr val="FFFFFF"/>
              </a:highlight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40625" y="4381104"/>
            <a:ext cx="2723730" cy="3012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34400" tIns="134400" rIns="134400" bIns="134400" anchor="ctr" anchorCtr="0">
            <a:noAutofit/>
          </a:bodyPr>
          <a:lstStyle/>
          <a:p>
            <a:endParaRPr sz="2646"/>
          </a:p>
        </p:txBody>
      </p:sp>
    </p:spTree>
    <p:extLst>
      <p:ext uri="{BB962C8B-B14F-4D97-AF65-F5344CB8AC3E}">
        <p14:creationId xmlns:p14="http://schemas.microsoft.com/office/powerpoint/2010/main" val="3752305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/>
              <a:t>Principios de Diseño en React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" sz="1985" dirty="0"/>
              <a:t>Siempre es preferible usar </a:t>
            </a:r>
            <a:r>
              <a:rPr lang="es" sz="1985" dirty="0">
                <a:sym typeface="Roboto Mono"/>
              </a:rPr>
              <a:t>props</a:t>
            </a:r>
            <a:r>
              <a:rPr lang="es" sz="1985" dirty="0"/>
              <a:t> antes que </a:t>
            </a:r>
            <a:r>
              <a:rPr lang="es" sz="1985" dirty="0">
                <a:sym typeface="Roboto Mono"/>
              </a:rPr>
              <a:t>state. Buscar</a:t>
            </a:r>
            <a:r>
              <a:rPr lang="es" sz="1985" dirty="0"/>
              <a:t> tener pocos componentes con estado, que contenga muchos otros sin estado.</a:t>
            </a:r>
            <a:br>
              <a:rPr lang="es" sz="1985" dirty="0">
                <a:sym typeface="Roboto Mono"/>
              </a:rPr>
            </a:br>
            <a:endParaRPr lang="es" sz="1985" dirty="0">
              <a:sym typeface="Roboto Mono"/>
            </a:endParaRPr>
          </a:p>
          <a:p>
            <a:r>
              <a:rPr lang="es" sz="1985" dirty="0"/>
              <a:t>Un componente padre con estado mutable, renderizará a sus hijos, quienes deben usar </a:t>
            </a:r>
            <a:r>
              <a:rPr lang="es" sz="1985" dirty="0">
                <a:sym typeface="Roboto Mono"/>
              </a:rPr>
              <a:t>props ---</a:t>
            </a:r>
            <a:br>
              <a:rPr lang="es" sz="1985" dirty="0">
                <a:sym typeface="Roboto Mono"/>
              </a:rPr>
            </a:br>
            <a:r>
              <a:rPr lang="es" sz="1985" dirty="0"/>
              <a:t>          “el estado de los padres serán las props de de los hijos”</a:t>
            </a:r>
            <a:br>
              <a:rPr lang="es" sz="1985" dirty="0"/>
            </a:br>
            <a:endParaRPr lang="es" sz="1985" dirty="0"/>
          </a:p>
          <a:p>
            <a:r>
              <a:rPr lang="es" sz="1985" dirty="0"/>
              <a:t>Los datos deberían siempre deben fluir “hacia abajo” </a:t>
            </a:r>
            <a:br>
              <a:rPr lang="es" sz="1985" dirty="0"/>
            </a:br>
            <a:endParaRPr lang="es" sz="1985" dirty="0"/>
          </a:p>
          <a:p>
            <a:r>
              <a:rPr lang="es" sz="1985" dirty="0"/>
              <a:t>Es más barato y “más mejor” re-renderizar que usar estado</a:t>
            </a:r>
          </a:p>
        </p:txBody>
      </p:sp>
    </p:spTree>
    <p:extLst>
      <p:ext uri="{BB962C8B-B14F-4D97-AF65-F5344CB8AC3E}">
        <p14:creationId xmlns:p14="http://schemas.microsoft.com/office/powerpoint/2010/main" val="3891783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/>
              <a:t>Principios de Diseño en React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" sz="1985" dirty="0"/>
              <a:t>¿Quiénes deberían tener estado?</a:t>
            </a:r>
          </a:p>
          <a:p>
            <a:pPr lvl="1"/>
            <a:r>
              <a:rPr lang="es" sz="1985" dirty="0"/>
              <a:t>Aquellos que responden a entrada del usuario, servidores, o el paso del tiempo</a:t>
            </a:r>
          </a:p>
          <a:p>
            <a:pPr lvl="1"/>
            <a:endParaRPr lang="es" sz="1985" dirty="0"/>
          </a:p>
          <a:p>
            <a:r>
              <a:rPr lang="es" sz="1985" dirty="0"/>
              <a:t>¿Qué debería guardar en el estado?</a:t>
            </a:r>
          </a:p>
          <a:p>
            <a:pPr lvl="1"/>
            <a:r>
              <a:rPr lang="es" sz="1985" dirty="0"/>
              <a:t>Debería guardar los datos que cambian cuando se gatillan eventos del componente.</a:t>
            </a:r>
          </a:p>
          <a:p>
            <a:pPr lvl="1"/>
            <a:r>
              <a:rPr lang="es" sz="1985" dirty="0"/>
              <a:t>Los valores calculados, es mejor recalcularlos en </a:t>
            </a:r>
            <a:r>
              <a:rPr lang="es" sz="1985" dirty="0">
                <a:sym typeface="Roboto Mono"/>
              </a:rPr>
              <a:t>render</a:t>
            </a:r>
            <a:r>
              <a:rPr lang="es" sz="1985" dirty="0"/>
              <a:t>, </a:t>
            </a:r>
            <a:br>
              <a:rPr lang="es" sz="1985" dirty="0"/>
            </a:br>
            <a:r>
              <a:rPr lang="es" sz="1985" dirty="0"/>
              <a:t>antes que guardarlos en el estado</a:t>
            </a:r>
          </a:p>
        </p:txBody>
      </p:sp>
    </p:spTree>
    <p:extLst>
      <p:ext uri="{BB962C8B-B14F-4D97-AF65-F5344CB8AC3E}">
        <p14:creationId xmlns:p14="http://schemas.microsoft.com/office/powerpoint/2010/main" val="320535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390654" y="1812843"/>
            <a:ext cx="5946694" cy="2179073"/>
          </a:xfrm>
          <a:prstGeom prst="rect">
            <a:avLst/>
          </a:prstGeom>
        </p:spPr>
        <p:txBody>
          <a:bodyPr vert="horz" wrap="square" lIns="134400" tIns="134400" rIns="134400" bIns="134400" rtlCol="0" anchor="b" anchorCtr="0">
            <a:noAutofit/>
          </a:bodyPr>
          <a:lstStyle/>
          <a:p>
            <a:r>
              <a:rPr lang="es"/>
              <a:t>Eventos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2"/>
          </p:nvPr>
        </p:nvSpPr>
        <p:spPr>
          <a:xfrm>
            <a:off x="6786158" y="1243011"/>
            <a:ext cx="6500613" cy="5075241"/>
          </a:xfrm>
          <a:prstGeom prst="rect">
            <a:avLst/>
          </a:prstGeom>
        </p:spPr>
        <p:txBody>
          <a:bodyPr vert="horz" wrap="square" lIns="134400" tIns="134400" rIns="134400" bIns="134400" rtlCol="0" anchor="ctr" anchorCtr="0">
            <a:noAutofit/>
          </a:bodyPr>
          <a:lstStyle/>
          <a:p>
            <a:pPr marL="672067" indent="-485382">
              <a:buSzPct val="100000"/>
              <a:buChar char="●"/>
            </a:pPr>
            <a:r>
              <a:rPr lang="es" sz="2352"/>
              <a:t>Los componentes React/HTML aceptan los “mismos” eventos  que el HTML de verdad…</a:t>
            </a:r>
            <a:br>
              <a:rPr lang="es" sz="2352"/>
            </a:br>
            <a:endParaRPr lang="es" sz="2352"/>
          </a:p>
          <a:p>
            <a:pPr marL="672067" indent="-485382">
              <a:buSzPct val="100000"/>
              <a:buChar char="●"/>
            </a:pPr>
            <a:r>
              <a:rPr lang="es" sz="2352"/>
              <a:t>Se escriben en camelCase: </a:t>
            </a:r>
            <a:r>
              <a:rPr lang="es" sz="2352"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es" sz="2352"/>
              <a:t>, </a:t>
            </a:r>
            <a:r>
              <a:rPr lang="es" sz="2352">
                <a:latin typeface="Roboto Mono"/>
                <a:ea typeface="Roboto Mono"/>
                <a:cs typeface="Roboto Mono"/>
                <a:sym typeface="Roboto Mono"/>
              </a:rPr>
              <a:t>onChange</a:t>
            </a:r>
            <a:r>
              <a:rPr lang="es" sz="2352"/>
              <a:t>, etc…</a:t>
            </a:r>
            <a:br>
              <a:rPr lang="es" sz="2352"/>
            </a:br>
            <a:endParaRPr lang="es" sz="2352"/>
          </a:p>
          <a:p>
            <a:pPr marL="672067" indent="-485382">
              <a:buSzPct val="100000"/>
              <a:buChar char="●"/>
            </a:pPr>
            <a:r>
              <a:rPr lang="es" sz="2352"/>
              <a:t>Como valor del handler, debe ir una función, y no un string!</a:t>
            </a:r>
            <a:br>
              <a:rPr lang="es" sz="2352"/>
            </a:br>
            <a:endParaRPr lang="es" sz="2352"/>
          </a:p>
          <a:p>
            <a:pPr marL="672067" indent="-485382">
              <a:buSzPct val="100000"/>
              <a:buChar char="●"/>
            </a:pPr>
            <a:r>
              <a:rPr lang="es" sz="2352"/>
              <a:t>Típicamente el handler es un método de la clase/componente, que debe ser asociado con </a:t>
            </a:r>
            <a:r>
              <a:rPr lang="es" sz="2352" b="1">
                <a:latin typeface="Roboto Mono"/>
                <a:ea typeface="Roboto Mono"/>
                <a:cs typeface="Roboto Mono"/>
                <a:sym typeface="Roboto Mono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3259112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/>
              <a:t>Eventos y Handlers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4294967295"/>
          </p:nvPr>
        </p:nvSpPr>
        <p:spPr>
          <a:xfrm>
            <a:off x="5909339" y="1496501"/>
            <a:ext cx="7533258" cy="5716454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34400" tIns="134400" rIns="134400" bIns="134400" rtlCol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render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 dirty="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div className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App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header className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App-header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img src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logo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className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App-logo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alt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logo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/&gt;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h1 className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App-title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          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 dirty="0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state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nombre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&amp;&amp;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`$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 dirty="0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state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nombre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}: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`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}{</a:t>
            </a:r>
            <a:r>
              <a:rPr lang="es" sz="1617" b="1" dirty="0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welcome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  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h1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header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p className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App-intro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 dirty="0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intro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p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 dirty="0">
                <a:solidFill>
                  <a:srgbClr val="797997"/>
                </a:solidFill>
                <a:highlight>
                  <a:srgbClr val="FFFFFF"/>
                </a:highlight>
              </a:rPr>
              <a:t>input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type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text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ref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={n =&gt; </a:t>
            </a:r>
            <a:r>
              <a:rPr lang="es" sz="1617" b="1" dirty="0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nombre = n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}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name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nombre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/&gt;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s" sz="1617" dirty="0">
                <a:solidFill>
                  <a:srgbClr val="797997"/>
                </a:solidFill>
                <a:highlight>
                  <a:srgbClr val="FFFFFF"/>
                </a:highlight>
              </a:rPr>
              <a:t>input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type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button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name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OK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onClick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 b="1" dirty="0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handleClick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value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rgbClr val="0000E6"/>
                </a:solidFill>
                <a:highlight>
                  <a:srgbClr val="FFFFFF"/>
                </a:highlight>
              </a:rPr>
              <a:t>OK</a:t>
            </a:r>
            <a:r>
              <a:rPr lang="es" sz="1617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/&gt;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&lt;/</a:t>
            </a: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div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dirty="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</a:br>
            <a:r>
              <a:rPr lang="es" sz="1617" dirty="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sz="1617" dirty="0">
              <a:solidFill>
                <a:srgbClr val="800080"/>
              </a:solidFill>
              <a:highlight>
                <a:srgbClr val="FFFFFF"/>
              </a:highlight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body" idx="4294967295"/>
          </p:nvPr>
        </p:nvSpPr>
        <p:spPr>
          <a:xfrm>
            <a:off x="353" y="1496501"/>
            <a:ext cx="5312138" cy="5716454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34400" tIns="134400" rIns="134400" bIns="134400" rtlCol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class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App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extends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Component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  </a:t>
            </a:r>
            <a:r>
              <a:rPr lang="es" sz="1617">
                <a:solidFill>
                  <a:srgbClr val="797997"/>
                </a:solidFill>
                <a:highlight>
                  <a:srgbClr val="FFFFFF"/>
                </a:highlight>
              </a:rPr>
              <a:t>constructor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super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state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nombre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: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""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handleClick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handleClick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bind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handleClick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console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log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0000E6"/>
                </a:solidFill>
                <a:highlight>
                  <a:srgbClr val="FFFFFF"/>
                </a:highlight>
              </a:rPr>
              <a:t>Click!</a:t>
            </a:r>
            <a:r>
              <a:rPr lang="es" sz="1617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let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n 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this.nombre.value;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console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log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n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s" sz="1617" b="1">
                <a:solidFill>
                  <a:srgbClr val="800000"/>
                </a:solidFill>
                <a:highlight>
                  <a:srgbClr val="FFFFFF"/>
                </a:highlight>
              </a:rPr>
              <a:t>this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state</a:t>
            </a:r>
            <a:r>
              <a:rPr lang="es" sz="1617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nombre = n;</a:t>
            </a: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None/>
            </a:pP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br>
              <a:rPr lang="es" sz="1617">
                <a:solidFill>
                  <a:srgbClr val="800080"/>
                </a:solidFill>
                <a:highlight>
                  <a:srgbClr val="FFFFFF"/>
                </a:highlight>
              </a:rPr>
            </a:br>
            <a:endParaRPr lang="es" sz="1617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buNone/>
            </a:pPr>
            <a:b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 sz="16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286" name="Shape 286"/>
          <p:cNvSpPr/>
          <p:nvPr/>
        </p:nvSpPr>
        <p:spPr>
          <a:xfrm>
            <a:off x="9958723" y="4803571"/>
            <a:ext cx="2508954" cy="3012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34400" tIns="134400" rIns="134400" bIns="134400" anchor="ctr" anchorCtr="0">
            <a:noAutofit/>
          </a:bodyPr>
          <a:lstStyle/>
          <a:p>
            <a:endParaRPr sz="2646"/>
          </a:p>
        </p:txBody>
      </p:sp>
      <p:sp>
        <p:nvSpPr>
          <p:cNvPr id="288" name="Shape 288"/>
          <p:cNvSpPr/>
          <p:nvPr/>
        </p:nvSpPr>
        <p:spPr>
          <a:xfrm>
            <a:off x="566228" y="2845233"/>
            <a:ext cx="4320217" cy="3012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34400" tIns="134400" rIns="134400" bIns="134400" anchor="ctr" anchorCtr="0">
            <a:noAutofit/>
          </a:bodyPr>
          <a:lstStyle/>
          <a:p>
            <a:endParaRPr sz="2646"/>
          </a:p>
        </p:txBody>
      </p:sp>
      <p:sp>
        <p:nvSpPr>
          <p:cNvPr id="289" name="Shape 289"/>
          <p:cNvSpPr/>
          <p:nvPr/>
        </p:nvSpPr>
        <p:spPr>
          <a:xfrm>
            <a:off x="183769" y="3344638"/>
            <a:ext cx="2745340" cy="174643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34400" tIns="134400" rIns="134400" bIns="134400" anchor="ctr" anchorCtr="0">
            <a:noAutofit/>
          </a:bodyPr>
          <a:lstStyle/>
          <a:p>
            <a:endParaRPr sz="2646"/>
          </a:p>
        </p:txBody>
      </p:sp>
    </p:spTree>
    <p:extLst>
      <p:ext uri="{BB962C8B-B14F-4D97-AF65-F5344CB8AC3E}">
        <p14:creationId xmlns:p14="http://schemas.microsoft.com/office/powerpoint/2010/main" val="144789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React</a:t>
            </a:r>
            <a:endParaRPr lang="es-ES_tradnl" dirty="0"/>
          </a:p>
        </p:txBody>
      </p:sp>
      <p:sp>
        <p:nvSpPr>
          <p:cNvPr id="9" name="TextBox 8"/>
          <p:cNvSpPr txBox="1"/>
          <p:nvPr/>
        </p:nvSpPr>
        <p:spPr>
          <a:xfrm>
            <a:off x="602640" y="1486844"/>
            <a:ext cx="12427967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46" dirty="0" err="1"/>
              <a:t>Angularjs</a:t>
            </a:r>
            <a:r>
              <a:rPr lang="en-US" sz="2646" dirty="0"/>
              <a:t>, Ember, Backbone… son frameworks que </a:t>
            </a:r>
            <a:r>
              <a:rPr lang="en-US" sz="2646" dirty="0" err="1"/>
              <a:t>intentan</a:t>
            </a:r>
            <a:r>
              <a:rPr lang="en-US" sz="2646" dirty="0"/>
              <a:t> </a:t>
            </a:r>
            <a:r>
              <a:rPr lang="en-US" sz="2646" dirty="0" err="1"/>
              <a:t>dar</a:t>
            </a:r>
            <a:r>
              <a:rPr lang="en-US" sz="2646" dirty="0"/>
              <a:t> </a:t>
            </a:r>
            <a:r>
              <a:rPr lang="en-US" sz="2646" dirty="0" err="1"/>
              <a:t>una</a:t>
            </a:r>
            <a:r>
              <a:rPr lang="en-US" sz="2646" dirty="0"/>
              <a:t> </a:t>
            </a:r>
            <a:r>
              <a:rPr lang="en-US" sz="2646" dirty="0" err="1"/>
              <a:t>solución</a:t>
            </a:r>
            <a:r>
              <a:rPr lang="en-US" sz="2646" dirty="0"/>
              <a:t> </a:t>
            </a:r>
            <a:r>
              <a:rPr lang="en-US" sz="2646" dirty="0" err="1"/>
              <a:t>completa</a:t>
            </a:r>
            <a:r>
              <a:rPr lang="en-US" sz="2646" dirty="0"/>
              <a:t>, que </a:t>
            </a:r>
            <a:r>
              <a:rPr lang="en-US" sz="2646" dirty="0" err="1"/>
              <a:t>desventajas</a:t>
            </a:r>
            <a:r>
              <a:rPr lang="en-US" sz="2646" dirty="0"/>
              <a:t> </a:t>
            </a:r>
            <a:r>
              <a:rPr lang="en-US" sz="2646" dirty="0" err="1"/>
              <a:t>tienen</a:t>
            </a:r>
            <a:r>
              <a:rPr lang="en-US" sz="2646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566229" y="2576983"/>
            <a:ext cx="11986007" cy="1047569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46" dirty="0"/>
              <a:t>Te “casas” con ellos, suelen ser muy propietarios.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229" y="3848590"/>
            <a:ext cx="11986007" cy="1047569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46" dirty="0"/>
              <a:t>Suelen ser pesados y tener un rendimiento discreto(*)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229" y="5171041"/>
            <a:ext cx="11986007" cy="1047569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46" dirty="0"/>
              <a:t>Se centran en montar sobre el HTML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383425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React</a:t>
            </a:r>
            <a:endParaRPr lang="es-ES_tradnl" dirty="0"/>
          </a:p>
        </p:txBody>
      </p:sp>
      <p:sp>
        <p:nvSpPr>
          <p:cNvPr id="9" name="TextBox 8"/>
          <p:cNvSpPr txBox="1"/>
          <p:nvPr/>
        </p:nvSpPr>
        <p:spPr>
          <a:xfrm>
            <a:off x="602640" y="1335920"/>
            <a:ext cx="12427967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46" dirty="0"/>
              <a:t>Que </a:t>
            </a:r>
            <a:r>
              <a:rPr lang="en-US" sz="2646" dirty="0" err="1"/>
              <a:t>trae</a:t>
            </a:r>
            <a:r>
              <a:rPr lang="en-US" sz="2646" dirty="0"/>
              <a:t> React:</a:t>
            </a:r>
          </a:p>
        </p:txBody>
      </p:sp>
      <p:sp>
        <p:nvSpPr>
          <p:cNvPr id="4" name="Rectangle 3"/>
          <p:cNvSpPr/>
          <p:nvPr/>
        </p:nvSpPr>
        <p:spPr>
          <a:xfrm>
            <a:off x="566229" y="2426059"/>
            <a:ext cx="11986007" cy="1047569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46" dirty="0"/>
              <a:t>Montar HTML con </a:t>
            </a:r>
            <a:r>
              <a:rPr lang="es-ES" sz="2646" dirty="0" err="1"/>
              <a:t>javascript</a:t>
            </a:r>
            <a:r>
              <a:rPr lang="es-ES" sz="2646" dirty="0"/>
              <a:t> (</a:t>
            </a:r>
            <a:r>
              <a:rPr lang="es-ES" sz="2646" dirty="0" err="1"/>
              <a:t>jsx</a:t>
            </a:r>
            <a:r>
              <a:rPr lang="es-ES" sz="2646" dirty="0"/>
              <a:t> / </a:t>
            </a:r>
            <a:r>
              <a:rPr lang="es-ES" sz="2646" dirty="0" err="1"/>
              <a:t>tsx</a:t>
            </a:r>
            <a:r>
              <a:rPr lang="es-ES" sz="2646" dirty="0"/>
              <a:t>) + Virtual DOM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229" y="3697665"/>
            <a:ext cx="11986007" cy="1047569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46" dirty="0" err="1"/>
              <a:t>Rendering</a:t>
            </a:r>
            <a:r>
              <a:rPr lang="es-ES" sz="2646" dirty="0"/>
              <a:t> en cliente y servidor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229" y="5020117"/>
            <a:ext cx="11986007" cy="1047569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46" dirty="0" err="1"/>
              <a:t>Binding</a:t>
            </a:r>
            <a:r>
              <a:rPr lang="es-ES" sz="2646" dirty="0"/>
              <a:t> unidireccional</a:t>
            </a:r>
          </a:p>
        </p:txBody>
      </p:sp>
    </p:spTree>
    <p:extLst>
      <p:ext uri="{BB962C8B-B14F-4D97-AF65-F5344CB8AC3E}">
        <p14:creationId xmlns:p14="http://schemas.microsoft.com/office/powerpoint/2010/main" val="361787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Problemas binding two way</a:t>
            </a:r>
            <a:endParaRPr lang="es-ES_tradnl" dirty="0"/>
          </a:p>
        </p:txBody>
      </p:sp>
      <p:sp>
        <p:nvSpPr>
          <p:cNvPr id="9" name="TextBox 8"/>
          <p:cNvSpPr txBox="1"/>
          <p:nvPr/>
        </p:nvSpPr>
        <p:spPr>
          <a:xfrm>
            <a:off x="566229" y="1486844"/>
            <a:ext cx="12427967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46" dirty="0" err="1"/>
              <a:t>Por</a:t>
            </a:r>
            <a:r>
              <a:rPr lang="en-US" sz="2646" dirty="0"/>
              <a:t> </a:t>
            </a:r>
            <a:r>
              <a:rPr lang="en-US" sz="2646" dirty="0" err="1"/>
              <a:t>qué</a:t>
            </a:r>
            <a:r>
              <a:rPr lang="en-US" sz="2646" dirty="0"/>
              <a:t> </a:t>
            </a:r>
            <a:r>
              <a:rPr lang="en-US" sz="2646" dirty="0" err="1"/>
              <a:t>puede</a:t>
            </a:r>
            <a:r>
              <a:rPr lang="en-US" sz="2646" dirty="0"/>
              <a:t> </a:t>
            </a:r>
            <a:r>
              <a:rPr lang="en-US" sz="2646" dirty="0" err="1"/>
              <a:t>hacer</a:t>
            </a:r>
            <a:r>
              <a:rPr lang="en-US" sz="2646" dirty="0"/>
              <a:t> </a:t>
            </a:r>
            <a:r>
              <a:rPr lang="en-US" sz="2646" dirty="0" err="1"/>
              <a:t>aguas</a:t>
            </a:r>
            <a:r>
              <a:rPr lang="en-US" sz="2646" dirty="0"/>
              <a:t> </a:t>
            </a:r>
            <a:r>
              <a:rPr lang="en-US" sz="2646" dirty="0" err="1"/>
              <a:t>en</a:t>
            </a:r>
            <a:r>
              <a:rPr lang="en-US" sz="2646" dirty="0"/>
              <a:t> </a:t>
            </a:r>
            <a:r>
              <a:rPr lang="en-US" sz="2646" dirty="0" err="1"/>
              <a:t>escenarios</a:t>
            </a:r>
            <a:r>
              <a:rPr lang="en-US" sz="2646" dirty="0"/>
              <a:t> </a:t>
            </a:r>
            <a:r>
              <a:rPr lang="en-US" sz="2646" dirty="0" err="1"/>
              <a:t>complejos</a:t>
            </a:r>
            <a:r>
              <a:rPr lang="en-US" sz="2646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6359" y="2576983"/>
            <a:ext cx="8779465" cy="1047569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46" dirty="0"/>
              <a:t>Impredecible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6359" y="3980308"/>
            <a:ext cx="8779465" cy="1047569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46" dirty="0"/>
              <a:t>Actualizaciones en cascada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6359" y="5383630"/>
            <a:ext cx="8779465" cy="1047569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46" dirty="0"/>
              <a:t>Difícil de depurar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9" y="2576984"/>
            <a:ext cx="2990899" cy="2029879"/>
          </a:xfrm>
          <a:prstGeom prst="rect">
            <a:avLst/>
          </a:prstGeom>
        </p:spPr>
      </p:pic>
      <p:pic>
        <p:nvPicPr>
          <p:cNvPr id="10" name="twoway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6230" y="4748819"/>
            <a:ext cx="2990900" cy="16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6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JSX / TSX</a:t>
            </a:r>
            <a:endParaRPr lang="es-ES_tradnl" dirty="0"/>
          </a:p>
        </p:txBody>
      </p:sp>
      <p:sp>
        <p:nvSpPr>
          <p:cNvPr id="9" name="TextBox 8"/>
          <p:cNvSpPr txBox="1"/>
          <p:nvPr/>
        </p:nvSpPr>
        <p:spPr>
          <a:xfrm>
            <a:off x="566229" y="1426474"/>
            <a:ext cx="12427967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46" dirty="0" err="1"/>
              <a:t>Montando</a:t>
            </a:r>
            <a:r>
              <a:rPr lang="en-US" sz="2646" dirty="0"/>
              <a:t> el HTML con </a:t>
            </a:r>
            <a:r>
              <a:rPr lang="en-US" sz="2646" dirty="0" err="1"/>
              <a:t>js</a:t>
            </a:r>
            <a:r>
              <a:rPr lang="en-US" sz="2646" dirty="0"/>
              <a:t>… </a:t>
            </a:r>
            <a:r>
              <a:rPr lang="en-US" sz="2646" dirty="0" err="1"/>
              <a:t>pero</a:t>
            </a:r>
            <a:r>
              <a:rPr lang="en-US" sz="2646" dirty="0"/>
              <a:t> con </a:t>
            </a:r>
            <a:r>
              <a:rPr lang="en-US" sz="2646" dirty="0" err="1"/>
              <a:t>truco</a:t>
            </a:r>
            <a:endParaRPr lang="en-US" sz="2646" dirty="0"/>
          </a:p>
        </p:txBody>
      </p:sp>
      <p:sp>
        <p:nvSpPr>
          <p:cNvPr id="3" name="Rectangle 2"/>
          <p:cNvSpPr/>
          <p:nvPr/>
        </p:nvSpPr>
        <p:spPr>
          <a:xfrm>
            <a:off x="566228" y="2123940"/>
            <a:ext cx="5108053" cy="3350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64" dirty="0">
                <a:solidFill>
                  <a:schemeClr val="accent1">
                    <a:lumMod val="75000"/>
                  </a:schemeClr>
                </a:solidFill>
              </a:rPr>
              <a:t> public render() {</a:t>
            </a:r>
          </a:p>
          <a:p>
            <a:r>
              <a:rPr lang="en-GB" sz="1764" dirty="0">
                <a:solidFill>
                  <a:schemeClr val="accent1">
                    <a:lumMod val="75000"/>
                  </a:schemeClr>
                </a:solidFill>
              </a:rPr>
              <a:t>       return (</a:t>
            </a:r>
          </a:p>
          <a:p>
            <a:r>
              <a:rPr lang="en-GB" sz="1764" dirty="0">
                <a:solidFill>
                  <a:schemeClr val="accent1">
                    <a:lumMod val="75000"/>
                  </a:schemeClr>
                </a:solidFill>
              </a:rPr>
              <a:t>         &lt;</a:t>
            </a:r>
            <a:r>
              <a:rPr lang="en-GB" sz="1764" dirty="0" err="1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GB" sz="1764" dirty="0">
                <a:solidFill>
                  <a:schemeClr val="accent1">
                    <a:lumMod val="75000"/>
                  </a:schemeClr>
                </a:solidFill>
              </a:rPr>
              <a:t> key={this.props.member.id}&gt;</a:t>
            </a:r>
          </a:p>
          <a:p>
            <a:r>
              <a:rPr lang="en-GB" sz="1764" dirty="0">
                <a:solidFill>
                  <a:schemeClr val="accent1">
                    <a:lumMod val="75000"/>
                  </a:schemeClr>
                </a:solidFill>
              </a:rPr>
              <a:t>	&lt;td&gt;</a:t>
            </a:r>
          </a:p>
          <a:p>
            <a:r>
              <a:rPr lang="en-GB" sz="1764" dirty="0">
                <a:solidFill>
                  <a:schemeClr val="accent1">
                    <a:lumMod val="75000"/>
                  </a:schemeClr>
                </a:solidFill>
              </a:rPr>
              <a:t>             &lt;span&gt;{this.props.member.id}&lt;/span&gt;</a:t>
            </a:r>
          </a:p>
          <a:p>
            <a:r>
              <a:rPr lang="en-GB" sz="1764" dirty="0">
                <a:solidFill>
                  <a:schemeClr val="accent1">
                    <a:lumMod val="75000"/>
                  </a:schemeClr>
                </a:solidFill>
              </a:rPr>
              <a:t>           &lt;/td&gt;</a:t>
            </a:r>
          </a:p>
          <a:p>
            <a:r>
              <a:rPr lang="en-GB" sz="1764" dirty="0">
                <a:solidFill>
                  <a:schemeClr val="accent1">
                    <a:lumMod val="75000"/>
                  </a:schemeClr>
                </a:solidFill>
              </a:rPr>
              <a:t>           &lt;td&gt;</a:t>
            </a:r>
          </a:p>
          <a:p>
            <a:r>
              <a:rPr lang="en-GB" sz="1764" dirty="0">
                <a:solidFill>
                  <a:schemeClr val="accent1">
                    <a:lumMod val="75000"/>
                  </a:schemeClr>
                </a:solidFill>
              </a:rPr>
              <a:t>             &lt;span&gt;{</a:t>
            </a:r>
            <a:r>
              <a:rPr lang="en-GB" sz="1764" dirty="0" err="1">
                <a:solidFill>
                  <a:schemeClr val="accent1">
                    <a:lumMod val="75000"/>
                  </a:schemeClr>
                </a:solidFill>
              </a:rPr>
              <a:t>this.props.member.login</a:t>
            </a:r>
            <a:r>
              <a:rPr lang="en-GB" sz="1764" dirty="0">
                <a:solidFill>
                  <a:schemeClr val="accent1">
                    <a:lumMod val="75000"/>
                  </a:schemeClr>
                </a:solidFill>
              </a:rPr>
              <a:t>}&lt;/span&gt;</a:t>
            </a:r>
          </a:p>
          <a:p>
            <a:r>
              <a:rPr lang="en-GB" sz="1764" dirty="0">
                <a:solidFill>
                  <a:schemeClr val="accent1">
                    <a:lumMod val="75000"/>
                  </a:schemeClr>
                </a:solidFill>
              </a:rPr>
              <a:t>           &lt;/td&gt;</a:t>
            </a:r>
          </a:p>
          <a:p>
            <a:r>
              <a:rPr lang="en-GB" sz="1764" dirty="0">
                <a:solidFill>
                  <a:schemeClr val="accent1">
                    <a:lumMod val="75000"/>
                  </a:schemeClr>
                </a:solidFill>
              </a:rPr>
              <a:t>         &lt;/</a:t>
            </a:r>
            <a:r>
              <a:rPr lang="en-GB" sz="1764" dirty="0" err="1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GB" sz="1764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GB" sz="1764" dirty="0">
                <a:solidFill>
                  <a:schemeClr val="accent1">
                    <a:lumMod val="75000"/>
                  </a:schemeClr>
                </a:solidFill>
              </a:rPr>
              <a:t>       );</a:t>
            </a:r>
          </a:p>
          <a:p>
            <a:r>
              <a:rPr lang="en-GB" sz="1764" dirty="0">
                <a:solidFill>
                  <a:schemeClr val="accent1">
                    <a:lumMod val="75000"/>
                  </a:schemeClr>
                </a:solidFill>
              </a:rPr>
              <a:t>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5674281" y="2123941"/>
            <a:ext cx="6721122" cy="19020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70" dirty="0">
                <a:solidFill>
                  <a:srgbClr val="FF0000"/>
                </a:solidFill>
              </a:rPr>
              <a:t>return (</a:t>
            </a:r>
          </a:p>
          <a:p>
            <a:r>
              <a:rPr lang="en-GB" sz="1470" dirty="0">
                <a:solidFill>
                  <a:srgbClr val="FF0000"/>
                </a:solidFill>
              </a:rPr>
              <a:t>  </a:t>
            </a:r>
            <a:r>
              <a:rPr lang="en-GB" sz="1470" dirty="0" err="1">
                <a:solidFill>
                  <a:srgbClr val="FF0000"/>
                </a:solidFill>
              </a:rPr>
              <a:t>React.createElement</a:t>
            </a:r>
            <a:endParaRPr lang="en-GB" sz="1470" dirty="0">
              <a:solidFill>
                <a:srgbClr val="FF0000"/>
              </a:solidFill>
            </a:endParaRPr>
          </a:p>
          <a:p>
            <a:r>
              <a:rPr lang="en-GB" sz="1470" dirty="0">
                <a:solidFill>
                  <a:srgbClr val="FF0000"/>
                </a:solidFill>
              </a:rPr>
              <a:t>    ("</a:t>
            </a:r>
            <a:r>
              <a:rPr lang="en-GB" sz="1470" dirty="0" err="1">
                <a:solidFill>
                  <a:srgbClr val="FF0000"/>
                </a:solidFill>
              </a:rPr>
              <a:t>tr</a:t>
            </a:r>
            <a:r>
              <a:rPr lang="en-GB" sz="1470" dirty="0">
                <a:solidFill>
                  <a:srgbClr val="FF0000"/>
                </a:solidFill>
              </a:rPr>
              <a:t>", {"key": this.props.member.id}, </a:t>
            </a:r>
          </a:p>
          <a:p>
            <a:r>
              <a:rPr lang="en-GB" sz="1470" dirty="0">
                <a:solidFill>
                  <a:srgbClr val="FF0000"/>
                </a:solidFill>
              </a:rPr>
              <a:t>      </a:t>
            </a:r>
            <a:r>
              <a:rPr lang="en-GB" sz="1470" dirty="0" err="1">
                <a:solidFill>
                  <a:srgbClr val="FF0000"/>
                </a:solidFill>
              </a:rPr>
              <a:t>React.createElement</a:t>
            </a:r>
            <a:r>
              <a:rPr lang="en-GB" sz="1470" dirty="0">
                <a:solidFill>
                  <a:srgbClr val="FF0000"/>
                </a:solidFill>
              </a:rPr>
              <a:t>("td", null,</a:t>
            </a:r>
          </a:p>
          <a:p>
            <a:r>
              <a:rPr lang="en-GB" sz="1470" dirty="0">
                <a:solidFill>
                  <a:srgbClr val="FF0000"/>
                </a:solidFill>
              </a:rPr>
              <a:t>        </a:t>
            </a:r>
            <a:r>
              <a:rPr lang="en-GB" sz="1470" dirty="0" err="1">
                <a:solidFill>
                  <a:srgbClr val="FF0000"/>
                </a:solidFill>
              </a:rPr>
              <a:t>React.createElement</a:t>
            </a:r>
            <a:r>
              <a:rPr lang="en-GB" sz="1470" dirty="0">
                <a:solidFill>
                  <a:srgbClr val="FF0000"/>
                </a:solidFill>
              </a:rPr>
              <a:t>("span", null, this.props.member.id))</a:t>
            </a:r>
          </a:p>
          <a:p>
            <a:r>
              <a:rPr lang="en-GB" sz="1470" dirty="0">
                <a:solidFill>
                  <a:srgbClr val="FF0000"/>
                </a:solidFill>
              </a:rPr>
              <a:t>    , </a:t>
            </a:r>
            <a:r>
              <a:rPr lang="en-GB" sz="1470" dirty="0" err="1">
                <a:solidFill>
                  <a:srgbClr val="FF0000"/>
                </a:solidFill>
              </a:rPr>
              <a:t>React.createElement</a:t>
            </a:r>
            <a:r>
              <a:rPr lang="en-GB" sz="1470" dirty="0">
                <a:solidFill>
                  <a:srgbClr val="FF0000"/>
                </a:solidFill>
              </a:rPr>
              <a:t>("td", null, </a:t>
            </a:r>
          </a:p>
          <a:p>
            <a:r>
              <a:rPr lang="en-GB" sz="1470" dirty="0">
                <a:solidFill>
                  <a:srgbClr val="FF0000"/>
                </a:solidFill>
              </a:rPr>
              <a:t>        </a:t>
            </a:r>
            <a:r>
              <a:rPr lang="en-GB" sz="1470" dirty="0" err="1">
                <a:solidFill>
                  <a:srgbClr val="FF0000"/>
                </a:solidFill>
              </a:rPr>
              <a:t>React.createElement</a:t>
            </a:r>
            <a:r>
              <a:rPr lang="en-GB" sz="1470" dirty="0">
                <a:solidFill>
                  <a:srgbClr val="FF0000"/>
                </a:solidFill>
              </a:rPr>
              <a:t>("span", null, </a:t>
            </a:r>
            <a:r>
              <a:rPr lang="en-GB" sz="1470" dirty="0" err="1">
                <a:solidFill>
                  <a:srgbClr val="FF0000"/>
                </a:solidFill>
              </a:rPr>
              <a:t>this.props.member.login</a:t>
            </a:r>
            <a:r>
              <a:rPr lang="en-GB" sz="1470" dirty="0">
                <a:solidFill>
                  <a:srgbClr val="FF0000"/>
                </a:solidFill>
              </a:rPr>
              <a:t>))		</a:t>
            </a:r>
          </a:p>
          <a:p>
            <a:r>
              <a:rPr lang="en-GB" sz="147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0310" y="5517320"/>
            <a:ext cx="11860197" cy="1047569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46" dirty="0"/>
              <a:t>Vamos a cambiar este “HTML” y ver que pasa…</a:t>
            </a:r>
          </a:p>
        </p:txBody>
      </p:sp>
    </p:spTree>
    <p:extLst>
      <p:ext uri="{BB962C8B-B14F-4D97-AF65-F5344CB8AC3E}">
        <p14:creationId xmlns:p14="http://schemas.microsoft.com/office/powerpoint/2010/main" val="89610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Componente</a:t>
            </a:r>
            <a:endParaRPr lang="es-ES_tradnl" dirty="0"/>
          </a:p>
        </p:txBody>
      </p:sp>
      <p:pic>
        <p:nvPicPr>
          <p:cNvPr id="2050" name="Picture 2" descr="Resultado de imagen de matrioska">
            <a:extLst>
              <a:ext uri="{FF2B5EF4-FFF2-40B4-BE49-F238E27FC236}">
                <a16:creationId xmlns:a16="http://schemas.microsoft.com/office/drawing/2014/main" id="{AAC55212-AD77-4908-84A0-C8878BBAA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95" y="1620391"/>
            <a:ext cx="501397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5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Componentes</a:t>
            </a:r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566228" y="1522224"/>
            <a:ext cx="12015298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46" dirty="0"/>
              <a:t>Con react </a:t>
            </a:r>
            <a:r>
              <a:rPr lang="en-GB" sz="2646" dirty="0" err="1"/>
              <a:t>creamos</a:t>
            </a:r>
            <a:r>
              <a:rPr lang="en-GB" sz="2646" dirty="0"/>
              <a:t> </a:t>
            </a:r>
            <a:r>
              <a:rPr lang="en-GB" sz="2646" dirty="0" err="1"/>
              <a:t>arboles</a:t>
            </a:r>
            <a:r>
              <a:rPr lang="en-GB" sz="2646" dirty="0"/>
              <a:t> de components, </a:t>
            </a:r>
            <a:r>
              <a:rPr lang="en-GB" sz="2646" dirty="0" err="1"/>
              <a:t>estos</a:t>
            </a:r>
            <a:r>
              <a:rPr lang="en-GB" sz="2646" dirty="0"/>
              <a:t> </a:t>
            </a:r>
            <a:r>
              <a:rPr lang="en-GB" sz="2646" dirty="0" err="1"/>
              <a:t>componentes</a:t>
            </a:r>
            <a:r>
              <a:rPr lang="en-GB" sz="2646" dirty="0"/>
              <a:t> </a:t>
            </a:r>
            <a:r>
              <a:rPr lang="en-GB" sz="2646" dirty="0" err="1"/>
              <a:t>pueden</a:t>
            </a:r>
            <a:r>
              <a:rPr lang="en-GB" sz="2646" dirty="0"/>
              <a:t> </a:t>
            </a:r>
            <a:r>
              <a:rPr lang="en-GB" sz="2646" dirty="0" err="1"/>
              <a:t>tener</a:t>
            </a:r>
            <a:r>
              <a:rPr lang="en-GB" sz="2646" dirty="0"/>
              <a:t> </a:t>
            </a:r>
            <a:r>
              <a:rPr lang="en-GB" sz="2646" dirty="0" err="1"/>
              <a:t>estado</a:t>
            </a:r>
            <a:r>
              <a:rPr lang="en-GB" sz="2646" dirty="0"/>
              <a:t> y </a:t>
            </a:r>
            <a:r>
              <a:rPr lang="en-GB" sz="2646" dirty="0" err="1"/>
              <a:t>propiedades</a:t>
            </a:r>
            <a:r>
              <a:rPr lang="en-GB" sz="2646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2984" y="2701004"/>
            <a:ext cx="3215798" cy="816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646" dirty="0" err="1"/>
              <a:t>Componente</a:t>
            </a:r>
            <a:endParaRPr lang="en-GB" sz="2646" dirty="0"/>
          </a:p>
        </p:txBody>
      </p:sp>
      <p:sp>
        <p:nvSpPr>
          <p:cNvPr id="6" name="Rectangle 5"/>
          <p:cNvSpPr/>
          <p:nvPr/>
        </p:nvSpPr>
        <p:spPr>
          <a:xfrm>
            <a:off x="2262020" y="4139441"/>
            <a:ext cx="3215798" cy="816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646" dirty="0" err="1"/>
              <a:t>Componente</a:t>
            </a:r>
            <a:endParaRPr lang="en-GB" sz="2646" dirty="0"/>
          </a:p>
        </p:txBody>
      </p:sp>
      <p:sp>
        <p:nvSpPr>
          <p:cNvPr id="7" name="Rectangle 6"/>
          <p:cNvSpPr/>
          <p:nvPr/>
        </p:nvSpPr>
        <p:spPr>
          <a:xfrm>
            <a:off x="7759553" y="4139441"/>
            <a:ext cx="3215798" cy="816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646" dirty="0" err="1"/>
              <a:t>Componente</a:t>
            </a:r>
            <a:endParaRPr lang="en-GB" sz="2646" dirty="0"/>
          </a:p>
        </p:txBody>
      </p:sp>
      <p:sp>
        <p:nvSpPr>
          <p:cNvPr id="8" name="Rectangle 7"/>
          <p:cNvSpPr/>
          <p:nvPr/>
        </p:nvSpPr>
        <p:spPr>
          <a:xfrm>
            <a:off x="5929340" y="5656002"/>
            <a:ext cx="3215798" cy="816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646" dirty="0" err="1"/>
              <a:t>Componente</a:t>
            </a:r>
            <a:endParaRPr lang="en-GB" sz="2646" dirty="0"/>
          </a:p>
        </p:txBody>
      </p:sp>
      <p:sp>
        <p:nvSpPr>
          <p:cNvPr id="9" name="Rectangle 8"/>
          <p:cNvSpPr/>
          <p:nvPr/>
        </p:nvSpPr>
        <p:spPr>
          <a:xfrm>
            <a:off x="9524279" y="5656002"/>
            <a:ext cx="3215798" cy="816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646" dirty="0" err="1"/>
              <a:t>Componente</a:t>
            </a:r>
            <a:endParaRPr lang="en-GB" sz="2646" dirty="0"/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 flipH="1">
            <a:off x="3869919" y="3517880"/>
            <a:ext cx="2460964" cy="621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6330883" y="3517880"/>
            <a:ext cx="3036568" cy="621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 flipH="1">
            <a:off x="7537238" y="4956316"/>
            <a:ext cx="1830213" cy="699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9" idx="0"/>
          </p:cNvCxnSpPr>
          <p:nvPr/>
        </p:nvCxnSpPr>
        <p:spPr>
          <a:xfrm>
            <a:off x="9367450" y="4956316"/>
            <a:ext cx="1764727" cy="699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49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Estado y propiedades</a:t>
            </a:r>
            <a:endParaRPr lang="es-ES_tradnl" dirty="0"/>
          </a:p>
        </p:txBody>
      </p:sp>
      <p:sp>
        <p:nvSpPr>
          <p:cNvPr id="2" name="Rectangle 1"/>
          <p:cNvSpPr/>
          <p:nvPr/>
        </p:nvSpPr>
        <p:spPr>
          <a:xfrm>
            <a:off x="566228" y="1563456"/>
            <a:ext cx="5842208" cy="88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46" dirty="0"/>
              <a:t>Props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5783" y="1563458"/>
            <a:ext cx="5842208" cy="889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46" dirty="0"/>
              <a:t>States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228" y="2452712"/>
            <a:ext cx="5842208" cy="4022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46" dirty="0"/>
          </a:p>
        </p:txBody>
      </p:sp>
      <p:sp>
        <p:nvSpPr>
          <p:cNvPr id="8" name="Rectangle 7"/>
          <p:cNvSpPr/>
          <p:nvPr/>
        </p:nvSpPr>
        <p:spPr>
          <a:xfrm>
            <a:off x="6935783" y="2452715"/>
            <a:ext cx="5842208" cy="40223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646" dirty="0"/>
          </a:p>
        </p:txBody>
      </p:sp>
      <p:sp>
        <p:nvSpPr>
          <p:cNvPr id="4" name="TextBox 3"/>
          <p:cNvSpPr txBox="1"/>
          <p:nvPr/>
        </p:nvSpPr>
        <p:spPr>
          <a:xfrm>
            <a:off x="824735" y="5495272"/>
            <a:ext cx="5325196" cy="7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041" indent="-420041">
              <a:buFont typeface="Arial" panose="020B0604020202020204" pitchFamily="34" charset="0"/>
              <a:buChar char="•"/>
            </a:pPr>
            <a:r>
              <a:rPr lang="en-GB" sz="2058" dirty="0" err="1"/>
              <a:t>Es</a:t>
            </a:r>
            <a:r>
              <a:rPr lang="en-GB" sz="2058" dirty="0"/>
              <a:t> </a:t>
            </a:r>
            <a:r>
              <a:rPr lang="en-GB" sz="2058" dirty="0" err="1"/>
              <a:t>decir</a:t>
            </a:r>
            <a:r>
              <a:rPr lang="en-GB" sz="2058" dirty="0"/>
              <a:t> </a:t>
            </a:r>
            <a:r>
              <a:rPr lang="en-GB" sz="2058" dirty="0" err="1"/>
              <a:t>los</a:t>
            </a:r>
            <a:r>
              <a:rPr lang="en-GB" sz="2058" dirty="0"/>
              <a:t> </a:t>
            </a:r>
            <a:r>
              <a:rPr lang="en-GB" sz="2058" dirty="0" err="1"/>
              <a:t>datos</a:t>
            </a:r>
            <a:r>
              <a:rPr lang="en-GB" sz="2058" dirty="0"/>
              <a:t> de las </a:t>
            </a:r>
            <a:r>
              <a:rPr lang="en-GB" sz="2058" dirty="0" err="1"/>
              <a:t>propiedades</a:t>
            </a:r>
            <a:r>
              <a:rPr lang="en-GB" sz="2058" dirty="0"/>
              <a:t> </a:t>
            </a:r>
            <a:r>
              <a:rPr lang="en-GB" sz="2058" dirty="0" err="1"/>
              <a:t>vienen</a:t>
            </a:r>
            <a:r>
              <a:rPr lang="en-GB" sz="2058" dirty="0"/>
              <a:t> de un control padre.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81652" y="5191399"/>
            <a:ext cx="5325196" cy="10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041" indent="-420041">
              <a:buFont typeface="Arial" panose="020B0604020202020204" pitchFamily="34" charset="0"/>
              <a:buChar char="•"/>
            </a:pPr>
            <a:r>
              <a:rPr lang="en-GB" sz="2058" dirty="0" err="1"/>
              <a:t>Normalmente</a:t>
            </a:r>
            <a:r>
              <a:rPr lang="en-GB" sz="2058" dirty="0"/>
              <a:t> solo </a:t>
            </a:r>
            <a:r>
              <a:rPr lang="en-GB" sz="2058" dirty="0" err="1"/>
              <a:t>los</a:t>
            </a:r>
            <a:r>
              <a:rPr lang="en-GB" sz="2058" dirty="0"/>
              <a:t> </a:t>
            </a:r>
            <a:r>
              <a:rPr lang="en-GB" sz="2058" dirty="0" err="1"/>
              <a:t>usamos</a:t>
            </a:r>
            <a:r>
              <a:rPr lang="en-GB" sz="2058" dirty="0"/>
              <a:t> </a:t>
            </a:r>
            <a:r>
              <a:rPr lang="en-GB" sz="2058" dirty="0" err="1"/>
              <a:t>en</a:t>
            </a:r>
            <a:r>
              <a:rPr lang="en-GB" sz="2058" dirty="0"/>
              <a:t> </a:t>
            </a:r>
            <a:r>
              <a:rPr lang="en-GB" sz="2058" dirty="0" err="1"/>
              <a:t>componentes</a:t>
            </a:r>
            <a:r>
              <a:rPr lang="en-GB" sz="2058" dirty="0"/>
              <a:t> de primer </a:t>
            </a:r>
            <a:r>
              <a:rPr lang="en-GB" sz="2058" dirty="0" err="1"/>
              <a:t>nivel</a:t>
            </a:r>
            <a:r>
              <a:rPr lang="en-GB" sz="2058" dirty="0"/>
              <a:t>, </a:t>
            </a:r>
            <a:r>
              <a:rPr lang="en-GB" sz="2058" dirty="0" err="1"/>
              <a:t>en</a:t>
            </a:r>
            <a:r>
              <a:rPr lang="en-GB" sz="2058" dirty="0"/>
              <a:t> </a:t>
            </a:r>
            <a:r>
              <a:rPr lang="en-GB" sz="2058" dirty="0" err="1"/>
              <a:t>los</a:t>
            </a:r>
            <a:r>
              <a:rPr lang="en-GB" sz="2058" dirty="0"/>
              <a:t> </a:t>
            </a:r>
            <a:r>
              <a:rPr lang="en-GB" sz="2058" dirty="0" err="1"/>
              <a:t>hijos</a:t>
            </a:r>
            <a:r>
              <a:rPr lang="en-GB" sz="2058" dirty="0"/>
              <a:t> </a:t>
            </a:r>
            <a:r>
              <a:rPr lang="en-GB" sz="2058" dirty="0" err="1"/>
              <a:t>pasamos</a:t>
            </a:r>
            <a:r>
              <a:rPr lang="en-GB" sz="2058" dirty="0"/>
              <a:t> </a:t>
            </a:r>
            <a:r>
              <a:rPr lang="en-GB" sz="2058" dirty="0" err="1"/>
              <a:t>los</a:t>
            </a:r>
            <a:r>
              <a:rPr lang="en-GB" sz="2058" dirty="0"/>
              <a:t> </a:t>
            </a:r>
            <a:r>
              <a:rPr lang="en-GB" sz="2058" dirty="0" err="1"/>
              <a:t>datos</a:t>
            </a:r>
            <a:r>
              <a:rPr lang="en-GB" sz="2058" dirty="0"/>
              <a:t> via props.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4735" y="2604949"/>
            <a:ext cx="532519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041" indent="-420041">
              <a:buFont typeface="Arial" panose="020B0604020202020204" pitchFamily="34" charset="0"/>
              <a:buChar char="•"/>
            </a:pPr>
            <a:r>
              <a:rPr lang="en-GB" sz="2058" dirty="0"/>
              <a:t>Se </a:t>
            </a:r>
            <a:r>
              <a:rPr lang="en-GB" sz="2058" dirty="0" err="1"/>
              <a:t>parecen</a:t>
            </a:r>
            <a:r>
              <a:rPr lang="en-GB" sz="2058" dirty="0"/>
              <a:t> a </a:t>
            </a:r>
            <a:r>
              <a:rPr lang="en-GB" sz="2058" dirty="0" err="1"/>
              <a:t>los</a:t>
            </a:r>
            <a:r>
              <a:rPr lang="en-GB" sz="2058" dirty="0"/>
              <a:t> </a:t>
            </a:r>
            <a:r>
              <a:rPr lang="en-GB" sz="2058" dirty="0" err="1"/>
              <a:t>atributos</a:t>
            </a:r>
            <a:r>
              <a:rPr lang="en-GB" sz="2058" dirty="0"/>
              <a:t> HTML.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4735" y="3268041"/>
            <a:ext cx="532519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041" indent="-420041">
              <a:buFont typeface="Arial" panose="020B0604020202020204" pitchFamily="34" charset="0"/>
              <a:buChar char="•"/>
            </a:pPr>
            <a:r>
              <a:rPr lang="en-GB" sz="2058" dirty="0"/>
              <a:t>Son </a:t>
            </a:r>
            <a:r>
              <a:rPr lang="en-GB" sz="2058" dirty="0" err="1"/>
              <a:t>inmutables</a:t>
            </a:r>
            <a:r>
              <a:rPr lang="en-GB" sz="2058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735" y="4114703"/>
            <a:ext cx="5325196" cy="10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041" indent="-420041">
              <a:buFont typeface="Arial" panose="020B0604020202020204" pitchFamily="34" charset="0"/>
              <a:buChar char="•"/>
            </a:pPr>
            <a:r>
              <a:rPr lang="en-GB" sz="2058" dirty="0" err="1"/>
              <a:t>Ejemplo</a:t>
            </a:r>
            <a:r>
              <a:rPr lang="en-GB" sz="2058" dirty="0"/>
              <a:t>: </a:t>
            </a:r>
            <a:r>
              <a:rPr lang="en-GB" sz="2058" dirty="0" err="1"/>
              <a:t>lista</a:t>
            </a:r>
            <a:r>
              <a:rPr lang="en-GB" sz="2058" dirty="0"/>
              <a:t> de </a:t>
            </a:r>
            <a:r>
              <a:rPr lang="en-GB" sz="2058" dirty="0" err="1"/>
              <a:t>usuarios</a:t>
            </a:r>
            <a:r>
              <a:rPr lang="en-GB" sz="2058" dirty="0"/>
              <a:t>, control que </a:t>
            </a:r>
            <a:r>
              <a:rPr lang="en-GB" sz="2058" dirty="0" err="1"/>
              <a:t>pinta</a:t>
            </a:r>
            <a:r>
              <a:rPr lang="en-GB" sz="2058" dirty="0"/>
              <a:t> </a:t>
            </a:r>
            <a:r>
              <a:rPr lang="en-GB" sz="2058" dirty="0" err="1"/>
              <a:t>una</a:t>
            </a:r>
            <a:r>
              <a:rPr lang="en-GB" sz="2058" dirty="0"/>
              <a:t> fila </a:t>
            </a:r>
            <a:r>
              <a:rPr lang="en-GB" sz="2058" dirty="0" err="1"/>
              <a:t>usuario</a:t>
            </a:r>
            <a:r>
              <a:rPr lang="en-GB" sz="2058" dirty="0"/>
              <a:t> le </a:t>
            </a:r>
            <a:r>
              <a:rPr lang="en-GB" sz="2058" dirty="0" err="1"/>
              <a:t>pasamos</a:t>
            </a:r>
            <a:r>
              <a:rPr lang="en-GB" sz="2058" dirty="0"/>
              <a:t> </a:t>
            </a:r>
            <a:r>
              <a:rPr lang="en-GB" sz="2058" dirty="0" err="1"/>
              <a:t>como</a:t>
            </a:r>
            <a:r>
              <a:rPr lang="en-GB" sz="2058" dirty="0"/>
              <a:t> </a:t>
            </a:r>
            <a:r>
              <a:rPr lang="en-GB" sz="2058" dirty="0" err="1"/>
              <a:t>propiedad</a:t>
            </a:r>
            <a:r>
              <a:rPr lang="en-GB" sz="2058" dirty="0"/>
              <a:t> el </a:t>
            </a:r>
            <a:r>
              <a:rPr lang="en-GB" sz="2058" dirty="0" err="1"/>
              <a:t>usuario</a:t>
            </a:r>
            <a:r>
              <a:rPr lang="en-GB" sz="2058" dirty="0"/>
              <a:t> actual.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81652" y="2704734"/>
            <a:ext cx="532519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041" indent="-420041">
              <a:buFont typeface="Arial" panose="020B0604020202020204" pitchFamily="34" charset="0"/>
              <a:buChar char="•"/>
            </a:pPr>
            <a:r>
              <a:rPr lang="en-GB" sz="2058" dirty="0"/>
              <a:t>Son </a:t>
            </a:r>
            <a:r>
              <a:rPr lang="en-GB" sz="2058" dirty="0" err="1"/>
              <a:t>datos</a:t>
            </a:r>
            <a:r>
              <a:rPr lang="en-GB" sz="2058" dirty="0"/>
              <a:t> que </a:t>
            </a:r>
            <a:r>
              <a:rPr lang="en-GB" sz="2058" dirty="0" err="1"/>
              <a:t>pueden</a:t>
            </a:r>
            <a:r>
              <a:rPr lang="en-GB" sz="2058" dirty="0"/>
              <a:t> </a:t>
            </a:r>
            <a:r>
              <a:rPr lang="en-GB" sz="2058" dirty="0" err="1"/>
              <a:t>cambiar</a:t>
            </a:r>
            <a:r>
              <a:rPr lang="en-GB" sz="2058" dirty="0"/>
              <a:t> (</a:t>
            </a:r>
            <a:r>
              <a:rPr lang="en-GB" sz="2058" dirty="0" err="1"/>
              <a:t>mutables</a:t>
            </a:r>
            <a:r>
              <a:rPr lang="en-GB" sz="2058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960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4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ENCAMINA">
  <a:themeElements>
    <a:clrScheme name="ENCAMINA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00B0F0"/>
      </a:accent1>
      <a:accent2>
        <a:srgbClr val="00B050"/>
      </a:accent2>
      <a:accent3>
        <a:srgbClr val="7030A0"/>
      </a:accent3>
      <a:accent4>
        <a:srgbClr val="C00000"/>
      </a:accent4>
      <a:accent5>
        <a:srgbClr val="FFC000"/>
      </a:accent5>
      <a:accent6>
        <a:srgbClr val="0070C0"/>
      </a:accent6>
      <a:hlink>
        <a:srgbClr val="00B0F0"/>
      </a:hlink>
      <a:folHlink>
        <a:srgbClr val="00B0F0"/>
      </a:folHlink>
    </a:clrScheme>
    <a:fontScheme name="ENAMINA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CAMINA- Plantilla base para ppt.potx" id="{6A5AC483-3710-41A3-973B-DAFFA8813CE9}" vid="{889A7838-C5C0-4868-A8D6-A048CD73F0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E0CF886673FA469809CB134AEE7295" ma:contentTypeVersion="9" ma:contentTypeDescription="Crear nuevo documento." ma:contentTypeScope="" ma:versionID="634bc9bce23b57a9385b29d756ae0c04">
  <xsd:schema xmlns:xsd="http://www.w3.org/2001/XMLSchema" xmlns:xs="http://www.w3.org/2001/XMLSchema" xmlns:p="http://schemas.microsoft.com/office/2006/metadata/properties" xmlns:ns2="3fc376a6-7dd6-488b-97d3-185ba1a312b8" xmlns:ns3="e1478163-bf3c-43ca-9f3f-1606a2a1b2bb" targetNamespace="http://schemas.microsoft.com/office/2006/metadata/properties" ma:root="true" ma:fieldsID="5c88b5c1d50b2dc5a5925ff2671eaedc" ns2:_="" ns3:_="">
    <xsd:import namespace="3fc376a6-7dd6-488b-97d3-185ba1a312b8"/>
    <xsd:import namespace="e1478163-bf3c-43ca-9f3f-1606a2a1b2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376a6-7dd6-488b-97d3-185ba1a312b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78163-bf3c-43ca-9f3f-1606a2a1b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01A0D6-1BC1-4244-A0ED-98D7A3527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376a6-7dd6-488b-97d3-185ba1a312b8"/>
    <ds:schemaRef ds:uri="e1478163-bf3c-43ca-9f3f-1606a2a1b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132315-85E7-4715-9264-D006C1C7D479}">
  <ds:schemaRefs>
    <ds:schemaRef ds:uri="http://schemas.openxmlformats.org/package/2006/metadata/core-properties"/>
    <ds:schemaRef ds:uri="3fc376a6-7dd6-488b-97d3-185ba1a312b8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e1478163-bf3c-43ca-9f3f-1606a2a1b2bb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7E17DE3-9FEF-4763-A4CA-466E9F9451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Typescript</Template>
  <TotalTime>4205</TotalTime>
  <Words>899</Words>
  <Application>Microsoft Office PowerPoint</Application>
  <PresentationFormat>Personalizado</PresentationFormat>
  <Paragraphs>174</Paragraphs>
  <Slides>25</Slides>
  <Notes>17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Roboto Mono</vt:lpstr>
      <vt:lpstr>Segoe UI</vt:lpstr>
      <vt:lpstr>Segoe UI Light</vt:lpstr>
      <vt:lpstr>Segoe UI Symbol</vt:lpstr>
      <vt:lpstr>ENCAMINA</vt:lpstr>
      <vt:lpstr>ReactJS</vt:lpstr>
      <vt:lpstr>Hello React !</vt:lpstr>
      <vt:lpstr>React</vt:lpstr>
      <vt:lpstr>React</vt:lpstr>
      <vt:lpstr>Problemas binding two way</vt:lpstr>
      <vt:lpstr>JSX / TSX</vt:lpstr>
      <vt:lpstr>Componente</vt:lpstr>
      <vt:lpstr>Componentes</vt:lpstr>
      <vt:lpstr>Estado y propiedades</vt:lpstr>
      <vt:lpstr>Componente presentación</vt:lpstr>
      <vt:lpstr>Componente presentación</vt:lpstr>
      <vt:lpstr>Eventos de montaje</vt:lpstr>
      <vt:lpstr>Eventos de actualización</vt:lpstr>
      <vt:lpstr>Eventos de manejo de errores</vt:lpstr>
      <vt:lpstr>Virtual DOM</vt:lpstr>
      <vt:lpstr>Los Componentes tienen propiedades - props</vt:lpstr>
      <vt:lpstr>Los Componentes tienen estado - this.state</vt:lpstr>
      <vt:lpstr>Estado / usando estado en el método render</vt:lpstr>
      <vt:lpstr>Estado / usando estado en el método render</vt:lpstr>
      <vt:lpstr>Estado / usando estado en el método render</vt:lpstr>
      <vt:lpstr>Estado / usando estado en el método render</vt:lpstr>
      <vt:lpstr>Principios de Diseño en React</vt:lpstr>
      <vt:lpstr>Principios de Diseño en React</vt:lpstr>
      <vt:lpstr>Eventos</vt:lpstr>
      <vt:lpstr>Eventos y Handlers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Adecco: Typescript</dc:title>
  <dc:creator>Adrián Díaz Cervera</dc:creator>
  <cp:lastModifiedBy>Adrián Díaz Cervera</cp:lastModifiedBy>
  <cp:revision>24</cp:revision>
  <dcterms:created xsi:type="dcterms:W3CDTF">2018-04-13T09:47:39Z</dcterms:created>
  <dcterms:modified xsi:type="dcterms:W3CDTF">2018-04-16T13:50:53Z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0x0101004EE0CF886673FA469809CB134AEE7295</vt:lpwstr>
  </property>
</Properties>
</file>