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19"/>
  </p:notesMasterIdLst>
  <p:handoutMasterIdLst>
    <p:handoutMasterId r:id="rId20"/>
  </p:handoutMasterIdLst>
  <p:sldIdLst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38" autoAdjust="0"/>
  </p:normalViewPr>
  <p:slideViewPr>
    <p:cSldViewPr>
      <p:cViewPr varScale="1">
        <p:scale>
          <a:sx n="95" d="100"/>
          <a:sy n="95" d="100"/>
        </p:scale>
        <p:origin x="702" y="96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16/04/2018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5D34-7AD9-42E8-940C-7F52804268A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19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05D34-7AD9-42E8-940C-7F52804268A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63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148" y="7008172"/>
            <a:ext cx="3136688" cy="402567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3008" y="7008172"/>
            <a:ext cx="4256934" cy="4025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34114" y="7008172"/>
            <a:ext cx="3136688" cy="402567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  <p:sldLayoutId id="2147483908" r:id="rId47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Redux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672DE88D-65A2-4896-BDB3-0C78A2F3F0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7" y="604415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Flujo síncrono</a:t>
            </a:r>
            <a:endParaRPr lang="es-ES_tradnl" dirty="0"/>
          </a:p>
        </p:txBody>
      </p:sp>
      <p:sp>
        <p:nvSpPr>
          <p:cNvPr id="2" name="Rounded Rectangle 1"/>
          <p:cNvSpPr/>
          <p:nvPr/>
        </p:nvSpPr>
        <p:spPr>
          <a:xfrm>
            <a:off x="673227" y="2479626"/>
            <a:ext cx="3496342" cy="904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Dispatch ‘Member Load’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78025" y="3416767"/>
            <a:ext cx="3503130" cy="8932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Reducer </a:t>
            </a:r>
            <a:r>
              <a:rPr lang="en-US" sz="2058" dirty="0" err="1"/>
              <a:t>maneja</a:t>
            </a:r>
            <a:r>
              <a:rPr lang="en-US" sz="2058" dirty="0"/>
              <a:t> member load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078025" y="4634206"/>
            <a:ext cx="3503130" cy="8997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Se produce un Nuevo </a:t>
            </a:r>
            <a:r>
              <a:rPr lang="en-US" sz="2058" dirty="0" err="1"/>
              <a:t>estado</a:t>
            </a:r>
            <a:endParaRPr lang="en-US" sz="2058" dirty="0"/>
          </a:p>
        </p:txBody>
      </p:sp>
      <p:sp>
        <p:nvSpPr>
          <p:cNvPr id="22" name="Rounded Rectangle 21"/>
          <p:cNvSpPr/>
          <p:nvPr/>
        </p:nvSpPr>
        <p:spPr>
          <a:xfrm>
            <a:off x="673226" y="5953991"/>
            <a:ext cx="3496343" cy="9037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Se </a:t>
            </a:r>
            <a:r>
              <a:rPr lang="en-US" sz="2058" dirty="0" err="1"/>
              <a:t>lanza</a:t>
            </a:r>
            <a:r>
              <a:rPr lang="en-US" sz="2058" dirty="0"/>
              <a:t> un render </a:t>
            </a:r>
            <a:r>
              <a:rPr lang="en-US" sz="2058" dirty="0" err="1"/>
              <a:t>en</a:t>
            </a:r>
            <a:r>
              <a:rPr lang="en-US" sz="2058" dirty="0"/>
              <a:t> el </a:t>
            </a:r>
            <a:r>
              <a:rPr lang="en-US" sz="2058" dirty="0" err="1"/>
              <a:t>componente</a:t>
            </a:r>
            <a:endParaRPr lang="en-US" sz="2058" dirty="0"/>
          </a:p>
        </p:txBody>
      </p:sp>
      <p:sp>
        <p:nvSpPr>
          <p:cNvPr id="3" name="TextBox 2"/>
          <p:cNvSpPr txBox="1"/>
          <p:nvPr/>
        </p:nvSpPr>
        <p:spPr>
          <a:xfrm>
            <a:off x="673229" y="1640255"/>
            <a:ext cx="331303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b="1" dirty="0" err="1"/>
              <a:t>Componente</a:t>
            </a:r>
            <a:endParaRPr lang="en-US" sz="2646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95918" y="1640255"/>
            <a:ext cx="331303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b="1" dirty="0" err="1"/>
              <a:t>Acción</a:t>
            </a:r>
            <a:endParaRPr lang="en-US" sz="2646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68117" y="1640255"/>
            <a:ext cx="331303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b="1" dirty="0"/>
              <a:t>Reducer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925867" y="2488283"/>
            <a:ext cx="3503130" cy="893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 err="1"/>
              <a:t>Acción</a:t>
            </a:r>
            <a:r>
              <a:rPr lang="en-US" sz="2058" dirty="0"/>
              <a:t> </a:t>
            </a:r>
            <a:r>
              <a:rPr lang="en-US" sz="2058" dirty="0" err="1"/>
              <a:t>hace</a:t>
            </a:r>
            <a:r>
              <a:rPr lang="en-US" sz="2058" dirty="0"/>
              <a:t> dispatch de ‘</a:t>
            </a:r>
            <a:r>
              <a:rPr lang="en-US" sz="2058" dirty="0" err="1"/>
              <a:t>Member_Load</a:t>
            </a:r>
            <a:r>
              <a:rPr lang="en-US" sz="2058" dirty="0"/>
              <a:t>’</a:t>
            </a:r>
          </a:p>
        </p:txBody>
      </p:sp>
      <p:cxnSp>
        <p:nvCxnSpPr>
          <p:cNvPr id="6" name="Straight Arrow Connector 5"/>
          <p:cNvCxnSpPr>
            <a:stCxn id="2" idx="3"/>
            <a:endCxn id="25" idx="1"/>
          </p:cNvCxnSpPr>
          <p:nvPr/>
        </p:nvCxnSpPr>
        <p:spPr>
          <a:xfrm>
            <a:off x="4169569" y="2931777"/>
            <a:ext cx="756297" cy="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5" idx="3"/>
            <a:endCxn id="18" idx="1"/>
          </p:cNvCxnSpPr>
          <p:nvPr/>
        </p:nvCxnSpPr>
        <p:spPr>
          <a:xfrm>
            <a:off x="8428997" y="2934911"/>
            <a:ext cx="649028" cy="928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21" idx="0"/>
          </p:cNvCxnSpPr>
          <p:nvPr/>
        </p:nvCxnSpPr>
        <p:spPr>
          <a:xfrm>
            <a:off x="10829589" y="4310021"/>
            <a:ext cx="0" cy="32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2" idx="3"/>
          </p:cNvCxnSpPr>
          <p:nvPr/>
        </p:nvCxnSpPr>
        <p:spPr>
          <a:xfrm flipH="1">
            <a:off x="4169569" y="5084062"/>
            <a:ext cx="4908456" cy="132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1" grpId="0" animBg="1"/>
      <p:bldP spid="2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Flujo asíncrono</a:t>
            </a:r>
            <a:endParaRPr lang="es-ES_tradnl" dirty="0"/>
          </a:p>
        </p:txBody>
      </p:sp>
      <p:sp>
        <p:nvSpPr>
          <p:cNvPr id="2" name="Rounded Rectangle 1"/>
          <p:cNvSpPr/>
          <p:nvPr/>
        </p:nvSpPr>
        <p:spPr>
          <a:xfrm>
            <a:off x="566229" y="2315028"/>
            <a:ext cx="3496342" cy="904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Dispatch ‘Member Load’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78770" y="4633064"/>
            <a:ext cx="3816783" cy="8932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Reducer </a:t>
            </a:r>
            <a:r>
              <a:rPr lang="en-US" sz="2058" dirty="0" err="1"/>
              <a:t>reciba</a:t>
            </a:r>
            <a:r>
              <a:rPr lang="en-US" sz="2058" dirty="0"/>
              <a:t> </a:t>
            </a:r>
            <a:r>
              <a:rPr lang="en-US" sz="2058" dirty="0" err="1"/>
              <a:t>como</a:t>
            </a:r>
            <a:r>
              <a:rPr lang="en-US" sz="2058" dirty="0"/>
              <a:t> </a:t>
            </a:r>
            <a:r>
              <a:rPr lang="en-US" sz="2058" dirty="0" err="1"/>
              <a:t>parametros</a:t>
            </a:r>
            <a:r>
              <a:rPr lang="en-US" sz="2058" dirty="0"/>
              <a:t> </a:t>
            </a:r>
            <a:r>
              <a:rPr lang="en-US" sz="2058" dirty="0" err="1"/>
              <a:t>lista</a:t>
            </a:r>
            <a:r>
              <a:rPr lang="en-US" sz="2058" dirty="0"/>
              <a:t> de </a:t>
            </a:r>
            <a:r>
              <a:rPr lang="en-US" sz="2058" dirty="0" err="1"/>
              <a:t>miembros</a:t>
            </a:r>
            <a:r>
              <a:rPr lang="en-US" sz="2058" dirty="0"/>
              <a:t> y </a:t>
            </a:r>
            <a:r>
              <a:rPr lang="en-US" sz="2058" dirty="0" err="1"/>
              <a:t>ejecuta</a:t>
            </a:r>
            <a:r>
              <a:rPr lang="en-US" sz="2058" dirty="0"/>
              <a:t> ‘Assign Members’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178770" y="5789400"/>
            <a:ext cx="3816783" cy="8997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Se produce un Nuevo </a:t>
            </a:r>
            <a:r>
              <a:rPr lang="en-US" sz="2058" dirty="0" err="1"/>
              <a:t>estado</a:t>
            </a:r>
            <a:endParaRPr lang="en-US" sz="2058" dirty="0"/>
          </a:p>
        </p:txBody>
      </p:sp>
      <p:sp>
        <p:nvSpPr>
          <p:cNvPr id="22" name="Rounded Rectangle 21"/>
          <p:cNvSpPr/>
          <p:nvPr/>
        </p:nvSpPr>
        <p:spPr>
          <a:xfrm>
            <a:off x="566229" y="5789393"/>
            <a:ext cx="3496343" cy="9037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Se </a:t>
            </a:r>
            <a:r>
              <a:rPr lang="en-US" sz="2058" dirty="0" err="1"/>
              <a:t>lanza</a:t>
            </a:r>
            <a:r>
              <a:rPr lang="en-US" sz="2058" dirty="0"/>
              <a:t> un render </a:t>
            </a:r>
            <a:r>
              <a:rPr lang="en-US" sz="2058" dirty="0" err="1"/>
              <a:t>en</a:t>
            </a:r>
            <a:r>
              <a:rPr lang="en-US" sz="2058" dirty="0"/>
              <a:t> el </a:t>
            </a:r>
            <a:r>
              <a:rPr lang="en-US" sz="2058" dirty="0" err="1"/>
              <a:t>componente</a:t>
            </a:r>
            <a:endParaRPr lang="en-US" sz="2058" dirty="0"/>
          </a:p>
        </p:txBody>
      </p:sp>
      <p:sp>
        <p:nvSpPr>
          <p:cNvPr id="3" name="TextBox 2"/>
          <p:cNvSpPr txBox="1"/>
          <p:nvPr/>
        </p:nvSpPr>
        <p:spPr>
          <a:xfrm>
            <a:off x="566231" y="1475657"/>
            <a:ext cx="331303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b="1" dirty="0" err="1"/>
              <a:t>Componente</a:t>
            </a:r>
            <a:endParaRPr lang="en-US" sz="2646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88921" y="1475657"/>
            <a:ext cx="331303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b="1" dirty="0" err="1"/>
              <a:t>Acción</a:t>
            </a:r>
            <a:endParaRPr lang="en-US" sz="2646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61119" y="1475657"/>
            <a:ext cx="331303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b="1" dirty="0"/>
              <a:t>Reducer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18869" y="2323685"/>
            <a:ext cx="3503130" cy="893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La </a:t>
            </a:r>
            <a:r>
              <a:rPr lang="en-US" sz="2058" dirty="0" err="1"/>
              <a:t>acción</a:t>
            </a:r>
            <a:r>
              <a:rPr lang="en-US" sz="2058" dirty="0"/>
              <a:t> </a:t>
            </a:r>
            <a:r>
              <a:rPr lang="en-US" sz="2058" dirty="0" err="1"/>
              <a:t>es</a:t>
            </a:r>
            <a:r>
              <a:rPr lang="en-US" sz="2058" dirty="0"/>
              <a:t> </a:t>
            </a:r>
            <a:r>
              <a:rPr lang="en-US" sz="2058" dirty="0" err="1"/>
              <a:t>una</a:t>
            </a:r>
            <a:r>
              <a:rPr lang="en-US" sz="2058" dirty="0"/>
              <a:t> </a:t>
            </a:r>
            <a:r>
              <a:rPr lang="en-US" sz="2058" dirty="0" err="1"/>
              <a:t>función</a:t>
            </a:r>
            <a:endParaRPr lang="en-US" sz="2058" dirty="0"/>
          </a:p>
        </p:txBody>
      </p:sp>
      <p:cxnSp>
        <p:nvCxnSpPr>
          <p:cNvPr id="6" name="Straight Arrow Connector 5"/>
          <p:cNvCxnSpPr>
            <a:stCxn id="2" idx="3"/>
            <a:endCxn id="25" idx="1"/>
          </p:cNvCxnSpPr>
          <p:nvPr/>
        </p:nvCxnSpPr>
        <p:spPr>
          <a:xfrm>
            <a:off x="4062572" y="2767178"/>
            <a:ext cx="756297" cy="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2"/>
            <a:endCxn id="21" idx="0"/>
          </p:cNvCxnSpPr>
          <p:nvPr/>
        </p:nvCxnSpPr>
        <p:spPr>
          <a:xfrm>
            <a:off x="11087160" y="5526319"/>
            <a:ext cx="0" cy="26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1"/>
            <a:endCxn id="22" idx="3"/>
          </p:cNvCxnSpPr>
          <p:nvPr/>
        </p:nvCxnSpPr>
        <p:spPr>
          <a:xfrm flipH="1">
            <a:off x="4062571" y="6239256"/>
            <a:ext cx="5116199" cy="2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818869" y="3505561"/>
            <a:ext cx="3503130" cy="893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/>
              <a:t>La </a:t>
            </a:r>
            <a:r>
              <a:rPr lang="en-US" sz="2058" dirty="0" err="1"/>
              <a:t>función</a:t>
            </a:r>
            <a:r>
              <a:rPr lang="en-US" sz="2058" dirty="0"/>
              <a:t> </a:t>
            </a:r>
            <a:r>
              <a:rPr lang="en-US" sz="2058" dirty="0" err="1"/>
              <a:t>realiza</a:t>
            </a:r>
            <a:r>
              <a:rPr lang="en-US" sz="2058" dirty="0"/>
              <a:t> </a:t>
            </a:r>
            <a:r>
              <a:rPr lang="en-US" sz="2058" dirty="0" err="1"/>
              <a:t>una</a:t>
            </a:r>
            <a:r>
              <a:rPr lang="en-US" sz="2058" dirty="0"/>
              <a:t> </a:t>
            </a:r>
            <a:r>
              <a:rPr lang="en-US" sz="2058" dirty="0" err="1"/>
              <a:t>llamada</a:t>
            </a:r>
            <a:r>
              <a:rPr lang="en-US" sz="2058" dirty="0"/>
              <a:t> </a:t>
            </a:r>
            <a:r>
              <a:rPr lang="en-US" sz="2058" dirty="0" err="1"/>
              <a:t>asíncrona</a:t>
            </a:r>
            <a:endParaRPr lang="en-US" sz="2058" dirty="0"/>
          </a:p>
        </p:txBody>
      </p:sp>
      <p:sp>
        <p:nvSpPr>
          <p:cNvPr id="16" name="Rounded Rectangle 15"/>
          <p:cNvSpPr/>
          <p:nvPr/>
        </p:nvSpPr>
        <p:spPr>
          <a:xfrm>
            <a:off x="4818869" y="4632935"/>
            <a:ext cx="3503130" cy="8932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58" dirty="0" err="1"/>
              <a:t>Obtenemos</a:t>
            </a:r>
            <a:r>
              <a:rPr lang="en-US" sz="2058" dirty="0"/>
              <a:t> </a:t>
            </a:r>
            <a:r>
              <a:rPr lang="en-US" sz="2058" dirty="0" err="1"/>
              <a:t>los</a:t>
            </a:r>
            <a:r>
              <a:rPr lang="en-US" sz="2058" dirty="0"/>
              <a:t> </a:t>
            </a:r>
            <a:r>
              <a:rPr lang="en-US" sz="2058" dirty="0" err="1"/>
              <a:t>datos</a:t>
            </a:r>
            <a:r>
              <a:rPr lang="en-US" sz="2058" dirty="0"/>
              <a:t> </a:t>
            </a:r>
            <a:r>
              <a:rPr lang="en-US" sz="2058" dirty="0" err="1"/>
              <a:t>hacemos</a:t>
            </a:r>
            <a:r>
              <a:rPr lang="en-US" sz="2058" dirty="0"/>
              <a:t> un dispatch de un commando ‘Assign Members’</a:t>
            </a:r>
          </a:p>
        </p:txBody>
      </p:sp>
      <p:cxnSp>
        <p:nvCxnSpPr>
          <p:cNvPr id="12" name="Straight Arrow Connector 11"/>
          <p:cNvCxnSpPr>
            <a:stCxn id="25" idx="2"/>
            <a:endCxn id="15" idx="0"/>
          </p:cNvCxnSpPr>
          <p:nvPr/>
        </p:nvCxnSpPr>
        <p:spPr>
          <a:xfrm>
            <a:off x="6570433" y="3216939"/>
            <a:ext cx="0" cy="288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8321999" y="5079562"/>
            <a:ext cx="856771" cy="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3543891" y="4077893"/>
            <a:ext cx="1037360" cy="75765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cxnSp>
        <p:nvCxnSpPr>
          <p:cNvPr id="28" name="Elbow Connector 27"/>
          <p:cNvCxnSpPr>
            <a:stCxn id="15" idx="1"/>
            <a:endCxn id="20" idx="3"/>
          </p:cNvCxnSpPr>
          <p:nvPr/>
        </p:nvCxnSpPr>
        <p:spPr>
          <a:xfrm rot="10800000" flipV="1">
            <a:off x="4062572" y="3952188"/>
            <a:ext cx="756297" cy="16902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1"/>
            <a:endCxn id="16" idx="1"/>
          </p:cNvCxnSpPr>
          <p:nvPr/>
        </p:nvCxnSpPr>
        <p:spPr>
          <a:xfrm rot="16200000" flipH="1">
            <a:off x="4318308" y="4579002"/>
            <a:ext cx="244824" cy="75629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190818" y="3671478"/>
            <a:ext cx="2260740" cy="1518577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17" dirty="0" err="1">
                <a:solidFill>
                  <a:srgbClr val="663300"/>
                </a:solidFill>
              </a:rPr>
              <a:t>Llamada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asíncrona</a:t>
            </a:r>
            <a:r>
              <a:rPr lang="en-US" sz="1617" dirty="0">
                <a:solidFill>
                  <a:srgbClr val="663300"/>
                </a:solidFill>
              </a:rPr>
              <a:t>, la </a:t>
            </a:r>
            <a:r>
              <a:rPr lang="en-US" sz="1617" dirty="0" err="1">
                <a:solidFill>
                  <a:srgbClr val="663300"/>
                </a:solidFill>
              </a:rPr>
              <a:t>aplicacíon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sigue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ejecutandose</a:t>
            </a:r>
            <a:r>
              <a:rPr lang="en-US" sz="1617" dirty="0">
                <a:solidFill>
                  <a:srgbClr val="663300"/>
                </a:solidFill>
              </a:rPr>
              <a:t>, </a:t>
            </a:r>
            <a:r>
              <a:rPr lang="en-US" sz="1617" dirty="0" err="1">
                <a:solidFill>
                  <a:srgbClr val="663300"/>
                </a:solidFill>
              </a:rPr>
              <a:t>cuando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termine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devuelve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promesa</a:t>
            </a:r>
            <a:endParaRPr lang="en-US" sz="1617" dirty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21" grpId="0" animBg="1"/>
      <p:bldP spid="22" grpId="0" animBg="1"/>
      <p:bldP spid="25" grpId="0" animBg="1"/>
      <p:bldP spid="15" grpId="0" animBg="1"/>
      <p:bldP spid="16" grpId="0" animBg="1"/>
      <p:bldP spid="2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Cómo se configura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566229" y="1262014"/>
            <a:ext cx="12139380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 err="1"/>
              <a:t>Pasos</a:t>
            </a:r>
            <a:r>
              <a:rPr lang="en-GB" sz="2646" dirty="0"/>
              <a:t> para </a:t>
            </a:r>
            <a:r>
              <a:rPr lang="en-GB" sz="2646" dirty="0" err="1"/>
              <a:t>configurarlo</a:t>
            </a:r>
            <a:endParaRPr lang="en-GB" sz="2646" dirty="0"/>
          </a:p>
        </p:txBody>
      </p:sp>
      <p:sp>
        <p:nvSpPr>
          <p:cNvPr id="2" name="Rectangle 1"/>
          <p:cNvSpPr/>
          <p:nvPr/>
        </p:nvSpPr>
        <p:spPr>
          <a:xfrm>
            <a:off x="766450" y="2613754"/>
            <a:ext cx="2969514" cy="733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4" dirty="0" err="1"/>
              <a:t>npm</a:t>
            </a:r>
            <a:r>
              <a:rPr lang="en-US" sz="1764" dirty="0"/>
              <a:t> install redux-</a:t>
            </a:r>
            <a:r>
              <a:rPr lang="en-US" sz="1764" dirty="0" err="1"/>
              <a:t>thunk</a:t>
            </a:r>
            <a:endParaRPr lang="en-US" sz="1764" dirty="0"/>
          </a:p>
        </p:txBody>
      </p:sp>
      <p:sp>
        <p:nvSpPr>
          <p:cNvPr id="4" name="Rectangle 3"/>
          <p:cNvSpPr/>
          <p:nvPr/>
        </p:nvSpPr>
        <p:spPr>
          <a:xfrm>
            <a:off x="766450" y="2100503"/>
            <a:ext cx="2969514" cy="5132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46" dirty="0" err="1">
                <a:solidFill>
                  <a:schemeClr val="tx1"/>
                </a:solidFill>
              </a:rPr>
              <a:t>cmd</a:t>
            </a:r>
            <a:endParaRPr lang="en-US" sz="2646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8486" y="4089347"/>
            <a:ext cx="5934955" cy="2920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64" dirty="0"/>
              <a:t>import </a:t>
            </a:r>
            <a:r>
              <a:rPr lang="en-US" sz="1764" dirty="0" err="1"/>
              <a:t>reduxThunk</a:t>
            </a:r>
            <a:r>
              <a:rPr lang="en-US" sz="1764" dirty="0"/>
              <a:t> from 'redux-</a:t>
            </a:r>
            <a:r>
              <a:rPr lang="en-US" sz="1764" dirty="0" err="1"/>
              <a:t>thunk</a:t>
            </a:r>
            <a:r>
              <a:rPr lang="en-US" sz="1764" dirty="0"/>
              <a:t>';</a:t>
            </a:r>
          </a:p>
          <a:p>
            <a:endParaRPr lang="en-US" sz="1764" dirty="0"/>
          </a:p>
          <a:p>
            <a:endParaRPr lang="en-US" sz="1764" dirty="0"/>
          </a:p>
          <a:p>
            <a:endParaRPr lang="en-US" sz="1764" dirty="0"/>
          </a:p>
          <a:p>
            <a:endParaRPr lang="en-US" sz="1764" dirty="0"/>
          </a:p>
          <a:p>
            <a:r>
              <a:rPr lang="en-US" sz="1764" dirty="0"/>
              <a:t>let store = </a:t>
            </a:r>
            <a:r>
              <a:rPr lang="en-US" sz="1764" dirty="0" err="1"/>
              <a:t>createStore</a:t>
            </a:r>
            <a:r>
              <a:rPr lang="en-US" sz="1764" dirty="0"/>
              <a:t>(reducers</a:t>
            </a:r>
          </a:p>
          <a:p>
            <a:r>
              <a:rPr lang="en-US" sz="1764" dirty="0"/>
              <a:t>                        ,</a:t>
            </a:r>
            <a:r>
              <a:rPr lang="en-US" sz="1764" dirty="0" err="1"/>
              <a:t>applyMiddleware</a:t>
            </a:r>
            <a:r>
              <a:rPr lang="en-US" sz="1764" dirty="0"/>
              <a:t>(</a:t>
            </a:r>
            <a:r>
              <a:rPr lang="en-US" sz="1764" dirty="0" err="1"/>
              <a:t>myReduxThunk.default</a:t>
            </a:r>
            <a:r>
              <a:rPr lang="en-US" sz="1764" dirty="0"/>
              <a:t>)</a:t>
            </a:r>
          </a:p>
          <a:p>
            <a:r>
              <a:rPr lang="en-US" sz="1764" dirty="0"/>
              <a:t>            );</a:t>
            </a:r>
          </a:p>
          <a:p>
            <a:endParaRPr lang="en-US" sz="1764" dirty="0"/>
          </a:p>
        </p:txBody>
      </p:sp>
      <p:sp>
        <p:nvSpPr>
          <p:cNvPr id="8" name="Rectangle 7"/>
          <p:cNvSpPr/>
          <p:nvPr/>
        </p:nvSpPr>
        <p:spPr>
          <a:xfrm>
            <a:off x="768486" y="3576095"/>
            <a:ext cx="5934955" cy="51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46" dirty="0" err="1"/>
              <a:t>app.tsx</a:t>
            </a:r>
            <a:endParaRPr lang="en-US" sz="2646" dirty="0"/>
          </a:p>
        </p:txBody>
      </p:sp>
      <p:sp>
        <p:nvSpPr>
          <p:cNvPr id="9" name="Rectangle 8"/>
          <p:cNvSpPr/>
          <p:nvPr/>
        </p:nvSpPr>
        <p:spPr>
          <a:xfrm>
            <a:off x="7805300" y="3832720"/>
            <a:ext cx="3947130" cy="90021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17" dirty="0" err="1">
                <a:solidFill>
                  <a:srgbClr val="663300"/>
                </a:solidFill>
              </a:rPr>
              <a:t>Importamos</a:t>
            </a:r>
            <a:r>
              <a:rPr lang="en-US" sz="1617" dirty="0">
                <a:solidFill>
                  <a:srgbClr val="663300"/>
                </a:solidFill>
              </a:rPr>
              <a:t> Redux-</a:t>
            </a:r>
            <a:r>
              <a:rPr lang="en-US" sz="1617" dirty="0" err="1">
                <a:solidFill>
                  <a:srgbClr val="663300"/>
                </a:solidFill>
              </a:rPr>
              <a:t>thunk</a:t>
            </a:r>
            <a:endParaRPr lang="en-US" sz="1617" dirty="0">
              <a:solidFill>
                <a:srgbClr val="6633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05299" y="6007920"/>
            <a:ext cx="3947129" cy="1005526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17" dirty="0">
                <a:solidFill>
                  <a:srgbClr val="663300"/>
                </a:solidFill>
              </a:rPr>
              <a:t>Al </a:t>
            </a:r>
            <a:r>
              <a:rPr lang="en-US" sz="1617" dirty="0" err="1">
                <a:solidFill>
                  <a:srgbClr val="663300"/>
                </a:solidFill>
              </a:rPr>
              <a:t>crear</a:t>
            </a:r>
            <a:r>
              <a:rPr lang="en-US" sz="1617" dirty="0">
                <a:solidFill>
                  <a:srgbClr val="663300"/>
                </a:solidFill>
              </a:rPr>
              <a:t> el store lo </a:t>
            </a:r>
            <a:r>
              <a:rPr lang="en-US" sz="1617" dirty="0" err="1">
                <a:solidFill>
                  <a:srgbClr val="663300"/>
                </a:solidFill>
              </a:rPr>
              <a:t>configuramos</a:t>
            </a:r>
            <a:r>
              <a:rPr lang="en-US" sz="1617" dirty="0">
                <a:solidFill>
                  <a:srgbClr val="663300"/>
                </a:solidFill>
              </a:rPr>
              <a:t> </a:t>
            </a:r>
            <a:r>
              <a:rPr lang="en-US" sz="1617" dirty="0" err="1">
                <a:solidFill>
                  <a:srgbClr val="663300"/>
                </a:solidFill>
              </a:rPr>
              <a:t>como</a:t>
            </a:r>
            <a:r>
              <a:rPr lang="en-US" sz="1617" dirty="0">
                <a:solidFill>
                  <a:srgbClr val="663300"/>
                </a:solidFill>
              </a:rPr>
              <a:t> Middleware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05296" y="2533715"/>
            <a:ext cx="3947130" cy="900210"/>
          </a:xfrm>
          <a:prstGeom prst="rect">
            <a:avLst/>
          </a:prstGeom>
          <a:solidFill>
            <a:srgbClr val="FFFFCC"/>
          </a:solidFill>
          <a:ln>
            <a:solidFill>
              <a:srgbClr val="66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17" dirty="0" err="1">
                <a:solidFill>
                  <a:srgbClr val="663300"/>
                </a:solidFill>
              </a:rPr>
              <a:t>Instalamos</a:t>
            </a:r>
            <a:r>
              <a:rPr lang="en-US" sz="1617" dirty="0">
                <a:solidFill>
                  <a:srgbClr val="663300"/>
                </a:solidFill>
              </a:rPr>
              <a:t> Redux-</a:t>
            </a:r>
            <a:r>
              <a:rPr lang="en-US" sz="1617" dirty="0" err="1">
                <a:solidFill>
                  <a:srgbClr val="663300"/>
                </a:solidFill>
              </a:rPr>
              <a:t>thunk</a:t>
            </a:r>
            <a:endParaRPr lang="en-US" sz="1617" dirty="0">
              <a:solidFill>
                <a:srgbClr val="663300"/>
              </a:solidFill>
            </a:endParaRPr>
          </a:p>
        </p:txBody>
      </p:sp>
      <p:cxnSp>
        <p:nvCxnSpPr>
          <p:cNvPr id="14" name="Straight Arrow Connector 13"/>
          <p:cNvCxnSpPr>
            <a:stCxn id="2" idx="3"/>
            <a:endCxn id="12" idx="1"/>
          </p:cNvCxnSpPr>
          <p:nvPr/>
        </p:nvCxnSpPr>
        <p:spPr>
          <a:xfrm>
            <a:off x="3735965" y="2980361"/>
            <a:ext cx="4069332" cy="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4921326" y="4282824"/>
            <a:ext cx="28839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6094469" y="6186082"/>
            <a:ext cx="1710831" cy="32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Recapitulando</a:t>
            </a:r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8440619" y="1927179"/>
            <a:ext cx="4794401" cy="302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13" name="Rounded Rectangle 12"/>
          <p:cNvSpPr/>
          <p:nvPr/>
        </p:nvSpPr>
        <p:spPr>
          <a:xfrm>
            <a:off x="9202346" y="2117611"/>
            <a:ext cx="3730223" cy="45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70" dirty="0"/>
              <a:t>{{member:…},{members:[]}}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381576" y="3055744"/>
            <a:ext cx="952159" cy="45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21" name="Rounded Rectangle 20"/>
          <p:cNvSpPr/>
          <p:nvPr/>
        </p:nvSpPr>
        <p:spPr>
          <a:xfrm>
            <a:off x="9034318" y="4175931"/>
            <a:ext cx="952159" cy="45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22" name="Rounded Rectangle 21"/>
          <p:cNvSpPr/>
          <p:nvPr/>
        </p:nvSpPr>
        <p:spPr>
          <a:xfrm>
            <a:off x="10251588" y="4175931"/>
            <a:ext cx="952159" cy="45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23" name="Rounded Rectangle 22"/>
          <p:cNvSpPr/>
          <p:nvPr/>
        </p:nvSpPr>
        <p:spPr>
          <a:xfrm>
            <a:off x="11565941" y="3055744"/>
            <a:ext cx="952159" cy="459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26" name="Rectangle 25"/>
          <p:cNvSpPr/>
          <p:nvPr/>
        </p:nvSpPr>
        <p:spPr>
          <a:xfrm>
            <a:off x="3584608" y="1927179"/>
            <a:ext cx="4514354" cy="302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27" name="Rounded Rectangle 26"/>
          <p:cNvSpPr/>
          <p:nvPr/>
        </p:nvSpPr>
        <p:spPr>
          <a:xfrm>
            <a:off x="4049487" y="2193597"/>
            <a:ext cx="2322521" cy="4592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/>
              <a:t>Validate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49487" y="3387960"/>
            <a:ext cx="1028705" cy="4592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/>
              <a:t>Load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211447" y="2928683"/>
            <a:ext cx="1624271" cy="4592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/>
              <a:t>Completed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211447" y="3938566"/>
            <a:ext cx="1624271" cy="4592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/>
              <a:t>Error</a:t>
            </a:r>
          </a:p>
        </p:txBody>
      </p:sp>
      <p:sp>
        <p:nvSpPr>
          <p:cNvPr id="15" name="Diamond 14"/>
          <p:cNvSpPr/>
          <p:nvPr/>
        </p:nvSpPr>
        <p:spPr>
          <a:xfrm>
            <a:off x="5393711" y="3338568"/>
            <a:ext cx="476079" cy="550606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cxnSp>
        <p:nvCxnSpPr>
          <p:cNvPr id="32" name="Straight Connector 31"/>
          <p:cNvCxnSpPr>
            <a:stCxn id="13" idx="2"/>
            <a:endCxn id="19" idx="0"/>
          </p:cNvCxnSpPr>
          <p:nvPr/>
        </p:nvCxnSpPr>
        <p:spPr>
          <a:xfrm flipH="1">
            <a:off x="9857656" y="2576889"/>
            <a:ext cx="1209802" cy="478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  <a:endCxn id="21" idx="0"/>
          </p:cNvCxnSpPr>
          <p:nvPr/>
        </p:nvCxnSpPr>
        <p:spPr>
          <a:xfrm flipH="1">
            <a:off x="9510398" y="3515021"/>
            <a:ext cx="347258" cy="660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9" idx="2"/>
            <a:endCxn id="22" idx="0"/>
          </p:cNvCxnSpPr>
          <p:nvPr/>
        </p:nvCxnSpPr>
        <p:spPr>
          <a:xfrm>
            <a:off x="9857656" y="3515021"/>
            <a:ext cx="870012" cy="660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3" idx="0"/>
          </p:cNvCxnSpPr>
          <p:nvPr/>
        </p:nvCxnSpPr>
        <p:spPr>
          <a:xfrm>
            <a:off x="11067458" y="2576889"/>
            <a:ext cx="974563" cy="478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7653" y="1927179"/>
            <a:ext cx="3170129" cy="30245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646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1004998" y="3228025"/>
            <a:ext cx="3010713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58" dirty="0" err="1"/>
              <a:t>Componentes</a:t>
            </a:r>
            <a:endParaRPr lang="en-GB" sz="2058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332841" y="3228025"/>
            <a:ext cx="3010713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58" dirty="0" err="1"/>
              <a:t>Acciones</a:t>
            </a:r>
            <a:endParaRPr lang="en-GB" sz="2058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7172051" y="3183451"/>
            <a:ext cx="3010713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58" dirty="0" err="1"/>
              <a:t>Redcuer</a:t>
            </a:r>
            <a:endParaRPr lang="en-GB" sz="2058" dirty="0"/>
          </a:p>
        </p:txBody>
      </p:sp>
      <p:sp>
        <p:nvSpPr>
          <p:cNvPr id="39" name="Rounded Rectangle 38"/>
          <p:cNvSpPr/>
          <p:nvPr/>
        </p:nvSpPr>
        <p:spPr>
          <a:xfrm>
            <a:off x="786008" y="2437261"/>
            <a:ext cx="2322521" cy="4592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/>
              <a:t>Container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72943" y="4199129"/>
            <a:ext cx="2322521" cy="4592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 err="1"/>
              <a:t>Presentacional</a:t>
            </a:r>
            <a:endParaRPr lang="en-GB" sz="2058" dirty="0"/>
          </a:p>
        </p:txBody>
      </p:sp>
      <p:sp>
        <p:nvSpPr>
          <p:cNvPr id="41" name="Rounded Rectangle 40"/>
          <p:cNvSpPr/>
          <p:nvPr/>
        </p:nvSpPr>
        <p:spPr>
          <a:xfrm>
            <a:off x="3941202" y="5105688"/>
            <a:ext cx="3801168" cy="10109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58" dirty="0"/>
              <a:t>API, Business, … (plain vanilla </a:t>
            </a:r>
            <a:r>
              <a:rPr lang="en-GB" sz="2058" dirty="0" err="1"/>
              <a:t>js</a:t>
            </a:r>
            <a:r>
              <a:rPr lang="en-GB" sz="2058" dirty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9835" y="2896539"/>
            <a:ext cx="11202" cy="1302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73873" y="2896539"/>
            <a:ext cx="11202" cy="1302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55859" y="2993316"/>
            <a:ext cx="1389032" cy="111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23" dirty="0" err="1"/>
              <a:t>Mapeo</a:t>
            </a:r>
            <a:r>
              <a:rPr lang="en-GB" sz="1323" dirty="0"/>
              <a:t> de </a:t>
            </a:r>
            <a:r>
              <a:rPr lang="en-GB" sz="1323" dirty="0" err="1"/>
              <a:t>acciones</a:t>
            </a:r>
            <a:r>
              <a:rPr lang="en-GB" sz="1323" dirty="0"/>
              <a:t> y </a:t>
            </a:r>
            <a:r>
              <a:rPr lang="en-GB" sz="1323" dirty="0" err="1"/>
              <a:t>estado</a:t>
            </a:r>
            <a:r>
              <a:rPr lang="en-GB" sz="1323" dirty="0"/>
              <a:t> a </a:t>
            </a:r>
            <a:r>
              <a:rPr lang="en-GB" sz="1323" dirty="0" err="1"/>
              <a:t>componente</a:t>
            </a:r>
            <a:r>
              <a:rPr lang="en-GB" sz="1323" dirty="0"/>
              <a:t> “tonto”</a:t>
            </a:r>
          </a:p>
        </p:txBody>
      </p:sp>
      <p:cxnSp>
        <p:nvCxnSpPr>
          <p:cNvPr id="9" name="Elbow Connector 8"/>
          <p:cNvCxnSpPr>
            <a:stCxn id="26" idx="1"/>
            <a:endCxn id="39" idx="0"/>
          </p:cNvCxnSpPr>
          <p:nvPr/>
        </p:nvCxnSpPr>
        <p:spPr>
          <a:xfrm rot="10800000">
            <a:off x="1947269" y="2437261"/>
            <a:ext cx="1637340" cy="1002170"/>
          </a:xfrm>
          <a:prstGeom prst="bentConnector4">
            <a:avLst>
              <a:gd name="adj1" fmla="val 14538"/>
              <a:gd name="adj2" fmla="val 133533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7" idx="3"/>
            <a:endCxn id="39" idx="0"/>
          </p:cNvCxnSpPr>
          <p:nvPr/>
        </p:nvCxnSpPr>
        <p:spPr>
          <a:xfrm rot="16200000" flipH="1" flipV="1">
            <a:off x="5035011" y="-1205137"/>
            <a:ext cx="554655" cy="6730139"/>
          </a:xfrm>
          <a:prstGeom prst="bentConnector3">
            <a:avLst>
              <a:gd name="adj1" fmla="val 58785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0" idx="3"/>
            <a:endCxn id="28" idx="1"/>
          </p:cNvCxnSpPr>
          <p:nvPr/>
        </p:nvCxnSpPr>
        <p:spPr>
          <a:xfrm flipV="1">
            <a:off x="3095463" y="3617599"/>
            <a:ext cx="954023" cy="811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314597" y="3877972"/>
            <a:ext cx="0" cy="1238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651883" y="3848836"/>
            <a:ext cx="25203" cy="1256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3"/>
            <a:endCxn id="15" idx="1"/>
          </p:cNvCxnSpPr>
          <p:nvPr/>
        </p:nvCxnSpPr>
        <p:spPr>
          <a:xfrm flipV="1">
            <a:off x="5078192" y="3613871"/>
            <a:ext cx="315519" cy="3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3"/>
            <a:endCxn id="29" idx="1"/>
          </p:cNvCxnSpPr>
          <p:nvPr/>
        </p:nvCxnSpPr>
        <p:spPr>
          <a:xfrm flipV="1">
            <a:off x="5869790" y="3158322"/>
            <a:ext cx="341657" cy="45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57888" y="1986013"/>
            <a:ext cx="1389032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23" dirty="0" err="1"/>
              <a:t>Lleva</a:t>
            </a:r>
            <a:r>
              <a:rPr lang="en-GB" sz="1323" dirty="0"/>
              <a:t> </a:t>
            </a:r>
            <a:r>
              <a:rPr lang="en-GB" sz="1323" dirty="0" err="1"/>
              <a:t>como</a:t>
            </a:r>
            <a:r>
              <a:rPr lang="en-GB" sz="1323" dirty="0"/>
              <a:t> </a:t>
            </a:r>
            <a:r>
              <a:rPr lang="en-GB" sz="1323" dirty="0" err="1"/>
              <a:t>parametro</a:t>
            </a:r>
            <a:r>
              <a:rPr lang="en-GB" sz="1323" dirty="0"/>
              <a:t> el member que se ha </a:t>
            </a:r>
            <a:r>
              <a:rPr lang="en-GB" sz="1323" dirty="0" err="1"/>
              <a:t>cargado</a:t>
            </a:r>
            <a:endParaRPr lang="en-GB" sz="1323" dirty="0"/>
          </a:p>
        </p:txBody>
      </p:sp>
      <p:cxnSp>
        <p:nvCxnSpPr>
          <p:cNvPr id="60" name="Straight Arrow Connector 59"/>
          <p:cNvCxnSpPr>
            <a:endCxn id="13" idx="1"/>
          </p:cNvCxnSpPr>
          <p:nvPr/>
        </p:nvCxnSpPr>
        <p:spPr>
          <a:xfrm flipV="1">
            <a:off x="7821717" y="2347250"/>
            <a:ext cx="1380631" cy="788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687061" y="1290299"/>
            <a:ext cx="2040607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23" dirty="0"/>
              <a:t>El reducer </a:t>
            </a:r>
            <a:r>
              <a:rPr lang="en-GB" sz="1323" dirty="0" err="1"/>
              <a:t>recibe</a:t>
            </a:r>
            <a:r>
              <a:rPr lang="en-GB" sz="1323" dirty="0"/>
              <a:t> </a:t>
            </a:r>
            <a:r>
              <a:rPr lang="en-GB" sz="1323" dirty="0" err="1"/>
              <a:t>esa</a:t>
            </a:r>
            <a:r>
              <a:rPr lang="en-GB" sz="1323" dirty="0"/>
              <a:t> </a:t>
            </a:r>
            <a:r>
              <a:rPr lang="en-GB" sz="1323" dirty="0" err="1"/>
              <a:t>acción</a:t>
            </a:r>
            <a:r>
              <a:rPr lang="en-GB" sz="1323" dirty="0"/>
              <a:t> y </a:t>
            </a:r>
            <a:r>
              <a:rPr lang="en-GB" sz="1323" dirty="0" err="1"/>
              <a:t>actualiza</a:t>
            </a:r>
            <a:r>
              <a:rPr lang="en-GB" sz="1323" dirty="0"/>
              <a:t> el </a:t>
            </a:r>
            <a:r>
              <a:rPr lang="en-GB" sz="1323" dirty="0" err="1"/>
              <a:t>estado</a:t>
            </a:r>
            <a:endParaRPr lang="en-GB" sz="1323" dirty="0"/>
          </a:p>
        </p:txBody>
      </p:sp>
      <p:cxnSp>
        <p:nvCxnSpPr>
          <p:cNvPr id="64" name="Elbow Connector 63"/>
          <p:cNvCxnSpPr>
            <a:stCxn id="6" idx="2"/>
            <a:endCxn id="40" idx="1"/>
          </p:cNvCxnSpPr>
          <p:nvPr/>
        </p:nvCxnSpPr>
        <p:spPr>
          <a:xfrm rot="5400000" flipH="1">
            <a:off x="5543923" y="-342211"/>
            <a:ext cx="522917" cy="10064877"/>
          </a:xfrm>
          <a:prstGeom prst="bentConnector4">
            <a:avLst>
              <a:gd name="adj1" fmla="val -291338"/>
              <a:gd name="adj2" fmla="val 10333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65825" y="5328573"/>
            <a:ext cx="2040607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23" dirty="0"/>
              <a:t>El </a:t>
            </a:r>
            <a:r>
              <a:rPr lang="en-GB" sz="1323" dirty="0" err="1"/>
              <a:t>estado</a:t>
            </a:r>
            <a:r>
              <a:rPr lang="en-GB" sz="1323" dirty="0"/>
              <a:t> cambia </a:t>
            </a:r>
            <a:r>
              <a:rPr lang="en-GB" sz="1323" dirty="0" err="1"/>
              <a:t>toca</a:t>
            </a:r>
            <a:r>
              <a:rPr lang="en-GB" sz="1323" dirty="0"/>
              <a:t> </a:t>
            </a:r>
            <a:r>
              <a:rPr lang="en-GB" sz="1323" dirty="0" err="1"/>
              <a:t>redibujar</a:t>
            </a:r>
            <a:r>
              <a:rPr lang="en-GB" sz="1323" dirty="0"/>
              <a:t> (</a:t>
            </a:r>
            <a:r>
              <a:rPr lang="en-GB" sz="1323" dirty="0" err="1"/>
              <a:t>lanzar</a:t>
            </a:r>
            <a:r>
              <a:rPr lang="en-GB" sz="1323" dirty="0"/>
              <a:t> render </a:t>
            </a:r>
            <a:r>
              <a:rPr lang="en-GB" sz="1323" dirty="0" err="1"/>
              <a:t>donde</a:t>
            </a:r>
            <a:r>
              <a:rPr lang="en-GB" sz="1323" dirty="0"/>
              <a:t> </a:t>
            </a:r>
            <a:r>
              <a:rPr lang="en-GB" sz="1323" dirty="0" err="1"/>
              <a:t>este</a:t>
            </a:r>
            <a:r>
              <a:rPr lang="en-GB" sz="1323" dirty="0"/>
              <a:t> </a:t>
            </a:r>
            <a:r>
              <a:rPr lang="en-GB" sz="1323" dirty="0" err="1"/>
              <a:t>conectado</a:t>
            </a:r>
            <a:r>
              <a:rPr lang="en-GB" sz="1323" dirty="0"/>
              <a:t> y </a:t>
            </a:r>
            <a:r>
              <a:rPr lang="en-GB" sz="1323" dirty="0" err="1"/>
              <a:t>donde</a:t>
            </a:r>
            <a:r>
              <a:rPr lang="en-GB" sz="1323" dirty="0"/>
              <a:t> </a:t>
            </a:r>
            <a:r>
              <a:rPr lang="en-GB" sz="1323" dirty="0" err="1"/>
              <a:t>haya</a:t>
            </a:r>
            <a:r>
              <a:rPr lang="en-GB" sz="1323" dirty="0"/>
              <a:t> </a:t>
            </a:r>
            <a:r>
              <a:rPr lang="en-GB" sz="1323" dirty="0" err="1"/>
              <a:t>cambiado</a:t>
            </a:r>
            <a:r>
              <a:rPr lang="en-GB" sz="1323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4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5" grpId="0" animBg="1"/>
      <p:bldP spid="33" grpId="0" animBg="1"/>
      <p:bldP spid="31" grpId="0"/>
      <p:bldP spid="35" grpId="0"/>
      <p:bldP spid="37" grpId="0"/>
      <p:bldP spid="39" grpId="0" animBg="1"/>
      <p:bldP spid="40" grpId="0" animBg="1"/>
      <p:bldP spid="41" grpId="0" animBg="1"/>
      <p:bldP spid="7" grpId="0"/>
      <p:bldP spid="59" grpId="0"/>
      <p:bldP spid="62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Reglas básicas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6" y="1337382"/>
            <a:ext cx="2981646" cy="1675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64" y="3147496"/>
            <a:ext cx="2966475" cy="16686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63" y="4950998"/>
            <a:ext cx="2962009" cy="16690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8277" y="1384426"/>
            <a:ext cx="9496386" cy="739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Las </a:t>
            </a:r>
            <a:r>
              <a:rPr lang="en-US" sz="2646" dirty="0" err="1"/>
              <a:t>funciones</a:t>
            </a:r>
            <a:r>
              <a:rPr lang="en-US" sz="2646" dirty="0"/>
              <a:t> de un reducer son </a:t>
            </a:r>
            <a:r>
              <a:rPr lang="en-US" sz="2646" dirty="0" err="1"/>
              <a:t>puras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9" name="Rectangle 8"/>
          <p:cNvSpPr/>
          <p:nvPr/>
        </p:nvSpPr>
        <p:spPr>
          <a:xfrm>
            <a:off x="3648275" y="2389901"/>
            <a:ext cx="9496387" cy="79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Una </a:t>
            </a:r>
            <a:r>
              <a:rPr lang="en-US" sz="2646" dirty="0" err="1"/>
              <a:t>acción</a:t>
            </a:r>
            <a:r>
              <a:rPr lang="en-US" sz="2646" dirty="0"/>
              <a:t> no </a:t>
            </a:r>
            <a:r>
              <a:rPr lang="en-US" sz="2646" dirty="0" err="1"/>
              <a:t>debería</a:t>
            </a:r>
            <a:r>
              <a:rPr lang="en-US" sz="2646" dirty="0"/>
              <a:t> de </a:t>
            </a:r>
            <a:r>
              <a:rPr lang="en-US" sz="2646" dirty="0" err="1"/>
              <a:t>tener</a:t>
            </a:r>
            <a:r>
              <a:rPr lang="en-US" sz="2646" dirty="0"/>
              <a:t> </a:t>
            </a:r>
            <a:r>
              <a:rPr lang="en-US" sz="2646" dirty="0" err="1"/>
              <a:t>más</a:t>
            </a:r>
            <a:r>
              <a:rPr lang="en-US" sz="2646" dirty="0"/>
              <a:t> de </a:t>
            </a:r>
            <a:r>
              <a:rPr lang="en-US" sz="2646" dirty="0" err="1"/>
              <a:t>aprox</a:t>
            </a:r>
            <a:r>
              <a:rPr lang="en-US" sz="2646" dirty="0"/>
              <a:t>. 20 </a:t>
            </a:r>
            <a:r>
              <a:rPr lang="en-US" sz="2646" dirty="0" err="1"/>
              <a:t>líneas</a:t>
            </a:r>
            <a:r>
              <a:rPr lang="en-US" sz="2646" dirty="0"/>
              <a:t> de </a:t>
            </a:r>
            <a:r>
              <a:rPr lang="en-US" sz="2646" dirty="0" err="1"/>
              <a:t>código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10" name="Rectangle 9"/>
          <p:cNvSpPr/>
          <p:nvPr/>
        </p:nvSpPr>
        <p:spPr>
          <a:xfrm>
            <a:off x="3648275" y="4517332"/>
            <a:ext cx="9496387" cy="786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Un reducer </a:t>
            </a:r>
            <a:r>
              <a:rPr lang="en-US" sz="2646" dirty="0" err="1"/>
              <a:t>jamás</a:t>
            </a:r>
            <a:r>
              <a:rPr lang="en-US" sz="2646" dirty="0"/>
              <a:t> </a:t>
            </a:r>
            <a:r>
              <a:rPr lang="en-US" sz="2646" dirty="0" err="1"/>
              <a:t>debe</a:t>
            </a:r>
            <a:r>
              <a:rPr lang="en-US" sz="2646" dirty="0"/>
              <a:t> </a:t>
            </a:r>
            <a:r>
              <a:rPr lang="en-US" sz="2646" dirty="0" err="1"/>
              <a:t>lanzar</a:t>
            </a:r>
            <a:r>
              <a:rPr lang="en-US" sz="2646" dirty="0"/>
              <a:t> </a:t>
            </a:r>
            <a:r>
              <a:rPr lang="en-US" sz="2646" dirty="0" err="1"/>
              <a:t>una</a:t>
            </a:r>
            <a:r>
              <a:rPr lang="en-US" sz="2646" dirty="0"/>
              <a:t> </a:t>
            </a:r>
            <a:r>
              <a:rPr lang="en-US" sz="2646" dirty="0" err="1"/>
              <a:t>acción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11" name="Rectangle 10"/>
          <p:cNvSpPr/>
          <p:nvPr/>
        </p:nvSpPr>
        <p:spPr>
          <a:xfrm>
            <a:off x="3648275" y="5569212"/>
            <a:ext cx="949638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Un </a:t>
            </a:r>
            <a:r>
              <a:rPr lang="en-US" sz="2646" dirty="0" err="1"/>
              <a:t>componente</a:t>
            </a:r>
            <a:r>
              <a:rPr lang="en-US" sz="2646" dirty="0"/>
              <a:t> </a:t>
            </a:r>
            <a:r>
              <a:rPr lang="en-US" sz="2646" dirty="0" err="1"/>
              <a:t>presentacional</a:t>
            </a:r>
            <a:r>
              <a:rPr lang="en-US" sz="2646" dirty="0"/>
              <a:t> no </a:t>
            </a:r>
            <a:r>
              <a:rPr lang="en-US" sz="2646" dirty="0" err="1"/>
              <a:t>debe</a:t>
            </a:r>
            <a:r>
              <a:rPr lang="en-US" sz="2646" dirty="0"/>
              <a:t> saber </a:t>
            </a:r>
            <a:r>
              <a:rPr lang="en-US" sz="2646" dirty="0" err="1"/>
              <a:t>ni</a:t>
            </a:r>
            <a:r>
              <a:rPr lang="en-US" sz="2646" dirty="0"/>
              <a:t> lo que </a:t>
            </a:r>
            <a:r>
              <a:rPr lang="en-US" sz="2646" dirty="0" err="1"/>
              <a:t>es</a:t>
            </a:r>
            <a:r>
              <a:rPr lang="en-US" sz="2646" dirty="0"/>
              <a:t> </a:t>
            </a:r>
            <a:r>
              <a:rPr lang="en-US" sz="2646" dirty="0" err="1"/>
              <a:t>una</a:t>
            </a:r>
            <a:r>
              <a:rPr lang="en-US" sz="2646" dirty="0"/>
              <a:t> </a:t>
            </a:r>
            <a:r>
              <a:rPr lang="en-US" sz="2646" dirty="0" err="1"/>
              <a:t>acción</a:t>
            </a:r>
            <a:r>
              <a:rPr lang="en-US" sz="2646" dirty="0"/>
              <a:t>, </a:t>
            </a:r>
            <a:r>
              <a:rPr lang="en-US" sz="2646" dirty="0" err="1"/>
              <a:t>ni</a:t>
            </a:r>
            <a:r>
              <a:rPr lang="en-US" sz="2646" dirty="0"/>
              <a:t> un reducer, </a:t>
            </a:r>
            <a:r>
              <a:rPr lang="en-US" sz="2646" dirty="0" err="1"/>
              <a:t>ni</a:t>
            </a:r>
            <a:r>
              <a:rPr lang="en-US" sz="2646" dirty="0"/>
              <a:t> un dispatch</a:t>
            </a:r>
            <a:endParaRPr lang="es-ES" sz="2646" dirty="0"/>
          </a:p>
        </p:txBody>
      </p:sp>
      <p:sp>
        <p:nvSpPr>
          <p:cNvPr id="12" name="Rectangle 11"/>
          <p:cNvSpPr/>
          <p:nvPr/>
        </p:nvSpPr>
        <p:spPr>
          <a:xfrm>
            <a:off x="3648275" y="3453616"/>
            <a:ext cx="9496387" cy="797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Una </a:t>
            </a:r>
            <a:r>
              <a:rPr lang="en-US" sz="2646" dirty="0" err="1"/>
              <a:t>acción</a:t>
            </a:r>
            <a:r>
              <a:rPr lang="en-US" sz="2646" dirty="0"/>
              <a:t> </a:t>
            </a:r>
            <a:r>
              <a:rPr lang="en-US" sz="2646" dirty="0" err="1"/>
              <a:t>en</a:t>
            </a:r>
            <a:r>
              <a:rPr lang="en-US" sz="2646" dirty="0"/>
              <a:t> </a:t>
            </a:r>
            <a:r>
              <a:rPr lang="en-US" sz="2646" dirty="0" err="1"/>
              <a:t>caso</a:t>
            </a:r>
            <a:r>
              <a:rPr lang="en-US" sz="2646" dirty="0"/>
              <a:t> de </a:t>
            </a:r>
            <a:r>
              <a:rPr lang="en-US" sz="2646" dirty="0" err="1"/>
              <a:t>ejecutar</a:t>
            </a:r>
            <a:r>
              <a:rPr lang="en-US" sz="2646" dirty="0"/>
              <a:t> </a:t>
            </a:r>
            <a:r>
              <a:rPr lang="en-US" sz="2646" dirty="0" err="1"/>
              <a:t>código</a:t>
            </a:r>
            <a:r>
              <a:rPr lang="en-US" sz="2646" dirty="0"/>
              <a:t> (</a:t>
            </a:r>
            <a:r>
              <a:rPr lang="en-US" sz="2646" dirty="0" err="1"/>
              <a:t>ej</a:t>
            </a:r>
            <a:r>
              <a:rPr lang="en-US" sz="2646" dirty="0"/>
              <a:t> </a:t>
            </a:r>
            <a:r>
              <a:rPr lang="en-US" sz="2646" dirty="0" err="1"/>
              <a:t>llamada</a:t>
            </a:r>
            <a:r>
              <a:rPr lang="en-US" sz="2646" dirty="0"/>
              <a:t> </a:t>
            </a:r>
            <a:r>
              <a:rPr lang="en-US" sz="2646" dirty="0" err="1"/>
              <a:t>api</a:t>
            </a:r>
            <a:r>
              <a:rPr lang="en-US" sz="2646" dirty="0"/>
              <a:t>) </a:t>
            </a:r>
            <a:r>
              <a:rPr lang="en-US" sz="2646" dirty="0" err="1"/>
              <a:t>debe</a:t>
            </a:r>
            <a:r>
              <a:rPr lang="en-US" sz="2646" dirty="0"/>
              <a:t> </a:t>
            </a:r>
            <a:r>
              <a:rPr lang="en-US" sz="2646" dirty="0" err="1"/>
              <a:t>llamar</a:t>
            </a:r>
            <a:r>
              <a:rPr lang="en-US" sz="2646" dirty="0"/>
              <a:t> </a:t>
            </a:r>
            <a:r>
              <a:rPr lang="en-US" sz="2646" dirty="0" err="1"/>
              <a:t>siempre</a:t>
            </a:r>
            <a:r>
              <a:rPr lang="en-US" sz="2646" dirty="0"/>
              <a:t> a un </a:t>
            </a:r>
            <a:r>
              <a:rPr lang="en-US" sz="2646" dirty="0" err="1"/>
              <a:t>tercero</a:t>
            </a:r>
            <a:r>
              <a:rPr lang="en-US" sz="2646" dirty="0"/>
              <a:t> (e.g. </a:t>
            </a:r>
            <a:r>
              <a:rPr lang="en-US" sz="2646" dirty="0" err="1"/>
              <a:t>clase</a:t>
            </a:r>
            <a:r>
              <a:rPr lang="en-US" sz="2646" dirty="0"/>
              <a:t> plain vanilla </a:t>
            </a:r>
            <a:r>
              <a:rPr lang="en-US" sz="2646" dirty="0" err="1"/>
              <a:t>javascript</a:t>
            </a:r>
            <a:r>
              <a:rPr lang="en-US" sz="2646" dirty="0"/>
              <a:t>).</a:t>
            </a:r>
            <a:endParaRPr lang="es-ES" sz="2646" dirty="0"/>
          </a:p>
        </p:txBody>
      </p:sp>
    </p:spTree>
    <p:extLst>
      <p:ext uri="{BB962C8B-B14F-4D97-AF65-F5344CB8AC3E}">
        <p14:creationId xmlns:p14="http://schemas.microsoft.com/office/powerpoint/2010/main" val="1361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React</a:t>
            </a:r>
            <a:r>
              <a:rPr lang="es-ES_tradnl" dirty="0"/>
              <a:t> </a:t>
            </a:r>
            <a:r>
              <a:rPr lang="es-ES_tradnl" dirty="0" err="1"/>
              <a:t>Redux</a:t>
            </a:r>
            <a:endParaRPr lang="es-ES_tradnl" dirty="0"/>
          </a:p>
        </p:txBody>
      </p:sp>
      <p:pic>
        <p:nvPicPr>
          <p:cNvPr id="1028" name="Picture 4" descr="Resultado de imagen de react">
            <a:extLst>
              <a:ext uri="{FF2B5EF4-FFF2-40B4-BE49-F238E27FC236}">
                <a16:creationId xmlns:a16="http://schemas.microsoft.com/office/drawing/2014/main" id="{AE666787-4BD4-4D7A-BB6E-EC27301B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51" y="1044327"/>
            <a:ext cx="6980223" cy="493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84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 Redux</a:t>
            </a:r>
            <a:endParaRPr lang="es-ES_tradnl" dirty="0"/>
          </a:p>
        </p:txBody>
      </p:sp>
      <p:sp>
        <p:nvSpPr>
          <p:cNvPr id="2" name="TextBox 1"/>
          <p:cNvSpPr txBox="1"/>
          <p:nvPr/>
        </p:nvSpPr>
        <p:spPr>
          <a:xfrm>
            <a:off x="581961" y="1201545"/>
            <a:ext cx="1230482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/>
              <a:t>Redux </a:t>
            </a:r>
            <a:r>
              <a:rPr lang="en-GB" sz="2646" dirty="0" err="1"/>
              <a:t>es</a:t>
            </a:r>
            <a:r>
              <a:rPr lang="en-GB" sz="2646" dirty="0"/>
              <a:t> un </a:t>
            </a:r>
            <a:r>
              <a:rPr lang="en-GB" sz="2646" dirty="0" err="1"/>
              <a:t>contenedor</a:t>
            </a:r>
            <a:r>
              <a:rPr lang="en-GB" sz="2646" dirty="0"/>
              <a:t> de </a:t>
            </a:r>
            <a:r>
              <a:rPr lang="en-GB" sz="2646" dirty="0" err="1"/>
              <a:t>estado</a:t>
            </a:r>
            <a:r>
              <a:rPr lang="en-GB" sz="2646" dirty="0"/>
              <a:t> para </a:t>
            </a:r>
            <a:r>
              <a:rPr lang="en-GB" sz="2646" dirty="0" err="1"/>
              <a:t>aplicaciones</a:t>
            </a:r>
            <a:r>
              <a:rPr lang="en-GB" sz="2646" dirty="0"/>
              <a:t> </a:t>
            </a:r>
            <a:r>
              <a:rPr lang="en-GB" sz="2646" dirty="0" err="1"/>
              <a:t>javascript</a:t>
            </a:r>
            <a:r>
              <a:rPr lang="en-GB" sz="2646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229" y="1828256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Nos </a:t>
            </a:r>
            <a:r>
              <a:rPr lang="en-US" sz="2646" dirty="0" err="1"/>
              <a:t>permite</a:t>
            </a:r>
            <a:r>
              <a:rPr lang="en-US" sz="2646" dirty="0"/>
              <a:t> </a:t>
            </a:r>
            <a:r>
              <a:rPr lang="en-US" sz="2646" dirty="0" err="1"/>
              <a:t>crear</a:t>
            </a:r>
            <a:r>
              <a:rPr lang="en-US" sz="2646" dirty="0"/>
              <a:t> </a:t>
            </a:r>
            <a:r>
              <a:rPr lang="en-US" sz="2646" dirty="0" err="1"/>
              <a:t>aplicaciones</a:t>
            </a:r>
            <a:r>
              <a:rPr lang="en-US" sz="2646" dirty="0"/>
              <a:t> que </a:t>
            </a:r>
            <a:r>
              <a:rPr lang="en-US" sz="2646" dirty="0" err="1"/>
              <a:t>tengan</a:t>
            </a:r>
            <a:r>
              <a:rPr lang="en-US" sz="2646" dirty="0"/>
              <a:t> un </a:t>
            </a:r>
            <a:r>
              <a:rPr lang="en-US" sz="2646" dirty="0" err="1"/>
              <a:t>comportamiento</a:t>
            </a:r>
            <a:r>
              <a:rPr lang="en-US" sz="2646" dirty="0"/>
              <a:t> </a:t>
            </a:r>
            <a:r>
              <a:rPr lang="en-US" sz="2646" dirty="0" err="1"/>
              <a:t>consistente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9" name="Rectangle 8"/>
          <p:cNvSpPr/>
          <p:nvPr/>
        </p:nvSpPr>
        <p:spPr>
          <a:xfrm>
            <a:off x="566229" y="3099863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Se </a:t>
            </a:r>
            <a:r>
              <a:rPr lang="en-US" sz="2646" dirty="0" err="1"/>
              <a:t>puede</a:t>
            </a:r>
            <a:r>
              <a:rPr lang="en-US" sz="2646" dirty="0"/>
              <a:t> </a:t>
            </a:r>
            <a:r>
              <a:rPr lang="en-US" sz="2646" dirty="0" err="1"/>
              <a:t>ejecutar</a:t>
            </a:r>
            <a:r>
              <a:rPr lang="en-US" sz="2646" dirty="0"/>
              <a:t> </a:t>
            </a:r>
            <a:r>
              <a:rPr lang="en-US" sz="2646" dirty="0" err="1"/>
              <a:t>en</a:t>
            </a:r>
            <a:r>
              <a:rPr lang="en-US" sz="2646" dirty="0"/>
              <a:t> </a:t>
            </a:r>
            <a:r>
              <a:rPr lang="en-US" sz="2646" dirty="0" err="1"/>
              <a:t>diferentes</a:t>
            </a:r>
            <a:r>
              <a:rPr lang="en-US" sz="2646" dirty="0"/>
              <a:t> </a:t>
            </a:r>
            <a:r>
              <a:rPr lang="en-US" sz="2646" dirty="0" err="1"/>
              <a:t>entornos</a:t>
            </a:r>
            <a:r>
              <a:rPr lang="en-US" sz="2646" dirty="0"/>
              <a:t> (</a:t>
            </a:r>
            <a:r>
              <a:rPr lang="en-US" sz="2646" dirty="0" err="1"/>
              <a:t>cliente</a:t>
            </a:r>
            <a:r>
              <a:rPr lang="en-US" sz="2646" dirty="0"/>
              <a:t>, </a:t>
            </a:r>
            <a:r>
              <a:rPr lang="en-US" sz="2646" dirty="0" err="1"/>
              <a:t>servidor</a:t>
            </a:r>
            <a:r>
              <a:rPr lang="en-US" sz="2646" dirty="0"/>
              <a:t>, </a:t>
            </a:r>
            <a:r>
              <a:rPr lang="en-US" sz="2646" dirty="0" err="1"/>
              <a:t>nativo</a:t>
            </a:r>
            <a:r>
              <a:rPr lang="en-US" sz="2646" dirty="0"/>
              <a:t>), y </a:t>
            </a:r>
            <a:r>
              <a:rPr lang="en-US" sz="2646" dirty="0" err="1"/>
              <a:t>desde</a:t>
            </a:r>
            <a:r>
              <a:rPr lang="en-US" sz="2646" dirty="0"/>
              <a:t> </a:t>
            </a:r>
            <a:r>
              <a:rPr lang="en-US" sz="2646" dirty="0" err="1"/>
              <a:t>diferentes</a:t>
            </a:r>
            <a:r>
              <a:rPr lang="en-US" sz="2646" dirty="0"/>
              <a:t> </a:t>
            </a:r>
            <a:r>
              <a:rPr lang="en-US" sz="2646" dirty="0" err="1"/>
              <a:t>librerías</a:t>
            </a:r>
            <a:r>
              <a:rPr lang="en-US" sz="2646" dirty="0"/>
              <a:t> (</a:t>
            </a:r>
            <a:r>
              <a:rPr lang="en-US" sz="2646" dirty="0" err="1"/>
              <a:t>angularjs</a:t>
            </a:r>
            <a:r>
              <a:rPr lang="en-US" sz="2646" dirty="0"/>
              <a:t>, react…)</a:t>
            </a:r>
            <a:endParaRPr lang="es-ES" sz="2646" dirty="0"/>
          </a:p>
        </p:txBody>
      </p:sp>
      <p:sp>
        <p:nvSpPr>
          <p:cNvPr id="10" name="Rectangle 9"/>
          <p:cNvSpPr/>
          <p:nvPr/>
        </p:nvSpPr>
        <p:spPr>
          <a:xfrm>
            <a:off x="566229" y="4422314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 err="1"/>
              <a:t>Es</a:t>
            </a:r>
            <a:r>
              <a:rPr lang="en-US" sz="2646" dirty="0"/>
              <a:t> </a:t>
            </a:r>
            <a:r>
              <a:rPr lang="en-US" sz="2646" dirty="0" err="1"/>
              <a:t>fácil</a:t>
            </a:r>
            <a:r>
              <a:rPr lang="en-US" sz="2646" dirty="0"/>
              <a:t> de </a:t>
            </a:r>
            <a:r>
              <a:rPr lang="en-US" sz="2646" dirty="0" err="1"/>
              <a:t>añadirle</a:t>
            </a:r>
            <a:r>
              <a:rPr lang="en-US" sz="2646" dirty="0"/>
              <a:t> </a:t>
            </a:r>
            <a:r>
              <a:rPr lang="en-US" sz="2646" dirty="0" err="1"/>
              <a:t>pruebas</a:t>
            </a:r>
            <a:r>
              <a:rPr lang="en-US" sz="2646" dirty="0"/>
              <a:t> </a:t>
            </a:r>
            <a:r>
              <a:rPr lang="en-US" sz="2646" dirty="0" err="1"/>
              <a:t>unitarias</a:t>
            </a:r>
            <a:endParaRPr lang="es-ES" sz="2646" dirty="0"/>
          </a:p>
        </p:txBody>
      </p:sp>
      <p:sp>
        <p:nvSpPr>
          <p:cNvPr id="11" name="Rectangle 10"/>
          <p:cNvSpPr/>
          <p:nvPr/>
        </p:nvSpPr>
        <p:spPr>
          <a:xfrm>
            <a:off x="566229" y="5736995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 err="1"/>
              <a:t>Sólo</a:t>
            </a:r>
            <a:r>
              <a:rPr lang="en-US" sz="2646" dirty="0"/>
              <a:t> </a:t>
            </a:r>
            <a:r>
              <a:rPr lang="en-US" sz="2646" dirty="0" err="1"/>
              <a:t>pesa</a:t>
            </a:r>
            <a:r>
              <a:rPr lang="en-US" sz="2646" dirty="0"/>
              <a:t> 2Kb</a:t>
            </a:r>
            <a:endParaRPr lang="es-ES" sz="2646" dirty="0"/>
          </a:p>
        </p:txBody>
      </p:sp>
    </p:spTree>
    <p:extLst>
      <p:ext uri="{BB962C8B-B14F-4D97-AF65-F5344CB8AC3E}">
        <p14:creationId xmlns:p14="http://schemas.microsoft.com/office/powerpoint/2010/main" val="20294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Esquema Redux</a:t>
            </a:r>
            <a:endParaRPr lang="es-ES_tradnl" dirty="0"/>
          </a:p>
        </p:txBody>
      </p:sp>
      <p:sp>
        <p:nvSpPr>
          <p:cNvPr id="2" name="Rectangle 1"/>
          <p:cNvSpPr/>
          <p:nvPr/>
        </p:nvSpPr>
        <p:spPr>
          <a:xfrm>
            <a:off x="3691382" y="2867880"/>
            <a:ext cx="2154829" cy="155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Container</a:t>
            </a:r>
          </a:p>
          <a:p>
            <a:pPr algn="ctr"/>
            <a:r>
              <a:rPr lang="en-US" sz="2646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945048" y="5091961"/>
            <a:ext cx="2028569" cy="1364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Reducers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969" y="2865059"/>
            <a:ext cx="2075386" cy="1027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Validations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496871" y="5303778"/>
            <a:ext cx="476385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496870" y="6480993"/>
            <a:ext cx="47923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816697" y="5605212"/>
            <a:ext cx="1444024" cy="611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State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56784" y="5590954"/>
            <a:ext cx="1444024" cy="611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State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96871" y="5605212"/>
            <a:ext cx="1444024" cy="6110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State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570168" y="2443460"/>
            <a:ext cx="4240399" cy="20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62454" y="1884815"/>
            <a:ext cx="2979703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i="1" dirty="0"/>
              <a:t>Props - Action</a:t>
            </a:r>
          </a:p>
        </p:txBody>
      </p:sp>
      <p:cxnSp>
        <p:nvCxnSpPr>
          <p:cNvPr id="25" name="Elbow Connector 24"/>
          <p:cNvCxnSpPr>
            <a:stCxn id="16" idx="1"/>
            <a:endCxn id="2" idx="2"/>
          </p:cNvCxnSpPr>
          <p:nvPr/>
        </p:nvCxnSpPr>
        <p:spPr>
          <a:xfrm rot="10800000" flipH="1">
            <a:off x="3496871" y="4419848"/>
            <a:ext cx="1271925" cy="1490869"/>
          </a:xfrm>
          <a:prstGeom prst="bentConnector4">
            <a:avLst>
              <a:gd name="adj1" fmla="val -26421"/>
              <a:gd name="adj2" fmla="val 6024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119" y="4979934"/>
            <a:ext cx="2751582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i="1" dirty="0"/>
              <a:t>State (</a:t>
            </a:r>
            <a:r>
              <a:rPr lang="en-US" sz="2646" i="1" dirty="0" err="1"/>
              <a:t>readonly</a:t>
            </a:r>
            <a:r>
              <a:rPr lang="en-US" sz="2646" i="1" dirty="0"/>
              <a:t>)</a:t>
            </a:r>
          </a:p>
          <a:p>
            <a:pPr algn="ctr"/>
            <a:r>
              <a:rPr lang="en-US" sz="2646" i="1" dirty="0"/>
              <a:t>Updates + render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10567" y="2134669"/>
            <a:ext cx="1914518" cy="1551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Actions</a:t>
            </a:r>
          </a:p>
        </p:txBody>
      </p:sp>
      <p:sp>
        <p:nvSpPr>
          <p:cNvPr id="48" name="Cloud 47"/>
          <p:cNvSpPr/>
          <p:nvPr/>
        </p:nvSpPr>
        <p:spPr>
          <a:xfrm>
            <a:off x="9784175" y="1932559"/>
            <a:ext cx="961319" cy="757653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sp>
        <p:nvSpPr>
          <p:cNvPr id="49" name="Flowchart: Magnetic Disk 48"/>
          <p:cNvSpPr/>
          <p:nvPr/>
        </p:nvSpPr>
        <p:spPr>
          <a:xfrm>
            <a:off x="11071369" y="1932558"/>
            <a:ext cx="814694" cy="69256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6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995983" y="1933497"/>
            <a:ext cx="78819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95983" y="2629190"/>
            <a:ext cx="78819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5" idx="2"/>
            <a:endCxn id="8" idx="0"/>
          </p:cNvCxnSpPr>
          <p:nvPr/>
        </p:nvCxnSpPr>
        <p:spPr>
          <a:xfrm rot="16200000" flipH="1">
            <a:off x="8160918" y="3293544"/>
            <a:ext cx="1405324" cy="2191508"/>
          </a:xfrm>
          <a:prstGeom prst="bentConnector3">
            <a:avLst>
              <a:gd name="adj1" fmla="val 50001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25673" y="4321309"/>
            <a:ext cx="1792278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i="1" dirty="0"/>
              <a:t>Update State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8431795" y="5930080"/>
            <a:ext cx="46437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1"/>
          </p:cNvCxnSpPr>
          <p:nvPr/>
        </p:nvCxnSpPr>
        <p:spPr>
          <a:xfrm flipH="1">
            <a:off x="8945049" y="3378724"/>
            <a:ext cx="210492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19433" y="2134666"/>
            <a:ext cx="2154829" cy="155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Presentation</a:t>
            </a:r>
          </a:p>
          <a:p>
            <a:pPr algn="ctr"/>
            <a:r>
              <a:rPr lang="en-US" sz="2646" dirty="0"/>
              <a:t>Component</a:t>
            </a:r>
          </a:p>
        </p:txBody>
      </p:sp>
      <p:cxnSp>
        <p:nvCxnSpPr>
          <p:cNvPr id="40" name="Straight Arrow Connector 39"/>
          <p:cNvCxnSpPr>
            <a:stCxn id="2" idx="1"/>
          </p:cNvCxnSpPr>
          <p:nvPr/>
        </p:nvCxnSpPr>
        <p:spPr>
          <a:xfrm flipH="1">
            <a:off x="2570167" y="3643863"/>
            <a:ext cx="11212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83123" y="3809339"/>
            <a:ext cx="1208258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i="1" dirty="0"/>
              <a:t>Props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01274" y="4160463"/>
            <a:ext cx="1792278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6" i="1" dirty="0"/>
              <a:t>Dispatch Action</a:t>
            </a:r>
          </a:p>
        </p:txBody>
      </p:sp>
    </p:spTree>
    <p:extLst>
      <p:ext uri="{BB962C8B-B14F-4D97-AF65-F5344CB8AC3E}">
        <p14:creationId xmlns:p14="http://schemas.microsoft.com/office/powerpoint/2010/main" val="7622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7" grpId="0" animBg="1"/>
      <p:bldP spid="15" grpId="0" animBg="1"/>
      <p:bldP spid="16" grpId="0" animBg="1"/>
      <p:bldP spid="21" grpId="0"/>
      <p:bldP spid="26" grpId="0"/>
      <p:bldP spid="35" grpId="0" animBg="1"/>
      <p:bldP spid="48" grpId="0" animBg="1"/>
      <p:bldP spid="49" grpId="0" animBg="1"/>
      <p:bldP spid="73" grpId="0"/>
      <p:bldP spid="36" grpId="0" animBg="1"/>
      <p:bldP spid="44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State</a:t>
            </a:r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566229" y="1484557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 err="1"/>
              <a:t>Tenemos</a:t>
            </a:r>
            <a:r>
              <a:rPr lang="en-US" sz="2646" dirty="0"/>
              <a:t> que </a:t>
            </a:r>
            <a:r>
              <a:rPr lang="en-US" sz="2646" dirty="0" err="1"/>
              <a:t>pensar</a:t>
            </a:r>
            <a:r>
              <a:rPr lang="en-US" sz="2646" dirty="0"/>
              <a:t> del Estado que le </a:t>
            </a:r>
            <a:r>
              <a:rPr lang="en-US" sz="2646" dirty="0" err="1"/>
              <a:t>llega</a:t>
            </a:r>
            <a:r>
              <a:rPr lang="en-US" sz="2646" dirty="0"/>
              <a:t> a un component de React </a:t>
            </a:r>
            <a:r>
              <a:rPr lang="en-US" sz="2646" dirty="0" err="1"/>
              <a:t>como</a:t>
            </a:r>
            <a:r>
              <a:rPr lang="en-US" sz="2646" dirty="0"/>
              <a:t> </a:t>
            </a:r>
            <a:r>
              <a:rPr lang="en-US" sz="2646" dirty="0" err="1"/>
              <a:t>si</a:t>
            </a:r>
            <a:r>
              <a:rPr lang="en-US" sz="2646" dirty="0"/>
              <a:t> de un </a:t>
            </a:r>
            <a:r>
              <a:rPr lang="en-US" sz="2646" dirty="0" err="1"/>
              <a:t>fotograma</a:t>
            </a:r>
            <a:r>
              <a:rPr lang="en-US" sz="2646" dirty="0"/>
              <a:t> de un </a:t>
            </a:r>
            <a:r>
              <a:rPr lang="en-US" sz="2646" dirty="0" err="1"/>
              <a:t>videojuego</a:t>
            </a:r>
            <a:r>
              <a:rPr lang="en-US" sz="2646" dirty="0"/>
              <a:t> se </a:t>
            </a:r>
            <a:r>
              <a:rPr lang="en-US" sz="2646" dirty="0" err="1"/>
              <a:t>tratase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8" name="Rectangle 7"/>
          <p:cNvSpPr/>
          <p:nvPr/>
        </p:nvSpPr>
        <p:spPr>
          <a:xfrm>
            <a:off x="566229" y="2756164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El </a:t>
            </a:r>
            <a:r>
              <a:rPr lang="en-US" sz="2646" dirty="0" err="1"/>
              <a:t>fotograma</a:t>
            </a:r>
            <a:r>
              <a:rPr lang="en-US" sz="2646" dirty="0"/>
              <a:t> actual no se </a:t>
            </a:r>
            <a:r>
              <a:rPr lang="en-US" sz="2646" dirty="0" err="1"/>
              <a:t>puede</a:t>
            </a:r>
            <a:r>
              <a:rPr lang="en-US" sz="2646" dirty="0"/>
              <a:t> </a:t>
            </a:r>
            <a:r>
              <a:rPr lang="en-US" sz="2646" dirty="0" err="1"/>
              <a:t>modificar</a:t>
            </a:r>
            <a:r>
              <a:rPr lang="en-US" sz="2646" dirty="0"/>
              <a:t>, </a:t>
            </a:r>
            <a:r>
              <a:rPr lang="en-US" sz="2646" dirty="0" err="1"/>
              <a:t>puedo</a:t>
            </a:r>
            <a:r>
              <a:rPr lang="en-US" sz="2646" dirty="0"/>
              <a:t> </a:t>
            </a:r>
            <a:r>
              <a:rPr lang="en-US" sz="2646" dirty="0" err="1"/>
              <a:t>enviar</a:t>
            </a:r>
            <a:r>
              <a:rPr lang="en-US" sz="2646" dirty="0"/>
              <a:t> </a:t>
            </a:r>
            <a:r>
              <a:rPr lang="en-US" sz="2646" dirty="0" err="1"/>
              <a:t>mensajes</a:t>
            </a:r>
            <a:r>
              <a:rPr lang="en-US" sz="2646" dirty="0"/>
              <a:t> para </a:t>
            </a:r>
            <a:r>
              <a:rPr lang="en-US" sz="2646" dirty="0" err="1"/>
              <a:t>configurar</a:t>
            </a:r>
            <a:r>
              <a:rPr lang="en-US" sz="2646" dirty="0"/>
              <a:t> el </a:t>
            </a:r>
            <a:r>
              <a:rPr lang="en-US" sz="2646" dirty="0" err="1"/>
              <a:t>siguiente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9" name="Rectangle 8"/>
          <p:cNvSpPr/>
          <p:nvPr/>
        </p:nvSpPr>
        <p:spPr>
          <a:xfrm>
            <a:off x="566229" y="4078615"/>
            <a:ext cx="11986007" cy="1047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 err="1"/>
              <a:t>es</a:t>
            </a:r>
            <a:r>
              <a:rPr lang="en-US" sz="2646" dirty="0"/>
              <a:t> </a:t>
            </a:r>
            <a:r>
              <a:rPr lang="en-US" sz="2646" dirty="0" err="1"/>
              <a:t>decir</a:t>
            </a:r>
            <a:r>
              <a:rPr lang="en-US" sz="2646" dirty="0"/>
              <a:t> el </a:t>
            </a:r>
            <a:r>
              <a:rPr lang="en-US" sz="2646" dirty="0" err="1"/>
              <a:t>estado</a:t>
            </a:r>
            <a:r>
              <a:rPr lang="en-US" sz="2646" dirty="0"/>
              <a:t> actual que </a:t>
            </a:r>
            <a:r>
              <a:rPr lang="en-US" sz="2646" dirty="0" err="1"/>
              <a:t>llega</a:t>
            </a:r>
            <a:r>
              <a:rPr lang="en-US" sz="2646" dirty="0"/>
              <a:t> al </a:t>
            </a:r>
            <a:r>
              <a:rPr lang="en-US" sz="2646" dirty="0" err="1"/>
              <a:t>componente</a:t>
            </a:r>
            <a:r>
              <a:rPr lang="en-US" sz="2646" dirty="0"/>
              <a:t> </a:t>
            </a:r>
            <a:r>
              <a:rPr lang="en-US" sz="2646" dirty="0" err="1"/>
              <a:t>es</a:t>
            </a:r>
            <a:r>
              <a:rPr lang="en-US" sz="2646" dirty="0"/>
              <a:t> de solo </a:t>
            </a:r>
            <a:r>
              <a:rPr lang="en-US" sz="2646" dirty="0" err="1"/>
              <a:t>lectura</a:t>
            </a:r>
            <a:r>
              <a:rPr lang="en-US" sz="2646" dirty="0"/>
              <a:t> / </a:t>
            </a:r>
            <a:r>
              <a:rPr lang="en-US" sz="2646" dirty="0" err="1"/>
              <a:t>inmutable</a:t>
            </a:r>
            <a:r>
              <a:rPr lang="en-US" sz="2646" dirty="0"/>
              <a:t> / </a:t>
            </a:r>
            <a:r>
              <a:rPr lang="en-US" sz="2646" dirty="0" err="1"/>
              <a:t>desconectado</a:t>
            </a:r>
            <a:r>
              <a:rPr lang="en-US" sz="2646" dirty="0"/>
              <a:t>, a la </a:t>
            </a:r>
            <a:r>
              <a:rPr lang="en-US" sz="2646" dirty="0" err="1"/>
              <a:t>siguiente</a:t>
            </a:r>
            <a:r>
              <a:rPr lang="en-US" sz="2646" dirty="0"/>
              <a:t> </a:t>
            </a:r>
            <a:r>
              <a:rPr lang="en-US" sz="2646" dirty="0" err="1"/>
              <a:t>modificación</a:t>
            </a:r>
            <a:r>
              <a:rPr lang="en-US" sz="2646" dirty="0"/>
              <a:t> le </a:t>
            </a:r>
            <a:r>
              <a:rPr lang="en-US" sz="2646" dirty="0" err="1"/>
              <a:t>llegara</a:t>
            </a:r>
            <a:r>
              <a:rPr lang="en-US" sz="2646" dirty="0"/>
              <a:t> un </a:t>
            </a:r>
            <a:r>
              <a:rPr lang="en-US" sz="2646" dirty="0" err="1"/>
              <a:t>nuevo</a:t>
            </a:r>
            <a:r>
              <a:rPr lang="en-US" sz="2646" dirty="0"/>
              <a:t> </a:t>
            </a:r>
            <a:r>
              <a:rPr lang="en-US" sz="2646" dirty="0" err="1"/>
              <a:t>estado</a:t>
            </a:r>
            <a:r>
              <a:rPr lang="en-US" sz="2646" dirty="0"/>
              <a:t>.</a:t>
            </a:r>
            <a:endParaRPr lang="es-ES" sz="2646" dirty="0"/>
          </a:p>
        </p:txBody>
      </p:sp>
      <p:sp>
        <p:nvSpPr>
          <p:cNvPr id="10" name="Rectangle 9"/>
          <p:cNvSpPr/>
          <p:nvPr/>
        </p:nvSpPr>
        <p:spPr>
          <a:xfrm>
            <a:off x="566229" y="5393296"/>
            <a:ext cx="11986007" cy="1047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¿ </a:t>
            </a:r>
            <a:r>
              <a:rPr lang="en-US" sz="2646" dirty="0" err="1"/>
              <a:t>Cómo</a:t>
            </a:r>
            <a:r>
              <a:rPr lang="en-US" sz="2646" dirty="0"/>
              <a:t> </a:t>
            </a:r>
            <a:r>
              <a:rPr lang="en-US" sz="2646" dirty="0" err="1"/>
              <a:t>hacemos</a:t>
            </a:r>
            <a:r>
              <a:rPr lang="en-US" sz="2646" dirty="0"/>
              <a:t> </a:t>
            </a:r>
            <a:r>
              <a:rPr lang="en-US" sz="2646" dirty="0" err="1"/>
              <a:t>esto</a:t>
            </a:r>
            <a:r>
              <a:rPr lang="en-US" sz="2646" dirty="0"/>
              <a:t> </a:t>
            </a:r>
            <a:r>
              <a:rPr lang="en-US" sz="2646" dirty="0" err="1"/>
              <a:t>eficiente</a:t>
            </a:r>
            <a:r>
              <a:rPr lang="en-US" sz="2646" dirty="0"/>
              <a:t>… </a:t>
            </a:r>
            <a:r>
              <a:rPr lang="en-US" sz="2646" dirty="0" err="1"/>
              <a:t>muy</a:t>
            </a:r>
            <a:r>
              <a:rPr lang="en-US" sz="2646" dirty="0"/>
              <a:t> </a:t>
            </a:r>
            <a:r>
              <a:rPr lang="en-US" sz="2646" dirty="0" err="1"/>
              <a:t>eficiente</a:t>
            </a:r>
            <a:r>
              <a:rPr lang="en-US" sz="2646" dirty="0"/>
              <a:t> ? </a:t>
            </a:r>
            <a:r>
              <a:rPr lang="en-US" sz="2646" dirty="0" err="1"/>
              <a:t>Direcciones</a:t>
            </a:r>
            <a:r>
              <a:rPr lang="en-US" sz="2646" dirty="0"/>
              <a:t> de </a:t>
            </a:r>
            <a:r>
              <a:rPr lang="en-US" sz="2646" dirty="0" err="1"/>
              <a:t>memoria</a:t>
            </a:r>
            <a:r>
              <a:rPr lang="en-US" sz="2646" dirty="0"/>
              <a:t>.</a:t>
            </a:r>
            <a:endParaRPr lang="es-ES" sz="2646" dirty="0"/>
          </a:p>
        </p:txBody>
      </p:sp>
    </p:spTree>
    <p:extLst>
      <p:ext uri="{BB962C8B-B14F-4D97-AF65-F5344CB8AC3E}">
        <p14:creationId xmlns:p14="http://schemas.microsoft.com/office/powerpoint/2010/main" val="5833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State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90" y="2013162"/>
            <a:ext cx="2842475" cy="3682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646" y="1999159"/>
            <a:ext cx="2856477" cy="36966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405" y="2013161"/>
            <a:ext cx="2926489" cy="3696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903" y="1362055"/>
            <a:ext cx="417095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2" dirty="0"/>
              <a:t>{</a:t>
            </a:r>
            <a:r>
              <a:rPr lang="en-US" sz="2352" dirty="0" err="1"/>
              <a:t>fondo</a:t>
            </a:r>
            <a:r>
              <a:rPr lang="en-US" sz="2352" dirty="0"/>
              <a:t>: </a:t>
            </a:r>
            <a:r>
              <a:rPr lang="en-US" sz="2352" dirty="0" err="1"/>
              <a:t>gris</a:t>
            </a:r>
            <a:r>
              <a:rPr lang="en-US" sz="2352" dirty="0"/>
              <a:t>, </a:t>
            </a:r>
            <a:r>
              <a:rPr lang="en-US" sz="2352" dirty="0" err="1"/>
              <a:t>estado</a:t>
            </a:r>
            <a:r>
              <a:rPr lang="en-US" sz="2352" dirty="0"/>
              <a:t>: </a:t>
            </a:r>
            <a:r>
              <a:rPr lang="en-US" sz="2352" dirty="0" err="1"/>
              <a:t>encogido</a:t>
            </a:r>
            <a:r>
              <a:rPr lang="en-US" sz="2352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50575" y="1362055"/>
            <a:ext cx="401867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2" dirty="0"/>
              <a:t>{</a:t>
            </a:r>
            <a:r>
              <a:rPr lang="en-US" sz="2352" dirty="0" err="1"/>
              <a:t>fondo</a:t>
            </a:r>
            <a:r>
              <a:rPr lang="en-US" sz="2352" dirty="0"/>
              <a:t>: </a:t>
            </a:r>
            <a:r>
              <a:rPr lang="en-US" sz="2352" dirty="0" err="1"/>
              <a:t>gris</a:t>
            </a:r>
            <a:r>
              <a:rPr lang="en-US" sz="2352" dirty="0"/>
              <a:t>, </a:t>
            </a:r>
            <a:r>
              <a:rPr lang="en-US" sz="2352" dirty="0" err="1">
                <a:solidFill>
                  <a:srgbClr val="FF0000"/>
                </a:solidFill>
              </a:rPr>
              <a:t>estado</a:t>
            </a:r>
            <a:r>
              <a:rPr lang="en-US" sz="2352" dirty="0">
                <a:solidFill>
                  <a:srgbClr val="FF0000"/>
                </a:solidFill>
              </a:rPr>
              <a:t>: </a:t>
            </a:r>
            <a:r>
              <a:rPr lang="en-US" sz="2352" dirty="0" err="1">
                <a:solidFill>
                  <a:srgbClr val="FF0000"/>
                </a:solidFill>
              </a:rPr>
              <a:t>estirando</a:t>
            </a:r>
            <a:r>
              <a:rPr lang="en-US" sz="2352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2312" y="1337245"/>
            <a:ext cx="401867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52" dirty="0"/>
              <a:t>{</a:t>
            </a:r>
            <a:r>
              <a:rPr lang="en-US" sz="2352" dirty="0" err="1"/>
              <a:t>fondo</a:t>
            </a:r>
            <a:r>
              <a:rPr lang="en-US" sz="2352" dirty="0"/>
              <a:t>: </a:t>
            </a:r>
            <a:r>
              <a:rPr lang="en-US" sz="2352" dirty="0" err="1"/>
              <a:t>gris</a:t>
            </a:r>
            <a:r>
              <a:rPr lang="en-US" sz="2352" dirty="0"/>
              <a:t>, </a:t>
            </a:r>
            <a:r>
              <a:rPr lang="en-US" sz="2352" dirty="0" err="1">
                <a:solidFill>
                  <a:srgbClr val="FF0000"/>
                </a:solidFill>
              </a:rPr>
              <a:t>estado</a:t>
            </a:r>
            <a:r>
              <a:rPr lang="en-US" sz="2352" dirty="0">
                <a:solidFill>
                  <a:srgbClr val="FF0000"/>
                </a:solidFill>
              </a:rPr>
              <a:t>: </a:t>
            </a:r>
            <a:r>
              <a:rPr lang="en-US" sz="2352" dirty="0" err="1">
                <a:solidFill>
                  <a:srgbClr val="FF0000"/>
                </a:solidFill>
              </a:rPr>
              <a:t>estirado</a:t>
            </a:r>
            <a:r>
              <a:rPr lang="en-US" sz="2352" dirty="0"/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87" y="5716782"/>
            <a:ext cx="738326" cy="738326"/>
          </a:xfrm>
          <a:prstGeom prst="rect">
            <a:avLst/>
          </a:prstGeom>
        </p:spPr>
      </p:pic>
      <p:cxnSp>
        <p:nvCxnSpPr>
          <p:cNvPr id="15" name="Elbow Connector 14"/>
          <p:cNvCxnSpPr>
            <a:endCxn id="13" idx="1"/>
          </p:cNvCxnSpPr>
          <p:nvPr/>
        </p:nvCxnSpPr>
        <p:spPr>
          <a:xfrm rot="16200000" flipH="1">
            <a:off x="2934170" y="5083827"/>
            <a:ext cx="446177" cy="15580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</p:cNvCxnSpPr>
          <p:nvPr/>
        </p:nvCxnSpPr>
        <p:spPr>
          <a:xfrm flipV="1">
            <a:off x="4674612" y="5639768"/>
            <a:ext cx="1638274" cy="4461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83893" y="6225968"/>
            <a:ext cx="2292586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4" dirty="0"/>
              <a:t>Reducer </a:t>
            </a:r>
            <a:r>
              <a:rPr lang="en-US" sz="1764" dirty="0" err="1"/>
              <a:t>calcula</a:t>
            </a:r>
            <a:r>
              <a:rPr lang="en-US" sz="1764" dirty="0"/>
              <a:t> </a:t>
            </a:r>
            <a:r>
              <a:rPr lang="en-US" sz="1764" dirty="0" err="1"/>
              <a:t>siguiente</a:t>
            </a:r>
            <a:r>
              <a:rPr lang="en-US" sz="1764" dirty="0"/>
              <a:t> </a:t>
            </a:r>
            <a:r>
              <a:rPr lang="en-US" sz="1764" dirty="0" err="1"/>
              <a:t>estado</a:t>
            </a:r>
            <a:endParaRPr lang="en-US" sz="1764" dirty="0"/>
          </a:p>
        </p:txBody>
      </p:sp>
      <p:sp>
        <p:nvSpPr>
          <p:cNvPr id="23" name="TextBox 22"/>
          <p:cNvSpPr txBox="1"/>
          <p:nvPr/>
        </p:nvSpPr>
        <p:spPr>
          <a:xfrm>
            <a:off x="4669077" y="6231640"/>
            <a:ext cx="2357929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4" dirty="0"/>
              <a:t>Se </a:t>
            </a:r>
            <a:r>
              <a:rPr lang="en-US" sz="1764" dirty="0" err="1"/>
              <a:t>lanza</a:t>
            </a:r>
            <a:r>
              <a:rPr lang="en-US" sz="1764" dirty="0"/>
              <a:t> render del </a:t>
            </a:r>
            <a:r>
              <a:rPr lang="en-US" sz="1764" dirty="0" err="1"/>
              <a:t>componente</a:t>
            </a:r>
            <a:endParaRPr lang="en-US" sz="1764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329" y="5703653"/>
            <a:ext cx="738326" cy="738326"/>
          </a:xfrm>
          <a:prstGeom prst="rect">
            <a:avLst/>
          </a:prstGeom>
        </p:spPr>
      </p:pic>
      <p:cxnSp>
        <p:nvCxnSpPr>
          <p:cNvPr id="25" name="Elbow Connector 24"/>
          <p:cNvCxnSpPr>
            <a:endCxn id="24" idx="1"/>
          </p:cNvCxnSpPr>
          <p:nvPr/>
        </p:nvCxnSpPr>
        <p:spPr>
          <a:xfrm rot="16200000" flipH="1">
            <a:off x="7957212" y="5070698"/>
            <a:ext cx="446177" cy="15580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4" idx="3"/>
          </p:cNvCxnSpPr>
          <p:nvPr/>
        </p:nvCxnSpPr>
        <p:spPr>
          <a:xfrm flipV="1">
            <a:off x="9697654" y="5626639"/>
            <a:ext cx="1638274" cy="4461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06935" y="6212839"/>
            <a:ext cx="2292586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4" dirty="0"/>
              <a:t>Reducer </a:t>
            </a:r>
            <a:r>
              <a:rPr lang="en-US" sz="1764" dirty="0" err="1"/>
              <a:t>calcula</a:t>
            </a:r>
            <a:r>
              <a:rPr lang="en-US" sz="1764" dirty="0"/>
              <a:t> </a:t>
            </a:r>
            <a:r>
              <a:rPr lang="en-US" sz="1764" dirty="0" err="1"/>
              <a:t>siguiente</a:t>
            </a:r>
            <a:r>
              <a:rPr lang="en-US" sz="1764" dirty="0"/>
              <a:t> </a:t>
            </a:r>
            <a:r>
              <a:rPr lang="en-US" sz="1764" dirty="0" err="1"/>
              <a:t>estado</a:t>
            </a:r>
            <a:endParaRPr lang="en-US" sz="1764" dirty="0"/>
          </a:p>
        </p:txBody>
      </p:sp>
      <p:sp>
        <p:nvSpPr>
          <p:cNvPr id="28" name="TextBox 27"/>
          <p:cNvSpPr txBox="1"/>
          <p:nvPr/>
        </p:nvSpPr>
        <p:spPr>
          <a:xfrm>
            <a:off x="9692119" y="6218511"/>
            <a:ext cx="2357929" cy="6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4" dirty="0"/>
              <a:t>Se </a:t>
            </a:r>
            <a:r>
              <a:rPr lang="en-US" sz="1764" dirty="0" err="1"/>
              <a:t>lanza</a:t>
            </a:r>
            <a:r>
              <a:rPr lang="en-US" sz="1764" dirty="0"/>
              <a:t> render del </a:t>
            </a:r>
            <a:r>
              <a:rPr lang="en-US" sz="1764" dirty="0" err="1"/>
              <a:t>componente</a:t>
            </a:r>
            <a:endParaRPr lang="en-US" sz="1764" dirty="0"/>
          </a:p>
        </p:txBody>
      </p:sp>
      <p:sp>
        <p:nvSpPr>
          <p:cNvPr id="29" name="Rounded Rectangle 28"/>
          <p:cNvSpPr/>
          <p:nvPr/>
        </p:nvSpPr>
        <p:spPr>
          <a:xfrm>
            <a:off x="1062009" y="2139797"/>
            <a:ext cx="2604434" cy="1476635"/>
          </a:xfrm>
          <a:prstGeom prst="round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58" dirty="0">
                <a:solidFill>
                  <a:srgbClr val="663300"/>
                </a:solidFill>
              </a:rPr>
              <a:t>Si </a:t>
            </a:r>
            <a:r>
              <a:rPr lang="en-US" sz="2058" dirty="0" err="1">
                <a:solidFill>
                  <a:srgbClr val="663300"/>
                </a:solidFill>
              </a:rPr>
              <a:t>hacemos</a:t>
            </a:r>
            <a:r>
              <a:rPr lang="en-US" sz="2058" dirty="0">
                <a:solidFill>
                  <a:srgbClr val="663300"/>
                </a:solidFill>
              </a:rPr>
              <a:t> </a:t>
            </a:r>
            <a:r>
              <a:rPr lang="en-US" sz="2058" dirty="0" err="1">
                <a:solidFill>
                  <a:srgbClr val="663300"/>
                </a:solidFill>
              </a:rPr>
              <a:t>una</a:t>
            </a:r>
            <a:r>
              <a:rPr lang="en-US" sz="2058" dirty="0">
                <a:solidFill>
                  <a:srgbClr val="663300"/>
                </a:solidFill>
              </a:rPr>
              <a:t> </a:t>
            </a:r>
            <a:r>
              <a:rPr lang="en-US" sz="2058" dirty="0" err="1">
                <a:solidFill>
                  <a:srgbClr val="663300"/>
                </a:solidFill>
              </a:rPr>
              <a:t>modificación</a:t>
            </a:r>
            <a:r>
              <a:rPr lang="en-US" sz="2058" dirty="0">
                <a:solidFill>
                  <a:srgbClr val="663300"/>
                </a:solidFill>
              </a:rPr>
              <a:t> </a:t>
            </a:r>
            <a:r>
              <a:rPr lang="en-US" sz="2058" dirty="0" err="1">
                <a:solidFill>
                  <a:srgbClr val="663300"/>
                </a:solidFill>
              </a:rPr>
              <a:t>directamente</a:t>
            </a:r>
            <a:r>
              <a:rPr lang="en-US" sz="2058" dirty="0">
                <a:solidFill>
                  <a:srgbClr val="663300"/>
                </a:solidFill>
              </a:rPr>
              <a:t> </a:t>
            </a:r>
            <a:r>
              <a:rPr lang="en-US" sz="2058" dirty="0" err="1">
                <a:solidFill>
                  <a:srgbClr val="663300"/>
                </a:solidFill>
              </a:rPr>
              <a:t>en</a:t>
            </a:r>
            <a:r>
              <a:rPr lang="en-US" sz="2058" dirty="0">
                <a:solidFill>
                  <a:srgbClr val="663300"/>
                </a:solidFill>
              </a:rPr>
              <a:t> el </a:t>
            </a:r>
            <a:r>
              <a:rPr lang="en-US" sz="2058" dirty="0" err="1">
                <a:solidFill>
                  <a:srgbClr val="663300"/>
                </a:solidFill>
              </a:rPr>
              <a:t>fotograma</a:t>
            </a:r>
            <a:r>
              <a:rPr lang="en-US" sz="2058" dirty="0">
                <a:solidFill>
                  <a:srgbClr val="663300"/>
                </a:solidFill>
              </a:rPr>
              <a:t> se </a:t>
            </a:r>
            <a:r>
              <a:rPr lang="en-US" sz="2058" dirty="0" err="1">
                <a:solidFill>
                  <a:srgbClr val="663300"/>
                </a:solidFill>
              </a:rPr>
              <a:t>pierde</a:t>
            </a:r>
            <a:r>
              <a:rPr lang="en-US" sz="2058" dirty="0">
                <a:solidFill>
                  <a:srgbClr val="66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4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22" grpId="0"/>
      <p:bldP spid="23" grpId="0"/>
      <p:bldP spid="27" grpId="0"/>
      <p:bldP spid="28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Redux-Thunk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888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Llamadas asíncronas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566229" y="1190747"/>
            <a:ext cx="12139380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/>
              <a:t>¿ </a:t>
            </a:r>
            <a:r>
              <a:rPr lang="en-GB" sz="2646" dirty="0" err="1"/>
              <a:t>Qué</a:t>
            </a:r>
            <a:r>
              <a:rPr lang="en-GB" sz="2646" dirty="0"/>
              <a:t> </a:t>
            </a:r>
            <a:r>
              <a:rPr lang="en-GB" sz="2646" dirty="0" err="1"/>
              <a:t>pasa</a:t>
            </a:r>
            <a:r>
              <a:rPr lang="en-GB" sz="2646" dirty="0"/>
              <a:t> </a:t>
            </a:r>
            <a:r>
              <a:rPr lang="en-GB" sz="2646" dirty="0" err="1"/>
              <a:t>cuando</a:t>
            </a:r>
            <a:r>
              <a:rPr lang="en-GB" sz="2646" dirty="0"/>
              <a:t> </a:t>
            </a:r>
            <a:r>
              <a:rPr lang="en-GB" sz="2646" dirty="0" err="1"/>
              <a:t>hacemos</a:t>
            </a:r>
            <a:r>
              <a:rPr lang="en-GB" sz="2646" dirty="0"/>
              <a:t> </a:t>
            </a:r>
            <a:r>
              <a:rPr lang="en-GB" sz="2646" dirty="0" err="1"/>
              <a:t>una</a:t>
            </a:r>
            <a:r>
              <a:rPr lang="en-GB" sz="2646" dirty="0"/>
              <a:t> </a:t>
            </a:r>
            <a:r>
              <a:rPr lang="en-GB" sz="2646" dirty="0" err="1"/>
              <a:t>llamada</a:t>
            </a:r>
            <a:r>
              <a:rPr lang="en-GB" sz="2646" dirty="0"/>
              <a:t> ajax? </a:t>
            </a:r>
            <a:r>
              <a:rPr lang="en-GB" sz="2646" dirty="0" err="1"/>
              <a:t>Aquí</a:t>
            </a:r>
            <a:r>
              <a:rPr lang="en-GB" sz="2646" dirty="0"/>
              <a:t> el dispatcher no </a:t>
            </a:r>
            <a:r>
              <a:rPr lang="en-GB" sz="2646" dirty="0" err="1"/>
              <a:t>encaja</a:t>
            </a:r>
            <a:r>
              <a:rPr lang="en-GB" sz="2646" dirty="0"/>
              <a:t> </a:t>
            </a:r>
            <a:r>
              <a:rPr lang="en-GB" sz="2646" dirty="0" err="1"/>
              <a:t>bien</a:t>
            </a:r>
            <a:r>
              <a:rPr lang="en-GB" sz="2646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176" y="1991355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Dispatch se llama </a:t>
            </a:r>
            <a:r>
              <a:rPr lang="en-US" sz="2646" dirty="0" err="1"/>
              <a:t>directamente</a:t>
            </a:r>
            <a:r>
              <a:rPr lang="en-US" sz="2646" dirty="0"/>
              <a:t>, </a:t>
            </a:r>
            <a:r>
              <a:rPr lang="en-US" sz="2646" dirty="0" err="1"/>
              <a:t>si</a:t>
            </a:r>
            <a:r>
              <a:rPr lang="en-US" sz="2646" dirty="0"/>
              <a:t> </a:t>
            </a:r>
            <a:r>
              <a:rPr lang="en-US" sz="2646" dirty="0" err="1"/>
              <a:t>tenemos</a:t>
            </a:r>
            <a:r>
              <a:rPr lang="en-US" sz="2646" dirty="0"/>
              <a:t> que </a:t>
            </a:r>
            <a:r>
              <a:rPr lang="en-US" sz="2646" dirty="0" err="1"/>
              <a:t>esperar</a:t>
            </a:r>
            <a:r>
              <a:rPr lang="en-US" sz="2646" dirty="0"/>
              <a:t> a la </a:t>
            </a:r>
            <a:r>
              <a:rPr lang="en-US" sz="2646" dirty="0" err="1"/>
              <a:t>respuesta</a:t>
            </a:r>
            <a:r>
              <a:rPr lang="en-US" sz="2646" dirty="0"/>
              <a:t> de </a:t>
            </a:r>
            <a:r>
              <a:rPr lang="en-US" sz="2646" dirty="0" err="1"/>
              <a:t>una</a:t>
            </a:r>
            <a:r>
              <a:rPr lang="en-US" sz="2646" dirty="0"/>
              <a:t> </a:t>
            </a:r>
            <a:r>
              <a:rPr lang="en-US" sz="2646" dirty="0" err="1"/>
              <a:t>llamada</a:t>
            </a:r>
            <a:r>
              <a:rPr lang="en-US" sz="2646" dirty="0"/>
              <a:t> ajax </a:t>
            </a:r>
            <a:r>
              <a:rPr lang="en-US" sz="2646" dirty="0" err="1"/>
              <a:t>como</a:t>
            </a:r>
            <a:r>
              <a:rPr lang="en-US" sz="2646" dirty="0"/>
              <a:t> lo </a:t>
            </a:r>
            <a:r>
              <a:rPr lang="en-US" sz="2646" dirty="0" err="1"/>
              <a:t>hacemos</a:t>
            </a:r>
            <a:r>
              <a:rPr lang="en-US" sz="2646" dirty="0"/>
              <a:t>?</a:t>
            </a:r>
            <a:endParaRPr lang="es-ES" sz="2646" dirty="0"/>
          </a:p>
        </p:txBody>
      </p:sp>
      <p:sp>
        <p:nvSpPr>
          <p:cNvPr id="6" name="Rectangle 5"/>
          <p:cNvSpPr/>
          <p:nvPr/>
        </p:nvSpPr>
        <p:spPr>
          <a:xfrm>
            <a:off x="571176" y="3262961"/>
            <a:ext cx="11986007" cy="1047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¿ </a:t>
            </a:r>
            <a:r>
              <a:rPr lang="en-US" sz="2646" dirty="0" err="1"/>
              <a:t>Podríamos</a:t>
            </a:r>
            <a:r>
              <a:rPr lang="en-US" sz="2646" dirty="0"/>
              <a:t> </a:t>
            </a:r>
            <a:r>
              <a:rPr lang="en-US" sz="2646" dirty="0" err="1"/>
              <a:t>pasar</a:t>
            </a:r>
            <a:r>
              <a:rPr lang="en-US" sz="2646" dirty="0"/>
              <a:t> el dispatch </a:t>
            </a:r>
            <a:r>
              <a:rPr lang="en-US" sz="2646" dirty="0" err="1"/>
              <a:t>como</a:t>
            </a:r>
            <a:r>
              <a:rPr lang="en-US" sz="2646" dirty="0"/>
              <a:t> parametron </a:t>
            </a:r>
            <a:r>
              <a:rPr lang="en-US" sz="2646" dirty="0" err="1"/>
              <a:t>dentro</a:t>
            </a:r>
            <a:r>
              <a:rPr lang="en-US" sz="2646" dirty="0"/>
              <a:t> de la </a:t>
            </a:r>
            <a:r>
              <a:rPr lang="en-US" sz="2646" dirty="0" err="1"/>
              <a:t>acción</a:t>
            </a:r>
            <a:r>
              <a:rPr lang="en-US" sz="2646" dirty="0"/>
              <a:t>? Nos </a:t>
            </a:r>
            <a:r>
              <a:rPr lang="en-US" sz="2646" dirty="0" err="1"/>
              <a:t>rompe</a:t>
            </a:r>
            <a:r>
              <a:rPr lang="en-US" sz="2646" dirty="0"/>
              <a:t> </a:t>
            </a:r>
            <a:r>
              <a:rPr lang="en-US" sz="2646" dirty="0" err="1"/>
              <a:t>nuestra</a:t>
            </a:r>
            <a:r>
              <a:rPr lang="en-US" sz="2646" dirty="0"/>
              <a:t> </a:t>
            </a:r>
            <a:r>
              <a:rPr lang="en-US" sz="2646" dirty="0" err="1"/>
              <a:t>separación</a:t>
            </a:r>
            <a:endParaRPr lang="es-ES" sz="2646" dirty="0"/>
          </a:p>
        </p:txBody>
      </p:sp>
      <p:sp>
        <p:nvSpPr>
          <p:cNvPr id="7" name="Rectangle 6"/>
          <p:cNvSpPr/>
          <p:nvPr/>
        </p:nvSpPr>
        <p:spPr>
          <a:xfrm>
            <a:off x="571176" y="4585413"/>
            <a:ext cx="11986007" cy="1047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Para </a:t>
            </a:r>
            <a:r>
              <a:rPr lang="en-US" sz="2646" dirty="0" err="1"/>
              <a:t>esto</a:t>
            </a:r>
            <a:r>
              <a:rPr lang="en-US" sz="2646" dirty="0"/>
              <a:t> </a:t>
            </a:r>
            <a:r>
              <a:rPr lang="en-US" sz="2646" dirty="0" err="1"/>
              <a:t>está</a:t>
            </a:r>
            <a:r>
              <a:rPr lang="en-US" sz="2646" dirty="0"/>
              <a:t> Redux </a:t>
            </a:r>
            <a:r>
              <a:rPr lang="en-US" sz="2646" dirty="0" err="1"/>
              <a:t>Thunk</a:t>
            </a:r>
            <a:r>
              <a:rPr lang="en-US" sz="2646" dirty="0"/>
              <a:t>, </a:t>
            </a:r>
            <a:r>
              <a:rPr lang="en-US" sz="2646" dirty="0" err="1"/>
              <a:t>nos</a:t>
            </a:r>
            <a:r>
              <a:rPr lang="en-US" sz="2646" dirty="0"/>
              <a:t> </a:t>
            </a:r>
            <a:r>
              <a:rPr lang="en-US" sz="2646" dirty="0" err="1"/>
              <a:t>permite</a:t>
            </a:r>
            <a:r>
              <a:rPr lang="en-US" sz="2646" dirty="0"/>
              <a:t> </a:t>
            </a:r>
            <a:r>
              <a:rPr lang="en-US" sz="2646" dirty="0" err="1"/>
              <a:t>ejecutar</a:t>
            </a:r>
            <a:r>
              <a:rPr lang="en-US" sz="2646" dirty="0"/>
              <a:t> </a:t>
            </a:r>
            <a:r>
              <a:rPr lang="en-US" sz="2646" dirty="0" err="1"/>
              <a:t>una</a:t>
            </a:r>
            <a:r>
              <a:rPr lang="en-US" sz="2646" dirty="0"/>
              <a:t> </a:t>
            </a:r>
            <a:r>
              <a:rPr lang="en-US" sz="2646" dirty="0" err="1"/>
              <a:t>función</a:t>
            </a:r>
            <a:r>
              <a:rPr lang="en-US" sz="2646" dirty="0"/>
              <a:t> que </a:t>
            </a:r>
            <a:r>
              <a:rPr lang="en-US" sz="2646" dirty="0" err="1"/>
              <a:t>dentro</a:t>
            </a:r>
            <a:r>
              <a:rPr lang="en-US" sz="2646" dirty="0"/>
              <a:t> </a:t>
            </a:r>
            <a:r>
              <a:rPr lang="en-US" sz="2646" dirty="0" err="1"/>
              <a:t>invoca</a:t>
            </a:r>
            <a:r>
              <a:rPr lang="en-US" sz="2646" dirty="0"/>
              <a:t> a </a:t>
            </a:r>
            <a:r>
              <a:rPr lang="en-US" sz="2646" dirty="0" err="1"/>
              <a:t>otra</a:t>
            </a:r>
            <a:r>
              <a:rPr lang="en-US" sz="2646" dirty="0"/>
              <a:t> </a:t>
            </a:r>
            <a:r>
              <a:rPr lang="en-US" sz="2646" dirty="0" err="1"/>
              <a:t>en</a:t>
            </a:r>
            <a:r>
              <a:rPr lang="en-US" sz="2646" dirty="0"/>
              <a:t> la que </a:t>
            </a:r>
            <a:r>
              <a:rPr lang="en-US" sz="2646" dirty="0" err="1"/>
              <a:t>tiene</a:t>
            </a:r>
            <a:r>
              <a:rPr lang="en-US" sz="2646" dirty="0"/>
              <a:t> dispatch </a:t>
            </a:r>
            <a:r>
              <a:rPr lang="en-US" sz="2646" dirty="0" err="1"/>
              <a:t>disponible</a:t>
            </a:r>
            <a:endParaRPr lang="es-ES" sz="2646" dirty="0"/>
          </a:p>
        </p:txBody>
      </p:sp>
      <p:sp>
        <p:nvSpPr>
          <p:cNvPr id="9" name="Rectangle 8"/>
          <p:cNvSpPr/>
          <p:nvPr/>
        </p:nvSpPr>
        <p:spPr>
          <a:xfrm>
            <a:off x="571176" y="5874052"/>
            <a:ext cx="11986007" cy="10475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 err="1"/>
              <a:t>Además</a:t>
            </a:r>
            <a:r>
              <a:rPr lang="en-US" sz="2646" dirty="0"/>
              <a:t> a la hora de </a:t>
            </a:r>
            <a:r>
              <a:rPr lang="en-US" sz="2646" dirty="0" err="1"/>
              <a:t>registrarlo</a:t>
            </a:r>
            <a:r>
              <a:rPr lang="en-US" sz="2646" dirty="0"/>
              <a:t> no </a:t>
            </a:r>
            <a:r>
              <a:rPr lang="en-US" sz="2646" dirty="0" err="1"/>
              <a:t>tenemos</a:t>
            </a:r>
            <a:r>
              <a:rPr lang="en-US" sz="2646" dirty="0"/>
              <a:t> que </a:t>
            </a:r>
            <a:r>
              <a:rPr lang="en-US" sz="2646" dirty="0" err="1"/>
              <a:t>usar</a:t>
            </a:r>
            <a:r>
              <a:rPr lang="en-US" sz="2646" dirty="0"/>
              <a:t> </a:t>
            </a:r>
            <a:r>
              <a:rPr lang="en-US" sz="2646" dirty="0" err="1"/>
              <a:t>ninguna</a:t>
            </a:r>
            <a:r>
              <a:rPr lang="en-US" sz="2646" dirty="0"/>
              <a:t> firma especial, </a:t>
            </a:r>
            <a:r>
              <a:rPr lang="en-US" sz="2646" dirty="0" err="1"/>
              <a:t>los</a:t>
            </a:r>
            <a:r>
              <a:rPr lang="en-US" sz="2646" dirty="0"/>
              <a:t> components no </a:t>
            </a:r>
            <a:r>
              <a:rPr lang="en-US" sz="2646" dirty="0" err="1"/>
              <a:t>saben</a:t>
            </a:r>
            <a:r>
              <a:rPr lang="en-US" sz="2646" dirty="0"/>
              <a:t> </a:t>
            </a:r>
            <a:r>
              <a:rPr lang="en-US" sz="2646" dirty="0" err="1"/>
              <a:t>si</a:t>
            </a:r>
            <a:r>
              <a:rPr lang="en-US" sz="2646" dirty="0"/>
              <a:t> </a:t>
            </a:r>
            <a:r>
              <a:rPr lang="en-US" sz="2646" dirty="0" err="1"/>
              <a:t>una</a:t>
            </a:r>
            <a:r>
              <a:rPr lang="en-US" sz="2646" dirty="0"/>
              <a:t> </a:t>
            </a:r>
            <a:r>
              <a:rPr lang="en-US" sz="2646" dirty="0" err="1"/>
              <a:t>ación</a:t>
            </a:r>
            <a:r>
              <a:rPr lang="en-US" sz="2646" dirty="0"/>
              <a:t> </a:t>
            </a:r>
            <a:r>
              <a:rPr lang="en-US" sz="2646" dirty="0" err="1"/>
              <a:t>es</a:t>
            </a:r>
            <a:r>
              <a:rPr lang="en-US" sz="2646" dirty="0"/>
              <a:t> </a:t>
            </a:r>
            <a:r>
              <a:rPr lang="en-US" sz="2646" dirty="0" err="1"/>
              <a:t>síncrona</a:t>
            </a:r>
            <a:r>
              <a:rPr lang="en-US" sz="2646" dirty="0"/>
              <a:t> o </a:t>
            </a:r>
            <a:r>
              <a:rPr lang="en-US" sz="2646" dirty="0" err="1"/>
              <a:t>asíncrona</a:t>
            </a:r>
            <a:endParaRPr lang="es-ES" sz="2646" dirty="0"/>
          </a:p>
        </p:txBody>
      </p:sp>
    </p:spTree>
    <p:extLst>
      <p:ext uri="{BB962C8B-B14F-4D97-AF65-F5344CB8AC3E}">
        <p14:creationId xmlns:p14="http://schemas.microsoft.com/office/powerpoint/2010/main" val="91795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Middleware</a:t>
            </a:r>
            <a:endParaRPr lang="es-ES_tradnl" dirty="0"/>
          </a:p>
        </p:txBody>
      </p:sp>
      <p:sp>
        <p:nvSpPr>
          <p:cNvPr id="3" name="TextBox 2"/>
          <p:cNvSpPr txBox="1"/>
          <p:nvPr/>
        </p:nvSpPr>
        <p:spPr>
          <a:xfrm>
            <a:off x="566229" y="1378604"/>
            <a:ext cx="12139380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46" dirty="0"/>
              <a:t>Nos </a:t>
            </a:r>
            <a:r>
              <a:rPr lang="en-GB" sz="2646" dirty="0" err="1"/>
              <a:t>permite</a:t>
            </a:r>
            <a:r>
              <a:rPr lang="en-GB" sz="2646" dirty="0"/>
              <a:t> introducer interceptors entre un dispatch y la </a:t>
            </a:r>
            <a:r>
              <a:rPr lang="en-GB" sz="2646" dirty="0" err="1"/>
              <a:t>ejecución</a:t>
            </a:r>
            <a:r>
              <a:rPr lang="en-GB" sz="2646" dirty="0"/>
              <a:t> del reducer.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42010" y="3109174"/>
            <a:ext cx="1845253" cy="1344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Dispatch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89949" y="3119755"/>
            <a:ext cx="1845253" cy="13442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Reducer</a:t>
            </a: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2587263" y="3781287"/>
            <a:ext cx="1702684" cy="10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2151410" y="3532814"/>
            <a:ext cx="2399237" cy="549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dirty="0"/>
              <a:t>Middleware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29917" y="2400401"/>
            <a:ext cx="5511320" cy="39349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46" dirty="0" err="1"/>
              <a:t>Esto</a:t>
            </a:r>
            <a:r>
              <a:rPr lang="en-US" sz="2646" dirty="0"/>
              <a:t> </a:t>
            </a:r>
            <a:r>
              <a:rPr lang="en-US" sz="2646" dirty="0" err="1"/>
              <a:t>sirve</a:t>
            </a:r>
            <a:r>
              <a:rPr lang="en-US" sz="2646" dirty="0"/>
              <a:t> para:</a:t>
            </a:r>
          </a:p>
          <a:p>
            <a:pPr marL="420041" indent="-420041">
              <a:buFontTx/>
              <a:buChar char="-"/>
            </a:pPr>
            <a:r>
              <a:rPr lang="en-US" sz="2646" dirty="0" err="1"/>
              <a:t>Crear</a:t>
            </a:r>
            <a:r>
              <a:rPr lang="en-US" sz="2646" dirty="0"/>
              <a:t> loggers.</a:t>
            </a:r>
          </a:p>
          <a:p>
            <a:pPr marL="420041" indent="-420041">
              <a:buFontTx/>
              <a:buChar char="-"/>
            </a:pPr>
            <a:r>
              <a:rPr lang="en-US" sz="2646" dirty="0" err="1"/>
              <a:t>Crear</a:t>
            </a:r>
            <a:r>
              <a:rPr lang="en-US" sz="2646" dirty="0"/>
              <a:t> crash reports.</a:t>
            </a:r>
          </a:p>
          <a:p>
            <a:pPr marL="420041" indent="-420041">
              <a:buFontTx/>
              <a:buChar char="-"/>
            </a:pPr>
            <a:r>
              <a:rPr lang="en-US" sz="2646" dirty="0" err="1"/>
              <a:t>Manejar</a:t>
            </a:r>
            <a:r>
              <a:rPr lang="en-US" sz="2646" dirty="0"/>
              <a:t> </a:t>
            </a:r>
            <a:r>
              <a:rPr lang="en-US" sz="2646" dirty="0" err="1"/>
              <a:t>llamadas</a:t>
            </a:r>
            <a:r>
              <a:rPr lang="en-US" sz="2646" dirty="0"/>
              <a:t> </a:t>
            </a:r>
            <a:r>
              <a:rPr lang="en-US" sz="2646" dirty="0" err="1"/>
              <a:t>asíncronas</a:t>
            </a:r>
            <a:r>
              <a:rPr lang="en-US" sz="2646" dirty="0"/>
              <a:t> (Redux-</a:t>
            </a:r>
            <a:r>
              <a:rPr lang="en-US" sz="2646" dirty="0" err="1"/>
              <a:t>Thunk</a:t>
            </a:r>
            <a:r>
              <a:rPr lang="en-US" sz="2646" dirty="0"/>
              <a:t>).</a:t>
            </a:r>
          </a:p>
          <a:p>
            <a:pPr marL="420041" indent="-420041">
              <a:buFontTx/>
              <a:buChar char="-"/>
            </a:pPr>
            <a:r>
              <a:rPr lang="en-US" sz="2646" dirty="0"/>
              <a:t>(…).</a:t>
            </a:r>
          </a:p>
          <a:p>
            <a:pPr marL="420041" indent="-420041">
              <a:buFontTx/>
              <a:buChar char="-"/>
            </a:pPr>
            <a:endParaRPr lang="en-US" sz="264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DE006-F3C3-454E-8D54-958CEE9C5CC3}"/>
              </a:ext>
            </a:extLst>
          </p:cNvPr>
          <p:cNvSpPr/>
          <p:nvPr/>
        </p:nvSpPr>
        <p:spPr>
          <a:xfrm>
            <a:off x="566229" y="6622109"/>
            <a:ext cx="6328079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5" dirty="0"/>
              <a:t>http://redux.js.org/docs/advanced/Middleware.html </a:t>
            </a:r>
          </a:p>
        </p:txBody>
      </p:sp>
    </p:spTree>
    <p:extLst>
      <p:ext uri="{BB962C8B-B14F-4D97-AF65-F5344CB8AC3E}">
        <p14:creationId xmlns:p14="http://schemas.microsoft.com/office/powerpoint/2010/main" val="4498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32315-85E7-4715-9264-D006C1C7D479}">
  <ds:schemaRefs>
    <ds:schemaRef ds:uri="http://schemas.openxmlformats.org/package/2006/metadata/core-properties"/>
    <ds:schemaRef ds:uri="3fc376a6-7dd6-488b-97d3-185ba1a312b8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478163-bf3c-43ca-9f3f-1606a2a1b2bb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4085</TotalTime>
  <Words>680</Words>
  <Application>Microsoft Office PowerPoint</Application>
  <PresentationFormat>Personalizado</PresentationFormat>
  <Paragraphs>119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Symbol</vt:lpstr>
      <vt:lpstr>ENCAMINA</vt:lpstr>
      <vt:lpstr>Redux</vt:lpstr>
      <vt:lpstr>React Redux</vt:lpstr>
      <vt:lpstr>Intro Redux</vt:lpstr>
      <vt:lpstr>Esquema Redux</vt:lpstr>
      <vt:lpstr>State</vt:lpstr>
      <vt:lpstr>State</vt:lpstr>
      <vt:lpstr>Redux-Thunk</vt:lpstr>
      <vt:lpstr>Llamadas asíncronas</vt:lpstr>
      <vt:lpstr>Middleware</vt:lpstr>
      <vt:lpstr>Flujo síncrono</vt:lpstr>
      <vt:lpstr>Flujo asíncrono</vt:lpstr>
      <vt:lpstr>Cómo se configura</vt:lpstr>
      <vt:lpstr>Recapitulando</vt:lpstr>
      <vt:lpstr>Reglas básicas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25</cp:revision>
  <dcterms:created xsi:type="dcterms:W3CDTF">2018-04-13T09:47:39Z</dcterms:created>
  <dcterms:modified xsi:type="dcterms:W3CDTF">2018-04-16T14:14:15Z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