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832C5-9410-9D4B-BF8C-C016E1B8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B15139-0795-1643-A302-C319CF7A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2F827B-0773-2440-A5B8-228F897F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E6FD7-B402-5B4E-80FB-648329A2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374E98-A951-B240-A6CC-E36CB39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B4A6C-AE17-DB48-A006-62E8055B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64CE6F-4C4F-174F-B902-90641F21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70E57-D4FE-8D43-A80C-D0565A3B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43AB6-C105-A34B-B84E-52327AEF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47029-C8F7-A341-B00E-C481C25A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94BA7B-64E6-5A40-8114-28573B180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E728EC-DE1E-5340-8864-E585D0FC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A1B21-6026-6F4C-8428-F9B27E7F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A03B0-BADB-2843-BFD2-F720C4D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C082F-DA99-9742-8BB0-2F91D1BF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10615-594E-E74E-8D07-FEA79BD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ADD34-8872-DB4F-9517-9E6EE633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63CDD-7FEF-D948-B21C-8B7D2A67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59FBE-F44E-924E-B164-2E590D24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CAFE4-E79D-C741-8B78-EA8015B6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1D9F5-87F7-5E41-8634-455899F4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0C620-EAC5-DC4F-9F59-6545D1E2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AD8C5-89A6-544F-98FF-0337AEF2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A45F69-EB14-A940-BD4C-CA95B647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D0B74-ECC8-0246-9CE8-F9898648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79EED-2FBF-3147-B014-B8076704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8512D-D369-8743-8C63-BC8D8173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0FBB7-78F0-B14B-B17E-0233F5C0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2B934C-962C-5842-93C1-408F1554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2A0D2D-B986-6240-83A9-25F7B32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468F92-DC1D-9F4A-B318-21BF7EA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2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F8C93-A8F6-DE44-822E-D4C95A9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1EB70-51D6-DF44-841C-BA59D08E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3DE44E-EF36-5A44-A8F3-4CF8EB4C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E2472A-1C74-4B49-B727-06C517051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DFDED4-F76C-0E40-A1BD-750EBF36E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1112FC-DBAE-084B-8370-3AD3D664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FEE6D6-F4A2-9C4D-9E6C-66639757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251B0B-F9AE-6940-8404-564F6F74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D1175-2909-1345-93AE-FA5D27BB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B7BB1E-1FA7-8C46-8F56-6F0DA768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1AA8E1-395F-DB42-A377-94A0BAE7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66BAB8-807E-CD4C-B56B-DD3CF270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83101B-6E93-7746-9B55-5320F394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3ADC93-9D55-0646-B02E-38627FD9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F8EEC4-7C8E-CB4B-A90F-DE49339F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8F1BF-8312-2143-A76F-C265E2ED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B2880-D404-F44B-BF33-C35B0B01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30CB17-63E2-8442-B550-EFF8F4EA6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B9C93-E3A6-8949-ACA5-058C780D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965CB-55D7-BD4F-9549-5867DB59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BE134-5916-1949-8749-59403FF5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84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DAFD2-0D77-BC4C-82D6-D159ECC3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6DC07F-FC8C-5842-9595-3EEDF5BB5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BF95C4-9938-484E-B226-118204F7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C6E138-449E-5549-A2BB-0C863E11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2E4ED2-8A3D-DF47-8076-B402B2A3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A428C5-0ECA-CC40-A468-F8FB52D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A8C86-A13F-774A-BC5D-F7B949FC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B77D1-C47A-5445-B79E-6105F244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4CC1F3-5FB3-024A-ABAF-E29204BE6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D444-8901-6745-A5E4-22B1A4A61C19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8F54B-435F-724F-9FAD-FB2A99FCE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4D5EC-B802-E743-9A84-BE4D74497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C785-49C5-2145-85D7-F8B422CA1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400" dirty="0"/>
                <a:t>Строки в </a:t>
              </a:r>
              <a:r>
                <a:rPr lang="en-US" sz="4400" dirty="0"/>
                <a:t>C#</a:t>
              </a:r>
              <a:endParaRPr lang="ru-RU" sz="44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4EAFF8-E2C7-064F-ABF7-E865E85582F1}"/>
              </a:ext>
            </a:extLst>
          </p:cNvPr>
          <p:cNvSpPr/>
          <p:nvPr/>
        </p:nvSpPr>
        <p:spPr>
          <a:xfrm>
            <a:off x="1147119" y="1148317"/>
            <a:ext cx="9897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Строка в .</a:t>
            </a:r>
            <a:r>
              <a:rPr lang="en" b="0" i="0" dirty="0">
                <a:solidFill>
                  <a:srgbClr val="222222"/>
                </a:solidFill>
                <a:effectLst/>
                <a:latin typeface="-apple-system"/>
              </a:rPr>
              <a:t>NET (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далее — </a:t>
            </a:r>
            <a:r>
              <a:rPr lang="en" b="1" i="0" dirty="0">
                <a:solidFill>
                  <a:srgbClr val="222222"/>
                </a:solidFill>
                <a:effectLst/>
                <a:latin typeface="-apple-system"/>
              </a:rPr>
              <a:t>string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) является последовательностью символов. Каждый символ является символом Юникода в диапазоне от </a:t>
            </a:r>
            <a:r>
              <a:rPr lang="en" b="0" i="0" dirty="0">
                <a:solidFill>
                  <a:srgbClr val="222222"/>
                </a:solidFill>
                <a:effectLst/>
                <a:latin typeface="-apple-system"/>
              </a:rPr>
              <a:t>U+0000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до </a:t>
            </a:r>
            <a:r>
              <a:rPr lang="en" b="0" i="0" dirty="0">
                <a:solidFill>
                  <a:srgbClr val="222222"/>
                </a:solidFill>
                <a:effectLst/>
                <a:latin typeface="-apple-system"/>
              </a:rPr>
              <a:t>U+FFFF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32486-6808-5440-B912-F0BF6245A106}"/>
              </a:ext>
            </a:extLst>
          </p:cNvPr>
          <p:cNvSpPr txBox="1"/>
          <p:nvPr/>
        </p:nvSpPr>
        <p:spPr>
          <a:xfrm>
            <a:off x="1816443" y="2879125"/>
            <a:ext cx="8291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Характеристики: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Ссылочный тип;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Неизменяемое значение;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содержать значение </a:t>
            </a:r>
            <a:r>
              <a:rPr lang="en-US" dirty="0"/>
              <a:t>null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литералов (</a:t>
            </a:r>
            <a:r>
              <a:rPr lang="en" dirty="0"/>
              <a:t>\n</a:t>
            </a:r>
            <a:r>
              <a:rPr lang="ru-RU" dirty="0"/>
              <a:t>, </a:t>
            </a:r>
            <a:r>
              <a:rPr lang="en" dirty="0"/>
              <a:t>\t</a:t>
            </a:r>
            <a:r>
              <a:rPr lang="ru-RU" dirty="0"/>
              <a:t> и </a:t>
            </a:r>
            <a:r>
              <a:rPr lang="ru-RU" dirty="0" err="1"/>
              <a:t>др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401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Как узнать, начинается/заканчивается ли строка указанной подстрокой?</a:t>
              </a: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87" y="1905506"/>
            <a:ext cx="11627708" cy="304698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Для этого используются соответственно методы </a:t>
            </a:r>
            <a:r>
              <a:rPr lang="en" b="1" dirty="0" err="1"/>
              <a:t>StartsWith</a:t>
            </a:r>
            <a:r>
              <a:rPr lang="en" b="1" dirty="0"/>
              <a:t>()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en" b="1" dirty="0" err="1"/>
              <a:t>EndsWith</a:t>
            </a:r>
            <a:r>
              <a:rPr lang="en" b="1" dirty="0"/>
              <a:t>()</a:t>
            </a:r>
            <a:r>
              <a:rPr lang="en" dirty="0"/>
              <a:t>, </a:t>
            </a:r>
            <a:r>
              <a:rPr lang="ru-RU" dirty="0"/>
              <a:t>которые возвращают логическое значение. Пример:</a:t>
            </a:r>
            <a:br>
              <a:rPr lang="ru-RU" dirty="0"/>
            </a:br>
            <a:br>
              <a:rPr lang="ru-RU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s.StartsWith</a:t>
            </a:r>
            <a:r>
              <a:rPr lang="en" dirty="0"/>
              <a:t>("Hello")); // True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s.StartsWith</a:t>
            </a:r>
            <a:r>
              <a:rPr lang="en" dirty="0"/>
              <a:t>("World")); // False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s.EndsWith</a:t>
            </a:r>
            <a:r>
              <a:rPr lang="en" dirty="0"/>
              <a:t>("World")); // True</a:t>
            </a:r>
            <a:br>
              <a:rPr lang="en" dirty="0"/>
            </a:br>
            <a:r>
              <a:rPr lang="en" dirty="0"/>
              <a:t>  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79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Как обрезать строку, начиная с указанной позиции?</a:t>
              </a:r>
              <a:endParaRPr lang="ru-RU" sz="3600" b="1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2" y="2084671"/>
            <a:ext cx="10997514" cy="3323987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Метод </a:t>
            </a:r>
            <a:r>
              <a:rPr lang="en" b="1" dirty="0"/>
              <a:t>Remove()</a:t>
            </a:r>
            <a:r>
              <a:rPr lang="en" dirty="0"/>
              <a:t> </a:t>
            </a:r>
            <a:r>
              <a:rPr lang="ru-RU" dirty="0"/>
              <a:t>принимает один аргумент – позиция, начиная с которой обрезается строка:</a:t>
            </a:r>
            <a:br>
              <a:rPr lang="ru-RU" sz="1600" dirty="0"/>
            </a:br>
            <a:br>
              <a:rPr lang="ru-RU" sz="1600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s.Remove</a:t>
            </a:r>
            <a:r>
              <a:rPr lang="en" dirty="0"/>
              <a:t>(5)); // </a:t>
            </a:r>
            <a:r>
              <a:rPr lang="ru-RU" dirty="0"/>
              <a:t>удаляем все символы, начиная с 5 позиции, на экран выведется "</a:t>
            </a:r>
            <a:r>
              <a:rPr lang="en" dirty="0"/>
              <a:t>Hello"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Console.ReadLine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}</a:t>
            </a:r>
          </a:p>
          <a:p>
            <a:br>
              <a:rPr lang="en" sz="1600" dirty="0"/>
            </a:br>
            <a:r>
              <a:rPr lang="ru-RU" dirty="0"/>
              <a:t>В метод </a:t>
            </a:r>
            <a:r>
              <a:rPr lang="en" dirty="0"/>
              <a:t>Remove() </a:t>
            </a:r>
            <a:r>
              <a:rPr lang="ru-RU" dirty="0"/>
              <a:t>можно передать и второй аргумент – количество обрезаемых символов. </a:t>
            </a:r>
            <a:r>
              <a:rPr lang="en" dirty="0"/>
              <a:t>Remove(3, 5) – </a:t>
            </a:r>
            <a:r>
              <a:rPr lang="ru-RU" dirty="0"/>
              <a:t>удалит из строки пять символов начиная с 3-го.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6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Как получить подстроку из строки, начиная с указанной позиции?</a:t>
              </a: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3" y="1346131"/>
            <a:ext cx="11627708" cy="329320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Для этого используется метод </a:t>
            </a:r>
            <a:r>
              <a:rPr lang="en" b="1" dirty="0"/>
              <a:t>Substring()</a:t>
            </a:r>
            <a:r>
              <a:rPr lang="en" dirty="0"/>
              <a:t>. </a:t>
            </a:r>
            <a:r>
              <a:rPr lang="ru-RU" dirty="0"/>
              <a:t>Он принимает один аргумент – позиция, с которой будет начинаться новая подстрока:</a:t>
            </a:r>
            <a:br>
              <a:rPr lang="ru-RU" sz="1600" dirty="0"/>
            </a:br>
            <a:br>
              <a:rPr lang="ru-RU" sz="1600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s.Substring</a:t>
            </a:r>
            <a:r>
              <a:rPr lang="en" dirty="0"/>
              <a:t>(7)); // </a:t>
            </a:r>
            <a:r>
              <a:rPr lang="ru-RU" dirty="0"/>
              <a:t>получаем строку начиная с 7 позиции, выведет "</a:t>
            </a:r>
            <a:r>
              <a:rPr lang="en" dirty="0"/>
              <a:t>World"</a:t>
            </a:r>
            <a:br>
              <a:rPr lang="en" dirty="0"/>
            </a:br>
            <a:r>
              <a:rPr lang="en" dirty="0"/>
              <a:t>  </a:t>
            </a:r>
            <a:br>
              <a:rPr lang="en" dirty="0"/>
            </a:br>
            <a:r>
              <a:rPr lang="en" dirty="0"/>
              <a:t>}</a:t>
            </a:r>
          </a:p>
          <a:p>
            <a:endParaRPr lang="en" dirty="0"/>
          </a:p>
          <a:p>
            <a:r>
              <a:rPr lang="ru-RU" dirty="0"/>
              <a:t>В метод </a:t>
            </a:r>
            <a:r>
              <a:rPr lang="en" dirty="0"/>
              <a:t>Substring(), </a:t>
            </a:r>
            <a:r>
              <a:rPr lang="ru-RU" dirty="0"/>
              <a:t>как в метод </a:t>
            </a:r>
            <a:r>
              <a:rPr lang="en" dirty="0"/>
              <a:t>Remove() </a:t>
            </a:r>
            <a:r>
              <a:rPr lang="ru-RU" dirty="0"/>
              <a:t>можно передать и второй аргумент – длина подстроки. </a:t>
            </a:r>
            <a:r>
              <a:rPr lang="en" dirty="0"/>
              <a:t>Substring (3, 5) – </a:t>
            </a:r>
            <a:r>
              <a:rPr lang="ru-RU" dirty="0"/>
              <a:t>возвратит подстроку длиной в 5 символов начиная с 3-й позиции строки.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4727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Как заменить в строке все подстроки указанной новой подстрокой?</a:t>
              </a: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3" y="1746240"/>
            <a:ext cx="11627708" cy="2492990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Метод </a:t>
            </a:r>
            <a:r>
              <a:rPr lang="en" b="1" dirty="0"/>
              <a:t>Replace()</a:t>
            </a:r>
            <a:r>
              <a:rPr lang="en" dirty="0"/>
              <a:t> </a:t>
            </a:r>
            <a:r>
              <a:rPr lang="ru-RU" dirty="0"/>
              <a:t>принимает два аргумента – подстрока, которую нужно заменить и новая подстрока, на которую будет заменена первая:</a:t>
            </a:r>
            <a:br>
              <a:rPr lang="ru-RU" dirty="0"/>
            </a:br>
            <a:br>
              <a:rPr lang="ru-RU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World, Hello";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s.Replace</a:t>
            </a:r>
            <a:r>
              <a:rPr lang="en" dirty="0"/>
              <a:t>("Hello", "World")); //</a:t>
            </a:r>
            <a:r>
              <a:rPr lang="ru-RU" dirty="0"/>
              <a:t>выведет "</a:t>
            </a:r>
            <a:r>
              <a:rPr lang="en" dirty="0"/>
              <a:t>World, World, World"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Console.ReadLine</a:t>
            </a:r>
            <a:r>
              <a:rPr lang="en" dirty="0"/>
              <a:t>();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4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  <a:p>
              <a:pPr algn="ctr"/>
              <a:endParaRPr lang="ru-RU" b="1" dirty="0"/>
            </a:p>
            <a:p>
              <a:pPr algn="ctr"/>
              <a:r>
                <a:rPr lang="ru-RU" b="1" dirty="0"/>
                <a:t>Как преобразовать строку в массив символов?</a:t>
              </a:r>
              <a:br>
                <a:rPr lang="ru-RU" dirty="0"/>
              </a:b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3" y="1607742"/>
            <a:ext cx="11627708" cy="2769989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Метод </a:t>
            </a:r>
            <a:r>
              <a:rPr lang="en" b="1" dirty="0" err="1"/>
              <a:t>ToCharArray</a:t>
            </a:r>
            <a:r>
              <a:rPr lang="en" b="1" dirty="0"/>
              <a:t>()</a:t>
            </a:r>
            <a:r>
              <a:rPr lang="en" dirty="0"/>
              <a:t> </a:t>
            </a:r>
            <a:r>
              <a:rPr lang="ru-RU" dirty="0"/>
              <a:t>возвращает массив символов указанной строки:</a:t>
            </a:r>
            <a:br>
              <a:rPr lang="ru-RU" dirty="0"/>
            </a:br>
            <a:br>
              <a:rPr lang="ru-RU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r>
              <a:rPr lang="en" dirty="0"/>
              <a:t>   char[] array = </a:t>
            </a:r>
            <a:r>
              <a:rPr lang="en" dirty="0" err="1"/>
              <a:t>s.ToCharArray</a:t>
            </a:r>
            <a:r>
              <a:rPr lang="en" dirty="0"/>
              <a:t>(); // </a:t>
            </a:r>
            <a:r>
              <a:rPr lang="ru-RU" dirty="0"/>
              <a:t>элементы массива – '</a:t>
            </a:r>
            <a:r>
              <a:rPr lang="en" dirty="0"/>
              <a:t>H', 'e', 'l', 'l’…</a:t>
            </a:r>
            <a:br>
              <a:rPr lang="en" dirty="0"/>
            </a:br>
            <a:r>
              <a:rPr lang="en" dirty="0"/>
              <a:t>}</a:t>
            </a:r>
          </a:p>
          <a:p>
            <a:endParaRPr lang="en" dirty="0"/>
          </a:p>
          <a:p>
            <a:endParaRPr lang="en" dirty="0"/>
          </a:p>
          <a:p>
            <a:r>
              <a:rPr lang="ru-RU" dirty="0"/>
              <a:t>Применяется для посимвольной работы со строкой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653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  <a:p>
              <a:pPr algn="ctr"/>
              <a:endParaRPr lang="ru-RU" b="1" dirty="0"/>
            </a:p>
            <a:p>
              <a:pPr algn="ctr"/>
              <a:r>
                <a:rPr lang="ru-RU" b="1" dirty="0"/>
                <a:t>Как посчитать количество подстрок в строке?</a:t>
              </a: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3" y="1469243"/>
            <a:ext cx="11627708" cy="304698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Метод </a:t>
            </a:r>
            <a:r>
              <a:rPr lang="en" b="1" dirty="0" err="1"/>
              <a:t>IndexOf</a:t>
            </a:r>
            <a:r>
              <a:rPr lang="en" b="1" dirty="0"/>
              <a:t>()</a:t>
            </a:r>
            <a:endParaRPr lang="ru-RU" b="1" dirty="0"/>
          </a:p>
          <a:p>
            <a:endParaRPr lang="ru-RU" b="1" dirty="0"/>
          </a:p>
          <a:p>
            <a:br>
              <a:rPr lang="ru-RU" dirty="0"/>
            </a:br>
            <a:r>
              <a:rPr lang="ru-RU" dirty="0"/>
              <a:t>            </a:t>
            </a:r>
            <a:r>
              <a:rPr lang="en" dirty="0"/>
              <a:t>string a = "</a:t>
            </a:r>
            <a:r>
              <a:rPr lang="en" dirty="0" err="1"/>
              <a:t>bla-bla-bla-bla-bla-bla-bla-bla-bla-bla-bla-bla</a:t>
            </a:r>
            <a:r>
              <a:rPr lang="en" dirty="0"/>
              <a:t>";</a:t>
            </a:r>
          </a:p>
          <a:p>
            <a:r>
              <a:rPr lang="en" dirty="0"/>
              <a:t>            string b = "</a:t>
            </a:r>
            <a:r>
              <a:rPr lang="en" dirty="0" err="1"/>
              <a:t>bla</a:t>
            </a:r>
            <a:r>
              <a:rPr lang="en" dirty="0"/>
              <a:t>";</a:t>
            </a:r>
          </a:p>
          <a:p>
            <a:br>
              <a:rPr lang="en" dirty="0"/>
            </a:br>
            <a:endParaRPr lang="en" dirty="0"/>
          </a:p>
          <a:p>
            <a:r>
              <a:rPr lang="en" dirty="0"/>
              <a:t>            int count = 0, index = 0;</a:t>
            </a:r>
            <a:endParaRPr lang="ru-RU" dirty="0"/>
          </a:p>
          <a:p>
            <a:endParaRPr lang="en" dirty="0"/>
          </a:p>
          <a:p>
            <a:r>
              <a:rPr lang="en" dirty="0"/>
              <a:t>            while ((index = </a:t>
            </a:r>
            <a:r>
              <a:rPr lang="en" dirty="0" err="1"/>
              <a:t>a.IndexOf</a:t>
            </a:r>
            <a:r>
              <a:rPr lang="en" dirty="0"/>
              <a:t>(b, index) + 1) != 0) count++;</a:t>
            </a:r>
          </a:p>
          <a:p>
            <a:r>
              <a:rPr lang="en" dirty="0"/>
              <a:t>            </a:t>
            </a:r>
            <a:r>
              <a:rPr lang="en" dirty="0" err="1"/>
              <a:t>Console.WriteLine</a:t>
            </a:r>
            <a:r>
              <a:rPr lang="en" dirty="0"/>
              <a:t>(count);</a:t>
            </a:r>
          </a:p>
        </p:txBody>
      </p:sp>
    </p:spTree>
    <p:extLst>
      <p:ext uri="{BB962C8B-B14F-4D97-AF65-F5344CB8AC3E}">
        <p14:creationId xmlns:p14="http://schemas.microsoft.com/office/powerpoint/2010/main" val="398368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  <a:p>
              <a:pPr algn="ctr"/>
              <a:endParaRPr lang="ru-RU" b="1" dirty="0"/>
            </a:p>
            <a:p>
              <a:pPr algn="ctr"/>
              <a:r>
                <a:rPr lang="en" sz="2800" b="1" dirty="0"/>
                <a:t>foreach, in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3" y="1192248"/>
            <a:ext cx="11627708" cy="3600986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Оператор </a:t>
            </a:r>
            <a:r>
              <a:rPr lang="en" dirty="0"/>
              <a:t>foreach </a:t>
            </a:r>
            <a:r>
              <a:rPr lang="ru-RU" dirty="0"/>
              <a:t>выполняет оператор или блок операторов для каждого элемента в экземпляре типа</a:t>
            </a:r>
            <a:endParaRPr lang="ru-RU" b="1" dirty="0"/>
          </a:p>
          <a:p>
            <a:endParaRPr lang="ru-RU" dirty="0"/>
          </a:p>
          <a:p>
            <a:endParaRPr lang="ru-RU" dirty="0"/>
          </a:p>
          <a:p>
            <a:r>
              <a:rPr lang="en" dirty="0"/>
              <a:t>public static void Main() </a:t>
            </a:r>
            <a:endParaRPr lang="ru-RU" dirty="0"/>
          </a:p>
          <a:p>
            <a:r>
              <a:rPr lang="en" dirty="0"/>
              <a:t>{ </a:t>
            </a:r>
            <a:endParaRPr lang="ru-RU" dirty="0"/>
          </a:p>
          <a:p>
            <a:r>
              <a:rPr lang="en" dirty="0"/>
              <a:t>Span&lt;int&gt; numbers = new int[] { 3, 14, 15, 92, 6 }; </a:t>
            </a:r>
            <a:endParaRPr lang="ru-RU" dirty="0"/>
          </a:p>
          <a:p>
            <a:r>
              <a:rPr lang="en" dirty="0"/>
              <a:t>foreach (int number in numbers) </a:t>
            </a:r>
            <a:endParaRPr lang="ru-RU" dirty="0"/>
          </a:p>
          <a:p>
            <a:r>
              <a:rPr lang="en" dirty="0"/>
              <a:t>{ </a:t>
            </a:r>
            <a:endParaRPr lang="ru-RU" dirty="0"/>
          </a:p>
          <a:p>
            <a:r>
              <a:rPr lang="en" dirty="0" err="1"/>
              <a:t>Console.Write</a:t>
            </a:r>
            <a:r>
              <a:rPr lang="en" dirty="0"/>
              <a:t>($"{number} "); </a:t>
            </a:r>
            <a:endParaRPr lang="ru-RU" dirty="0"/>
          </a:p>
          <a:p>
            <a:r>
              <a:rPr lang="en" dirty="0"/>
              <a:t>} </a:t>
            </a:r>
            <a:endParaRPr lang="ru-RU" dirty="0"/>
          </a:p>
          <a:p>
            <a:r>
              <a:rPr lang="en" dirty="0" err="1"/>
              <a:t>Console.WriteLine</a:t>
            </a:r>
            <a:r>
              <a:rPr lang="en" dirty="0"/>
              <a:t>(); </a:t>
            </a:r>
            <a:endParaRPr lang="ru-RU" dirty="0"/>
          </a:p>
          <a:p>
            <a:r>
              <a:rPr lang="en" dirty="0"/>
              <a:t>} </a:t>
            </a:r>
            <a:endParaRPr lang="ru-RU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58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/>
                <a:t>Как задать строку в </a:t>
              </a:r>
              <a:r>
                <a:rPr lang="en-US" sz="3600" dirty="0"/>
                <a:t>C#?</a:t>
              </a: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F8504DD-52DE-8D43-8D3F-3D0E844FB1E2}"/>
              </a:ext>
            </a:extLst>
          </p:cNvPr>
          <p:cNvSpPr/>
          <p:nvPr/>
        </p:nvSpPr>
        <p:spPr>
          <a:xfrm>
            <a:off x="1631092" y="1900005"/>
            <a:ext cx="83655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0" i="0" dirty="0">
                <a:effectLst/>
                <a:latin typeface="OpenSansRegular"/>
              </a:rPr>
              <a:t>string str = "</a:t>
            </a:r>
            <a:r>
              <a:rPr lang="ru-RU" b="0" i="0" dirty="0">
                <a:effectLst/>
                <a:latin typeface="OpenSansRegular"/>
              </a:rPr>
              <a:t>Пример строки";</a:t>
            </a:r>
          </a:p>
          <a:p>
            <a:endParaRPr lang="en-US" b="0" i="0" dirty="0">
              <a:effectLst/>
              <a:latin typeface="OpenSansRegular"/>
            </a:endParaRPr>
          </a:p>
          <a:p>
            <a:endParaRPr lang="en-US" dirty="0">
              <a:latin typeface="OpenSansRegular"/>
            </a:endParaRPr>
          </a:p>
          <a:p>
            <a:r>
              <a:rPr lang="ru-RU" b="0" i="0" dirty="0">
                <a:effectLst/>
                <a:latin typeface="OpenSansRegular"/>
              </a:rPr>
              <a:t>Объект типа </a:t>
            </a:r>
            <a:r>
              <a:rPr lang="en" b="0" i="0" dirty="0">
                <a:effectLst/>
                <a:latin typeface="OpenSansRegular"/>
              </a:rPr>
              <a:t>string </a:t>
            </a:r>
            <a:r>
              <a:rPr lang="ru-RU" b="0" i="0" dirty="0">
                <a:effectLst/>
                <a:latin typeface="OpenSansRegular"/>
              </a:rPr>
              <a:t>можно также создать из массива типа </a:t>
            </a:r>
            <a:r>
              <a:rPr lang="en" b="0" i="0" dirty="0">
                <a:effectLst/>
                <a:latin typeface="OpenSansRegular"/>
              </a:rPr>
              <a:t>char. </a:t>
            </a:r>
          </a:p>
          <a:p>
            <a:r>
              <a:rPr lang="ru-RU" b="0" i="0" dirty="0">
                <a:effectLst/>
                <a:latin typeface="OpenSansRegular"/>
              </a:rPr>
              <a:t>Например:</a:t>
            </a:r>
            <a:endParaRPr lang="en-US" b="0" i="0" dirty="0">
              <a:effectLst/>
              <a:latin typeface="OpenSansRegular"/>
            </a:endParaRPr>
          </a:p>
          <a:p>
            <a:endParaRPr lang="en-US" b="0" i="0" dirty="0">
              <a:effectLst/>
              <a:latin typeface="OpenSansRegular"/>
            </a:endParaRPr>
          </a:p>
          <a:p>
            <a:r>
              <a:rPr lang="en" dirty="0"/>
              <a:t>char[] </a:t>
            </a:r>
            <a:r>
              <a:rPr lang="en" dirty="0" err="1"/>
              <a:t>chararray</a:t>
            </a:r>
            <a:r>
              <a:rPr lang="en" dirty="0"/>
              <a:t> = {'e', 'x', 'a', 'm', 'p', 'l', 'e’}; </a:t>
            </a:r>
          </a:p>
          <a:p>
            <a:r>
              <a:rPr lang="en" dirty="0"/>
              <a:t>string str = new string(</a:t>
            </a:r>
            <a:r>
              <a:rPr lang="en" dirty="0" err="1"/>
              <a:t>chararray</a:t>
            </a:r>
            <a:r>
              <a:rPr lang="en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ru-RU" dirty="0"/>
              <a:t>Как только объект типа </a:t>
            </a:r>
            <a:r>
              <a:rPr lang="en" dirty="0"/>
              <a:t>string </a:t>
            </a:r>
            <a:r>
              <a:rPr lang="ru-RU" dirty="0"/>
              <a:t>будет создан, его можно использовать везде, где только требуется строка текста, заключенного в кавычки.</a:t>
            </a:r>
          </a:p>
          <a:p>
            <a:endParaRPr lang="ru-RU" b="0" i="0" dirty="0">
              <a:solidFill>
                <a:srgbClr val="E4E4E4"/>
              </a:solidFill>
              <a:effectLst/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37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 </a:t>
              </a:r>
              <a:r>
                <a:rPr lang="ru-RU" sz="2400" dirty="0"/>
                <a:t>Примеры создания строк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753BFC-F6AD-1248-B64E-203B782A3303}"/>
              </a:ext>
            </a:extLst>
          </p:cNvPr>
          <p:cNvSpPr/>
          <p:nvPr/>
        </p:nvSpPr>
        <p:spPr>
          <a:xfrm>
            <a:off x="2397210" y="1979982"/>
            <a:ext cx="69692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dirty="0"/>
              <a:t>string s1 = "hello";</a:t>
            </a:r>
            <a:endParaRPr lang="ru-RU" dirty="0"/>
          </a:p>
          <a:p>
            <a:pPr fontAlgn="base"/>
            <a:endParaRPr lang="en" dirty="0"/>
          </a:p>
          <a:p>
            <a:pPr fontAlgn="base"/>
            <a:r>
              <a:rPr lang="en" dirty="0"/>
              <a:t>string s2 = null;</a:t>
            </a:r>
          </a:p>
          <a:p>
            <a:pPr fontAlgn="base"/>
            <a:r>
              <a:rPr lang="en" dirty="0"/>
              <a:t> </a:t>
            </a:r>
          </a:p>
          <a:p>
            <a:pPr fontAlgn="base"/>
            <a:r>
              <a:rPr lang="en" dirty="0"/>
              <a:t>string s3 = new String('a', 6); // </a:t>
            </a:r>
            <a:r>
              <a:rPr lang="ru-RU" dirty="0"/>
              <a:t>результатом будет строка "</a:t>
            </a:r>
            <a:r>
              <a:rPr lang="en" dirty="0" err="1"/>
              <a:t>aaaaaa</a:t>
            </a:r>
            <a:r>
              <a:rPr lang="en" dirty="0"/>
              <a:t>"</a:t>
            </a:r>
          </a:p>
          <a:p>
            <a:pPr fontAlgn="base"/>
            <a:endParaRPr lang="ru-RU" dirty="0"/>
          </a:p>
          <a:p>
            <a:pPr fontAlgn="base"/>
            <a:r>
              <a:rPr lang="en" dirty="0"/>
              <a:t>string s4 = new String(new char[]{'w', 'o', 'r', 'l', 'd'});</a:t>
            </a:r>
          </a:p>
        </p:txBody>
      </p:sp>
    </p:spTree>
    <p:extLst>
      <p:ext uri="{BB962C8B-B14F-4D97-AF65-F5344CB8AC3E}">
        <p14:creationId xmlns:p14="http://schemas.microsoft.com/office/powerpoint/2010/main" val="92810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/>
                <a:t>Конкатенация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3" y="1423075"/>
            <a:ext cx="11627708" cy="3139321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Конкатенация строк или объединение может производиться как с помощью операции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так и с помощью метода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" dirty="0"/>
              <a:t>string s1 = "hello";</a:t>
            </a:r>
          </a:p>
          <a:p>
            <a:r>
              <a:rPr lang="en" dirty="0"/>
              <a:t>string s2 = "world";</a:t>
            </a:r>
          </a:p>
          <a:p>
            <a:r>
              <a:rPr lang="en" dirty="0"/>
              <a:t>string s3 = s1 + " " + s2; // </a:t>
            </a:r>
            <a:r>
              <a:rPr lang="ru-RU" dirty="0"/>
              <a:t>результат: строка "</a:t>
            </a:r>
            <a:r>
              <a:rPr lang="en" dirty="0"/>
              <a:t>hello world"</a:t>
            </a:r>
          </a:p>
          <a:p>
            <a:r>
              <a:rPr lang="en" dirty="0"/>
              <a:t>string s4 = </a:t>
            </a:r>
            <a:r>
              <a:rPr lang="en" dirty="0" err="1"/>
              <a:t>String.Concat</a:t>
            </a:r>
            <a:r>
              <a:rPr lang="en" dirty="0"/>
              <a:t>(s3, "!!!"); // </a:t>
            </a:r>
            <a:r>
              <a:rPr lang="ru-RU" dirty="0"/>
              <a:t>результат: строка "</a:t>
            </a:r>
            <a:r>
              <a:rPr lang="en" dirty="0"/>
              <a:t>hello world!!!"</a:t>
            </a:r>
          </a:p>
          <a:p>
            <a:r>
              <a:rPr lang="en" dirty="0"/>
              <a:t> </a:t>
            </a:r>
          </a:p>
          <a:p>
            <a:r>
              <a:rPr lang="en" dirty="0" err="1"/>
              <a:t>Console.WriteLine</a:t>
            </a:r>
            <a:r>
              <a:rPr lang="en" dirty="0"/>
              <a:t>(s4);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является статическим методом класса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принимающим в качестве параметров две строки.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/>
                <a:t>Конкатенация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87" y="1382286"/>
            <a:ext cx="11627708" cy="4093428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dirty="0"/>
              <a:t>Для объединения строк также может использоваться метод </a:t>
            </a:r>
            <a:r>
              <a:rPr lang="en" sz="1600" dirty="0"/>
              <a:t>Join</a:t>
            </a:r>
            <a:r>
              <a:rPr lang="en" dirty="0"/>
              <a:t>:</a:t>
            </a:r>
            <a:endParaRPr lang="ru-RU" dirty="0"/>
          </a:p>
          <a:p>
            <a:pPr lvl="0"/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" dirty="0"/>
              <a:t>string s5 = "apple";</a:t>
            </a:r>
          </a:p>
          <a:p>
            <a:r>
              <a:rPr lang="en" dirty="0"/>
              <a:t>string s6 = "a day";</a:t>
            </a:r>
          </a:p>
          <a:p>
            <a:r>
              <a:rPr lang="en" dirty="0"/>
              <a:t>string s7 = "keeps";</a:t>
            </a:r>
          </a:p>
          <a:p>
            <a:r>
              <a:rPr lang="en" dirty="0"/>
              <a:t>string s8 = "a doctor";</a:t>
            </a:r>
          </a:p>
          <a:p>
            <a:r>
              <a:rPr lang="en" dirty="0"/>
              <a:t>string s9 = "away";</a:t>
            </a:r>
          </a:p>
          <a:p>
            <a:r>
              <a:rPr lang="en" dirty="0"/>
              <a:t>string[] values = new string[] { s5, s6, s7, s8, s9 };</a:t>
            </a:r>
          </a:p>
          <a:p>
            <a:r>
              <a:rPr lang="en" dirty="0"/>
              <a:t> </a:t>
            </a:r>
          </a:p>
          <a:p>
            <a:r>
              <a:rPr lang="en" dirty="0"/>
              <a:t>String s10 = </a:t>
            </a:r>
            <a:r>
              <a:rPr lang="en" dirty="0" err="1"/>
              <a:t>String.Join</a:t>
            </a:r>
            <a:r>
              <a:rPr lang="en" dirty="0"/>
              <a:t>(" ", values);</a:t>
            </a:r>
          </a:p>
          <a:p>
            <a:r>
              <a:rPr lang="en" dirty="0"/>
              <a:t>// </a:t>
            </a:r>
            <a:r>
              <a:rPr lang="ru-RU" dirty="0"/>
              <a:t>результат: строка "</a:t>
            </a:r>
            <a:r>
              <a:rPr lang="en" dirty="0"/>
              <a:t>apple a day keeps a doctor away"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ru-RU" dirty="0"/>
              <a:t>Метод </a:t>
            </a:r>
            <a:r>
              <a:rPr lang="en" dirty="0"/>
              <a:t>Join </a:t>
            </a:r>
            <a:r>
              <a:rPr lang="ru-RU" dirty="0"/>
              <a:t>также является статическим. Использованная выше версия метода получает два параметра: строку-разделитель (в данном случае пробел) и массив строк, которые будут соединяться и разделяться разделителем.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1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b="1" dirty="0"/>
                <a:t>Сравнение строк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1FE963A-ACAB-A444-9518-A5FD6D23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2" y="1161342"/>
            <a:ext cx="10997514" cy="5170646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sz="1600" dirty="0"/>
              <a:t>Для сравнения строк применяется статический метод </a:t>
            </a:r>
            <a:r>
              <a:rPr lang="en" sz="1600" dirty="0"/>
              <a:t>Compare: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" sz="1600" dirty="0"/>
              <a:t>string s1 = "hello";</a:t>
            </a:r>
          </a:p>
          <a:p>
            <a:r>
              <a:rPr lang="en" sz="1600" dirty="0"/>
              <a:t>string s2 = "world";</a:t>
            </a:r>
          </a:p>
          <a:p>
            <a:r>
              <a:rPr lang="en" sz="1600" dirty="0"/>
              <a:t> </a:t>
            </a:r>
          </a:p>
          <a:p>
            <a:r>
              <a:rPr lang="en" sz="1600" dirty="0"/>
              <a:t>int result = </a:t>
            </a:r>
            <a:r>
              <a:rPr lang="en" sz="1600" dirty="0" err="1"/>
              <a:t>String.Compare</a:t>
            </a:r>
            <a:r>
              <a:rPr lang="en" sz="1600" dirty="0"/>
              <a:t>(s1, s2);</a:t>
            </a:r>
          </a:p>
          <a:p>
            <a:r>
              <a:rPr lang="en" sz="1600" dirty="0"/>
              <a:t>if (result&lt;0)</a:t>
            </a:r>
          </a:p>
          <a:p>
            <a:r>
              <a:rPr lang="en" sz="1600" dirty="0"/>
              <a:t>{</a:t>
            </a:r>
          </a:p>
          <a:p>
            <a:r>
              <a:rPr lang="en" sz="1600" dirty="0"/>
              <a:t>    </a:t>
            </a:r>
            <a:r>
              <a:rPr lang="en" sz="1600" dirty="0" err="1"/>
              <a:t>Console.WriteLine</a:t>
            </a:r>
            <a:r>
              <a:rPr lang="en" sz="1600" dirty="0"/>
              <a:t>("</a:t>
            </a:r>
            <a:r>
              <a:rPr lang="ru-RU" sz="1600" dirty="0"/>
              <a:t>Строка </a:t>
            </a:r>
            <a:r>
              <a:rPr lang="en" sz="1600" dirty="0"/>
              <a:t>s1 </a:t>
            </a:r>
            <a:r>
              <a:rPr lang="ru-RU" sz="1600" dirty="0"/>
              <a:t>перед строкой </a:t>
            </a:r>
            <a:r>
              <a:rPr lang="en" sz="1600" dirty="0"/>
              <a:t>s2");</a:t>
            </a:r>
          </a:p>
          <a:p>
            <a:r>
              <a:rPr lang="en" sz="1600" dirty="0"/>
              <a:t>}</a:t>
            </a:r>
          </a:p>
          <a:p>
            <a:r>
              <a:rPr lang="en" sz="1600" dirty="0"/>
              <a:t>else if (result &gt; 0)</a:t>
            </a:r>
          </a:p>
          <a:p>
            <a:r>
              <a:rPr lang="en" sz="1600" dirty="0"/>
              <a:t>{</a:t>
            </a:r>
          </a:p>
          <a:p>
            <a:r>
              <a:rPr lang="en" sz="1600" dirty="0"/>
              <a:t>    </a:t>
            </a:r>
            <a:r>
              <a:rPr lang="en" sz="1600" dirty="0" err="1"/>
              <a:t>Console.WriteLine</a:t>
            </a:r>
            <a:r>
              <a:rPr lang="en" sz="1600" dirty="0"/>
              <a:t>("</a:t>
            </a:r>
            <a:r>
              <a:rPr lang="ru-RU" sz="1600" dirty="0"/>
              <a:t>Строка </a:t>
            </a:r>
            <a:r>
              <a:rPr lang="en" sz="1600" dirty="0"/>
              <a:t>s1 </a:t>
            </a:r>
            <a:r>
              <a:rPr lang="ru-RU" sz="1600" dirty="0"/>
              <a:t>стоит после строки </a:t>
            </a:r>
            <a:r>
              <a:rPr lang="en" sz="1600" dirty="0"/>
              <a:t>s2");</a:t>
            </a:r>
          </a:p>
          <a:p>
            <a:r>
              <a:rPr lang="en" sz="1600" dirty="0"/>
              <a:t>}</a:t>
            </a:r>
          </a:p>
          <a:p>
            <a:r>
              <a:rPr lang="en" sz="1600" dirty="0"/>
              <a:t>else</a:t>
            </a:r>
          </a:p>
          <a:p>
            <a:r>
              <a:rPr lang="en" sz="1600" dirty="0"/>
              <a:t>{</a:t>
            </a:r>
          </a:p>
          <a:p>
            <a:r>
              <a:rPr lang="en" sz="1600" dirty="0"/>
              <a:t>    </a:t>
            </a:r>
            <a:r>
              <a:rPr lang="en" sz="1600" dirty="0" err="1"/>
              <a:t>Console.WriteLine</a:t>
            </a:r>
            <a:r>
              <a:rPr lang="en" sz="1600" dirty="0"/>
              <a:t>("</a:t>
            </a:r>
            <a:r>
              <a:rPr lang="ru-RU" sz="1600" dirty="0"/>
              <a:t>Строки </a:t>
            </a:r>
            <a:r>
              <a:rPr lang="en" sz="1600" dirty="0"/>
              <a:t>s1 </a:t>
            </a:r>
            <a:r>
              <a:rPr lang="ru-RU" sz="1600" dirty="0"/>
              <a:t>и </a:t>
            </a:r>
            <a:r>
              <a:rPr lang="en" sz="1600" dirty="0"/>
              <a:t>s2 </a:t>
            </a:r>
            <a:r>
              <a:rPr lang="ru-RU" sz="1600" dirty="0"/>
              <a:t>идентичны");</a:t>
            </a:r>
          </a:p>
          <a:p>
            <a:r>
              <a:rPr lang="ru-RU" sz="1600" dirty="0"/>
              <a:t>}</a:t>
            </a:r>
          </a:p>
          <a:p>
            <a:r>
              <a:rPr lang="ru-RU" sz="1600" dirty="0"/>
              <a:t>// результатом будет "Строка </a:t>
            </a:r>
            <a:r>
              <a:rPr lang="en" sz="1600" dirty="0"/>
              <a:t>s1 </a:t>
            </a:r>
            <a:r>
              <a:rPr lang="ru-RU" sz="1600" dirty="0"/>
              <a:t>перед строкой </a:t>
            </a:r>
            <a:r>
              <a:rPr lang="en" sz="1600" dirty="0"/>
              <a:t>s2"</a:t>
            </a:r>
          </a:p>
          <a:p>
            <a:pPr lvl="0"/>
            <a:r>
              <a:rPr lang="ru-RU" sz="1600" dirty="0"/>
              <a:t>Данная версия метода </a:t>
            </a:r>
            <a:r>
              <a:rPr lang="en" sz="1600" dirty="0"/>
              <a:t>Compare </a:t>
            </a:r>
            <a:r>
              <a:rPr lang="ru-RU" sz="1600" dirty="0"/>
              <a:t>принимает две строки и возвращает число. Если первая строка по алфавиту стоит выше второй, то возвращается число меньше нуля. В противном случае возвращается число больше нуля. И третий случай - если строки равны, то возвращается число 0.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9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Как перевести всю строку в верхний/нижний регистр?</a:t>
              </a:r>
              <a:endParaRPr lang="ru-RU" sz="36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F8504DD-52DE-8D43-8D3F-3D0E844FB1E2}"/>
              </a:ext>
            </a:extLst>
          </p:cNvPr>
          <p:cNvSpPr/>
          <p:nvPr/>
        </p:nvSpPr>
        <p:spPr>
          <a:xfrm>
            <a:off x="1631092" y="1900005"/>
            <a:ext cx="8365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этого используются методы </a:t>
            </a:r>
            <a:r>
              <a:rPr lang="en" b="1" dirty="0" err="1"/>
              <a:t>ToUpper</a:t>
            </a:r>
            <a:r>
              <a:rPr lang="en" b="1" dirty="0"/>
              <a:t>()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en" b="1" dirty="0" err="1"/>
              <a:t>ToLower</a:t>
            </a:r>
            <a:r>
              <a:rPr lang="en" b="1" dirty="0"/>
              <a:t>()</a:t>
            </a:r>
            <a:r>
              <a:rPr lang="en" dirty="0"/>
              <a:t>:</a:t>
            </a:r>
            <a:br>
              <a:rPr lang="en" dirty="0"/>
            </a:br>
            <a:br>
              <a:rPr lang="en" dirty="0"/>
            </a:br>
            <a:endParaRPr lang="ru-RU" dirty="0"/>
          </a:p>
          <a:p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s.ToUpper</a:t>
            </a:r>
            <a:r>
              <a:rPr lang="en" dirty="0"/>
              <a:t>()); // </a:t>
            </a:r>
            <a:r>
              <a:rPr lang="ru-RU" dirty="0"/>
              <a:t>выводит "</a:t>
            </a:r>
            <a:r>
              <a:rPr lang="en" dirty="0"/>
              <a:t>HELLO, WORLD"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s.ToLower</a:t>
            </a:r>
            <a:r>
              <a:rPr lang="en" dirty="0"/>
              <a:t>()); // </a:t>
            </a:r>
            <a:r>
              <a:rPr lang="ru-RU" dirty="0"/>
              <a:t>выводит "</a:t>
            </a:r>
            <a:r>
              <a:rPr lang="en" dirty="0"/>
              <a:t>hello, world"</a:t>
            </a:r>
            <a:br>
              <a:rPr lang="en" dirty="0"/>
            </a:br>
            <a:r>
              <a:rPr lang="en" dirty="0"/>
              <a:t>  </a:t>
            </a:r>
            <a:br>
              <a:rPr lang="en" dirty="0"/>
            </a:br>
            <a:r>
              <a:rPr lang="en" dirty="0"/>
              <a:t>}</a:t>
            </a:r>
          </a:p>
          <a:p>
            <a:endParaRPr lang="ru-RU" b="0" i="0" dirty="0">
              <a:solidFill>
                <a:srgbClr val="E4E4E4"/>
              </a:solidFill>
              <a:effectLst/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669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 </a:t>
              </a:r>
              <a:r>
                <a:rPr lang="ru-RU" b="1" dirty="0"/>
                <a:t>Как проверить, содержит ли строка подстроку?</a:t>
              </a:r>
              <a:endParaRPr lang="ru-RU" sz="24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753BFC-F6AD-1248-B64E-203B782A3303}"/>
              </a:ext>
            </a:extLst>
          </p:cNvPr>
          <p:cNvSpPr/>
          <p:nvPr/>
        </p:nvSpPr>
        <p:spPr>
          <a:xfrm>
            <a:off x="1721548" y="1346008"/>
            <a:ext cx="8748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проверки содержания подстроки строкой используется метод </a:t>
            </a:r>
            <a:r>
              <a:rPr lang="en" b="1" dirty="0"/>
              <a:t>Contains()</a:t>
            </a:r>
            <a:r>
              <a:rPr lang="en" dirty="0"/>
              <a:t>. </a:t>
            </a:r>
            <a:r>
              <a:rPr lang="ru-RU" dirty="0"/>
              <a:t>Данный метод принимает один аргумент – подстроку. Возвращает </a:t>
            </a:r>
            <a:r>
              <a:rPr lang="en" dirty="0"/>
              <a:t>True, </a:t>
            </a:r>
            <a:r>
              <a:rPr lang="ru-RU" dirty="0"/>
              <a:t>если строка содержит подстроку, в противном случае – </a:t>
            </a:r>
            <a:r>
              <a:rPr lang="en" dirty="0"/>
              <a:t>False. </a:t>
            </a:r>
            <a:r>
              <a:rPr lang="ru-RU" dirty="0"/>
              <a:t>Пример:</a:t>
            </a:r>
            <a:br>
              <a:rPr lang="ru-RU" dirty="0"/>
            </a:br>
            <a:br>
              <a:rPr lang="ru-RU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br>
              <a:rPr lang="en" dirty="0"/>
            </a:br>
            <a:r>
              <a:rPr lang="en" dirty="0"/>
              <a:t>   if (</a:t>
            </a:r>
            <a:r>
              <a:rPr lang="en" dirty="0" err="1"/>
              <a:t>s.Contains</a:t>
            </a:r>
            <a:r>
              <a:rPr lang="en" dirty="0"/>
              <a:t>("Hello"))</a:t>
            </a:r>
            <a:br>
              <a:rPr lang="en" dirty="0"/>
            </a:br>
            <a:r>
              <a:rPr lang="en" dirty="0"/>
              <a:t>     </a:t>
            </a:r>
            <a:r>
              <a:rPr lang="en" dirty="0" err="1"/>
              <a:t>Console.WriteLine</a:t>
            </a:r>
            <a:r>
              <a:rPr lang="en" dirty="0"/>
              <a:t>("</a:t>
            </a:r>
            <a:r>
              <a:rPr lang="ru-RU" dirty="0"/>
              <a:t>Содержит");</a:t>
            </a:r>
            <a:br>
              <a:rPr lang="ru-RU" dirty="0"/>
            </a:br>
            <a:r>
              <a:rPr lang="ru-RU" dirty="0"/>
              <a:t>  </a:t>
            </a:r>
            <a:br>
              <a:rPr lang="en" dirty="0"/>
            </a:br>
            <a:r>
              <a:rPr lang="en" dirty="0"/>
              <a:t>}</a:t>
            </a:r>
          </a:p>
          <a:p>
            <a:br>
              <a:rPr lang="en" dirty="0"/>
            </a:br>
            <a:r>
              <a:rPr lang="ru-RU" dirty="0"/>
              <a:t>Данная программа выводит слово "Содержит", так как "</a:t>
            </a:r>
            <a:r>
              <a:rPr lang="en" dirty="0"/>
              <a:t>Hello, World" </a:t>
            </a:r>
            <a:r>
              <a:rPr lang="ru-RU" dirty="0"/>
              <a:t>содержит подстроку "</a:t>
            </a:r>
            <a:r>
              <a:rPr lang="en" dirty="0"/>
              <a:t>Hello".</a:t>
            </a:r>
            <a:br>
              <a:rPr lang="en" dirty="0"/>
            </a:b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289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41B22A-5BA0-8949-91D5-1B3137F0907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DD70971-3DE5-F34A-A3DA-95CE6EA5617E}"/>
                </a:ext>
              </a:extLst>
            </p:cNvPr>
            <p:cNvSpPr/>
            <p:nvPr/>
          </p:nvSpPr>
          <p:spPr>
            <a:xfrm>
              <a:off x="0" y="0"/>
              <a:ext cx="12192000" cy="1021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Как найти индекс первого символа подстроки, которую содержит строка?</a:t>
              </a:r>
              <a:endParaRPr lang="ru-RU" sz="4400" dirty="0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17A83C-A192-CD44-84F3-D733026075D9}"/>
                </a:ext>
              </a:extLst>
            </p:cNvPr>
            <p:cNvSpPr/>
            <p:nvPr/>
          </p:nvSpPr>
          <p:spPr>
            <a:xfrm>
              <a:off x="0" y="6472052"/>
              <a:ext cx="12192000" cy="385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D32486-6808-5440-B912-F0BF6245A106}"/>
              </a:ext>
            </a:extLst>
          </p:cNvPr>
          <p:cNvSpPr txBox="1"/>
          <p:nvPr/>
        </p:nvSpPr>
        <p:spPr>
          <a:xfrm>
            <a:off x="1578936" y="1691592"/>
            <a:ext cx="9144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 </a:t>
            </a:r>
            <a:r>
              <a:rPr lang="en" b="1" dirty="0" err="1"/>
              <a:t>IndexOf</a:t>
            </a:r>
            <a:r>
              <a:rPr lang="en" b="1" dirty="0"/>
              <a:t>()</a:t>
            </a:r>
            <a:r>
              <a:rPr lang="en" dirty="0"/>
              <a:t> </a:t>
            </a:r>
            <a:r>
              <a:rPr lang="ru-RU" dirty="0"/>
              <a:t>возвращает индекс первого символа подстроки, которую содержит строка. Данный метод принимает один аргумент – подстроку. Если строка не содержит подстроки, метод возвращает "-1". Пример:</a:t>
            </a:r>
            <a:br>
              <a:rPr lang="ru-RU" dirty="0"/>
            </a:br>
            <a:br>
              <a:rPr lang="ru-RU" dirty="0"/>
            </a:br>
            <a:r>
              <a:rPr lang="en" dirty="0"/>
              <a:t>static void Main(string[] </a:t>
            </a:r>
            <a:r>
              <a:rPr lang="en" dirty="0" err="1"/>
              <a:t>args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{</a:t>
            </a:r>
            <a:br>
              <a:rPr lang="en" dirty="0"/>
            </a:br>
            <a:r>
              <a:rPr lang="en" dirty="0"/>
              <a:t>   string s = "Hello, World";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s.IndexOf</a:t>
            </a:r>
            <a:r>
              <a:rPr lang="en" dirty="0"/>
              <a:t>("H")); // 0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s.IndexOf</a:t>
            </a:r>
            <a:r>
              <a:rPr lang="en" dirty="0"/>
              <a:t>("World")); // 7</a:t>
            </a:r>
            <a:br>
              <a:rPr lang="en" dirty="0"/>
            </a:br>
            <a:r>
              <a:rPr lang="en" dirty="0"/>
              <a:t>   </a:t>
            </a:r>
            <a:r>
              <a:rPr lang="en" dirty="0" err="1"/>
              <a:t>Console.WriteLine</a:t>
            </a:r>
            <a:r>
              <a:rPr lang="en" dirty="0"/>
              <a:t>(</a:t>
            </a:r>
            <a:r>
              <a:rPr lang="en" dirty="0" err="1"/>
              <a:t>s.IndexOf</a:t>
            </a:r>
            <a:r>
              <a:rPr lang="en" dirty="0"/>
              <a:t>("Zoo")); // -1</a:t>
            </a:r>
            <a:br>
              <a:rPr lang="en" dirty="0"/>
            </a:br>
            <a:r>
              <a:rPr lang="en" dirty="0"/>
              <a:t>  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256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1556</Words>
  <Application>Microsoft Macintosh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Courier New</vt:lpstr>
      <vt:lpstr>OpenSansRegular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4</cp:revision>
  <dcterms:created xsi:type="dcterms:W3CDTF">2020-05-02T04:54:04Z</dcterms:created>
  <dcterms:modified xsi:type="dcterms:W3CDTF">2020-05-13T05:25:16Z</dcterms:modified>
</cp:coreProperties>
</file>