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785E8-6872-4B44-B7A7-9E0EEC71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F2F878-5B3A-AB47-9973-E31FD02D9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1.  Знакомство с языком программирования. Знакомство со средой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07651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6DA8-4A58-C54D-B6CD-B1C351A6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Преимущества языка </a:t>
            </a:r>
            <a:r>
              <a:rPr lang="en" sz="3200" dirty="0"/>
              <a:t>C#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A58C0-226F-2B40-952D-2F18F65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C# - </a:t>
            </a:r>
            <a:r>
              <a:rPr lang="ru-RU" dirty="0">
                <a:solidFill>
                  <a:schemeClr val="tx1"/>
                </a:solidFill>
              </a:rPr>
              <a:t>это объектно-ориентированный, простой и в то же время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мощный язык программирования, который позволяет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разработчикам создавать многофункциональные приложения.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C# - </a:t>
            </a:r>
            <a:r>
              <a:rPr lang="ru-RU" dirty="0">
                <a:solidFill>
                  <a:schemeClr val="tx1"/>
                </a:solidFill>
              </a:rPr>
              <a:t>объединяет лучшие идеи современных языков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программирования </a:t>
            </a:r>
            <a:r>
              <a:rPr lang="en" dirty="0">
                <a:solidFill>
                  <a:schemeClr val="tx1"/>
                </a:solidFill>
              </a:rPr>
              <a:t>Java, C++, Visual Basic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C# - </a:t>
            </a:r>
            <a:r>
              <a:rPr lang="ru-RU" dirty="0">
                <a:solidFill>
                  <a:schemeClr val="tx1"/>
                </a:solidFill>
              </a:rPr>
              <a:t>позволяет быстрее, чем любой другой язык, разрабатывать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программные решения.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" dirty="0">
                <a:solidFill>
                  <a:schemeClr val="tx1"/>
                </a:solidFill>
              </a:rPr>
              <a:t>C# - </a:t>
            </a:r>
            <a:r>
              <a:rPr lang="ru-RU" dirty="0">
                <a:solidFill>
                  <a:schemeClr val="tx1"/>
                </a:solidFill>
              </a:rPr>
              <a:t>отличается надежностью и элегантностью.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226919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4BF6B-C5F4-8A43-89F4-B4C8B585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среды разработки </a:t>
            </a:r>
            <a:r>
              <a:rPr lang="en" dirty="0"/>
              <a:t>MS Visual Studio</a:t>
            </a:r>
            <a:br>
              <a:rPr lang="en" dirty="0"/>
            </a:br>
            <a:r>
              <a:rPr lang="en" dirty="0"/>
              <a:t>( IDE MS Visual Studio)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D6372-6C68-2042-B74A-73654CB0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4C6D29-A225-CF4A-AFF1-88C0508E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34" y="729354"/>
            <a:ext cx="8164487" cy="5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E2752-F28D-2943-8831-A10A4791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программы на языке </a:t>
            </a:r>
            <a:r>
              <a:rPr lang="en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4E9D5-F420-BE4A-A292-12B704A2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Процесс создания программы включает несколько этапов:</a:t>
            </a:r>
          </a:p>
          <a:p>
            <a:pPr marL="0" indent="0">
              <a:buNone/>
            </a:pPr>
            <a:r>
              <a:rPr lang="ru-RU" dirty="0"/>
              <a:t>1. Написание программы на языке программирования </a:t>
            </a:r>
            <a:r>
              <a:rPr lang="en" dirty="0"/>
              <a:t>C#.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ru-RU" dirty="0"/>
              <a:t>Преобразование программы с помощью компилятора в исполняемый</a:t>
            </a:r>
            <a:r>
              <a:rPr lang="en-US" dirty="0"/>
              <a:t> </a:t>
            </a:r>
            <a:r>
              <a:rPr lang="ru-RU" dirty="0"/>
              <a:t>файл. (Например: </a:t>
            </a:r>
            <a:r>
              <a:rPr lang="en" dirty="0" err="1"/>
              <a:t>myProgram.exe</a:t>
            </a:r>
            <a:r>
              <a:rPr lang="en" dirty="0"/>
              <a:t>)</a:t>
            </a:r>
          </a:p>
          <a:p>
            <a:pPr marL="0" indent="0">
              <a:buNone/>
            </a:pPr>
            <a:r>
              <a:rPr lang="en" dirty="0"/>
              <a:t>3. </a:t>
            </a:r>
            <a:r>
              <a:rPr lang="ru-RU" dirty="0"/>
              <a:t>Часто компьютер обнаруживает в программе ошибки и сообщает вам об</a:t>
            </a:r>
            <a:r>
              <a:rPr lang="en-US" dirty="0"/>
              <a:t> </a:t>
            </a:r>
            <a:r>
              <a:rPr lang="ru-RU" dirty="0"/>
              <a:t>этом. Тогда необходимо исправить программу и снова попробовать</a:t>
            </a:r>
            <a:r>
              <a:rPr lang="en-US" dirty="0"/>
              <a:t> </a:t>
            </a:r>
            <a:r>
              <a:rPr lang="ru-RU" dirty="0"/>
              <a:t>выполнить этап 2.</a:t>
            </a:r>
          </a:p>
          <a:p>
            <a:pPr marL="0" indent="0">
              <a:buNone/>
            </a:pPr>
            <a:r>
              <a:rPr lang="ru-RU" dirty="0"/>
              <a:t>4. Запуск программы. (Часто из-за всевозможных логических ошибок программа может</a:t>
            </a:r>
            <a:r>
              <a:rPr lang="en-US" dirty="0"/>
              <a:t> </a:t>
            </a:r>
            <a:r>
              <a:rPr lang="ru-RU" dirty="0"/>
              <a:t>оказаться неработоспособной. В этом случае необходимо просмотреть и исправить ее, а</a:t>
            </a:r>
            <a:r>
              <a:rPr lang="en-US" dirty="0"/>
              <a:t> </a:t>
            </a:r>
            <a:r>
              <a:rPr lang="ru-RU" dirty="0"/>
              <a:t>затем повторить этапы 1-</a:t>
            </a:r>
            <a:r>
              <a:rPr lang="en-US" dirty="0"/>
              <a:t>4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345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2F92E-9056-AF4C-A6AA-073B4066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762BE1-8A54-8B41-A96D-EDEE3AFDB782}"/>
              </a:ext>
            </a:extLst>
          </p:cNvPr>
          <p:cNvSpPr/>
          <p:nvPr/>
        </p:nvSpPr>
        <p:spPr>
          <a:xfrm>
            <a:off x="4022557" y="873252"/>
            <a:ext cx="72630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Алфавит </a:t>
            </a:r>
            <a:r>
              <a:rPr lang="ru-RU" sz="3200" dirty="0" err="1"/>
              <a:t>C</a:t>
            </a:r>
            <a:r>
              <a:rPr lang="ru-RU" sz="3200" dirty="0"/>
              <a:t># включает: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буквы (латинские и национальных алфавитов) и символ подчеркивания (_),который употребляется наряду с буквами;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цифры;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специальные символы, например +, *, { и &amp;;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пробельные символы (пробел и символы табуляции)</a:t>
            </a:r>
          </a:p>
        </p:txBody>
      </p:sp>
    </p:spTree>
    <p:extLst>
      <p:ext uri="{BB962C8B-B14F-4D97-AF65-F5344CB8AC3E}">
        <p14:creationId xmlns:p14="http://schemas.microsoft.com/office/powerpoint/2010/main" val="414159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8A4CE-530E-DE42-AA11-BBDBC2C2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Строительные блоки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BA49F-4488-4646-9094-11FDDE0E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Комментарии</a:t>
            </a:r>
            <a:r>
              <a:rPr lang="ru-RU" dirty="0">
                <a:solidFill>
                  <a:schemeClr val="tx1"/>
                </a:solidFill>
              </a:rPr>
              <a:t> предназначены для записи пояснений к программе и формирования документации.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Выражение</a:t>
            </a:r>
            <a:r>
              <a:rPr lang="ru-RU" dirty="0">
                <a:solidFill>
                  <a:schemeClr val="tx1"/>
                </a:solidFill>
              </a:rPr>
              <a:t> задает правило вычисления некоторого значения.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Оператор</a:t>
            </a:r>
            <a:r>
              <a:rPr lang="ru-RU" dirty="0">
                <a:solidFill>
                  <a:schemeClr val="tx1"/>
                </a:solidFill>
              </a:rPr>
              <a:t> задает законченное описание некоторого действия, данных или элемента программы.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 Например:</a:t>
            </a: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int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;  —  оператор описания целочисленной переменной </a:t>
            </a:r>
            <a:r>
              <a:rPr lang="ru-RU" b="1" dirty="0" err="1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45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9AA26-4B96-E94C-9422-D383E38D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Знаки операций и разделители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DDEA3-6EB7-3149-B565-649C5795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Знак операции — это один или более символов, определяющих действие над операндами. Внутри знака операции пробелы не допускаются. </a:t>
            </a:r>
          </a:p>
          <a:p>
            <a:pPr algn="just"/>
            <a:r>
              <a:rPr lang="ru-RU" dirty="0"/>
              <a:t>Например, в выражении </a:t>
            </a:r>
            <a:r>
              <a:rPr lang="ru-RU" dirty="0" err="1"/>
              <a:t>a</a:t>
            </a:r>
            <a:r>
              <a:rPr lang="ru-RU" dirty="0"/>
              <a:t> += </a:t>
            </a:r>
            <a:r>
              <a:rPr lang="ru-RU" dirty="0" err="1"/>
              <a:t>b</a:t>
            </a:r>
            <a:r>
              <a:rPr lang="ru-RU" dirty="0"/>
              <a:t> знак += является знаком операции, а  </a:t>
            </a:r>
            <a:r>
              <a:rPr lang="ru-RU" dirty="0" err="1"/>
              <a:t>a</a:t>
            </a:r>
            <a:r>
              <a:rPr lang="ru-RU" dirty="0"/>
              <a:t> и </a:t>
            </a:r>
            <a:r>
              <a:rPr lang="ru-RU" dirty="0" err="1"/>
              <a:t>b</a:t>
            </a:r>
            <a:r>
              <a:rPr lang="ru-RU" dirty="0"/>
              <a:t> — операндами.</a:t>
            </a:r>
          </a:p>
          <a:p>
            <a:pPr marL="0" indent="0" algn="just">
              <a:buNone/>
            </a:pPr>
            <a:r>
              <a:rPr lang="ru-RU" dirty="0"/>
              <a:t>Ниже перечислены все</a:t>
            </a:r>
            <a:r>
              <a:rPr lang="en-US" dirty="0"/>
              <a:t> </a:t>
            </a:r>
            <a:r>
              <a:rPr lang="ru-RU" dirty="0"/>
              <a:t>знаки операций и разделители, использующиеся в </a:t>
            </a:r>
            <a:r>
              <a:rPr lang="ru-RU" dirty="0" err="1"/>
              <a:t>C</a:t>
            </a:r>
            <a:r>
              <a:rPr lang="ru-RU" dirty="0"/>
              <a:t>#:</a:t>
            </a:r>
          </a:p>
          <a:p>
            <a:pPr marL="0" indent="0" algn="just">
              <a:buNone/>
            </a:pPr>
            <a:r>
              <a:rPr lang="ru-RU" dirty="0"/>
              <a:t>{ } [ ] ( ) . , : ; + - * / % &amp; | ^ ! ~ =</a:t>
            </a:r>
          </a:p>
          <a:p>
            <a:pPr marL="0" indent="0" algn="just">
              <a:buNone/>
            </a:pPr>
            <a:r>
              <a:rPr lang="ru-RU" dirty="0"/>
              <a:t>&lt; &gt; ? ++ -- &amp;&amp; || &lt;&lt; &gt;&gt; == != &lt;= &gt;= += -= *= /= %=</a:t>
            </a:r>
          </a:p>
          <a:p>
            <a:pPr marL="0" indent="0" algn="just">
              <a:buNone/>
            </a:pPr>
            <a:r>
              <a:rPr lang="ru-RU" dirty="0"/>
              <a:t>&amp;= |= ^= &lt;&lt;= &gt;&gt;= -&gt;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4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4AFE4-C35B-4D49-B396-AC7F097A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9473" cy="4601183"/>
          </a:xfrm>
        </p:spPr>
        <p:txBody>
          <a:bodyPr/>
          <a:lstStyle/>
          <a:p>
            <a:r>
              <a:rPr lang="ru-RU" dirty="0"/>
              <a:t>Идентификаторы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0B068-50A9-CB48-A9DA-96F2528B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Имена, или идентификаторы, служат для того чтобы обращаться к программным объектам и различать их, то есть идентифицировать.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В идентификаторе могут использоваться буквы,  цифры и символ подчеркивания.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Прописные и строчные буквы различаются, например, </a:t>
            </a:r>
            <a:r>
              <a:rPr lang="ru-RU" dirty="0" err="1">
                <a:solidFill>
                  <a:schemeClr val="tx1"/>
                </a:solidFill>
              </a:rPr>
              <a:t>sysop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SySoP</a:t>
            </a:r>
            <a:r>
              <a:rPr lang="ru-RU" dirty="0">
                <a:solidFill>
                  <a:schemeClr val="tx1"/>
                </a:solidFill>
              </a:rPr>
              <a:t> и SYSOP — три разных имени.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74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D5065-E032-184D-A232-9E56751C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D47A7-6025-1A47-86F1-883299BA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1" dirty="0">
                <a:solidFill>
                  <a:schemeClr val="tx1"/>
                </a:solidFill>
              </a:rPr>
              <a:t>Комментарии</a:t>
            </a:r>
            <a:r>
              <a:rPr lang="ru-RU" dirty="0">
                <a:solidFill>
                  <a:schemeClr val="tx1"/>
                </a:solidFill>
              </a:rPr>
              <a:t> предназначены для записи пояснений к программе и формирования документации.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Компилятор комментарии игнорирует. Внутри комментария можно использовать любые символы.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C</a:t>
            </a:r>
            <a:r>
              <a:rPr lang="ru-RU" dirty="0">
                <a:solidFill>
                  <a:schemeClr val="tx1"/>
                </a:solidFill>
              </a:rPr>
              <a:t># есть два вида комментариев: </a:t>
            </a:r>
          </a:p>
          <a:p>
            <a:pPr algn="just"/>
            <a:r>
              <a:rPr lang="ru-RU" b="1" i="1" dirty="0">
                <a:solidFill>
                  <a:schemeClr val="tx1"/>
                </a:solidFill>
              </a:rPr>
              <a:t>однострочные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b="1" i="1" dirty="0">
                <a:solidFill>
                  <a:schemeClr val="tx1"/>
                </a:solidFill>
              </a:rPr>
              <a:t>многострочные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04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82675-3750-0A43-A474-646473F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7EB21-7717-5945-8F31-89469F73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1" dirty="0"/>
              <a:t>Однострочный</a:t>
            </a:r>
            <a:r>
              <a:rPr lang="ru-RU" dirty="0"/>
              <a:t> комментарий начинается с двух символов прямой косой черты (//) и заканчивается символом перехода на новую строку</a:t>
            </a:r>
          </a:p>
          <a:p>
            <a:pPr marL="0" indent="0" algn="just">
              <a:buNone/>
            </a:pPr>
            <a:r>
              <a:rPr lang="ru-RU" dirty="0"/>
              <a:t>// Комментарий 1 </a:t>
            </a:r>
          </a:p>
          <a:p>
            <a:pPr algn="just"/>
            <a:r>
              <a:rPr lang="ru-RU" b="1" i="1" dirty="0"/>
              <a:t>Многострочный</a:t>
            </a:r>
            <a:r>
              <a:rPr lang="ru-RU" dirty="0"/>
              <a:t> заключается между символами-скобками /* и */ и может занимать часть строки,  целую строку или несколько строк. </a:t>
            </a:r>
          </a:p>
          <a:p>
            <a:pPr marL="0" indent="0" algn="just">
              <a:buNone/>
            </a:pPr>
            <a:r>
              <a:rPr lang="ru-RU" dirty="0"/>
              <a:t>/* </a:t>
            </a:r>
          </a:p>
          <a:p>
            <a:pPr marL="0" indent="0" algn="just">
              <a:buNone/>
            </a:pPr>
            <a:r>
              <a:rPr lang="ru-RU" dirty="0"/>
              <a:t>и  много комментариев в несколько строк </a:t>
            </a:r>
          </a:p>
          <a:p>
            <a:pPr marL="0" indent="0" algn="just">
              <a:buNone/>
            </a:pPr>
            <a:r>
              <a:rPr lang="ru-RU" dirty="0"/>
              <a:t>*/ </a:t>
            </a:r>
          </a:p>
          <a:p>
            <a:pPr marL="0" indent="0" algn="just">
              <a:buNone/>
            </a:pPr>
            <a:r>
              <a:rPr lang="ru-RU" dirty="0"/>
              <a:t>Комментарии не вкладываются друг в друга.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69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E3A92-56C6-DC49-A494-A565339A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Variable)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74DC6-6B7A-C844-AF28-969FE2F6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484" y="-120317"/>
            <a:ext cx="7202015" cy="4023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Переменная – это область памяти, которая хранит в себе некоторое значение,</a:t>
            </a:r>
            <a:r>
              <a:rPr lang="en-US" dirty="0"/>
              <a:t> </a:t>
            </a:r>
            <a:r>
              <a:rPr lang="ru-RU" dirty="0"/>
              <a:t>которое можно изменить.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596637-3C84-4047-92C5-AD7271E4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62" y="1927583"/>
            <a:ext cx="8065685" cy="34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8BB45-5008-9C41-B7DC-6B0F2B43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38" y="690467"/>
            <a:ext cx="2209800" cy="1841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6492B-F5F3-FA44-940F-7A932A3A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593F6-5FFC-4E4C-ACAB-B5068DA3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324559"/>
            <a:ext cx="7526867" cy="366018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произносится си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шарп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 объектно-ориентированный язык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программирования. Разработан в 1998—2001 годах группой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 под руководством Андерса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Хейлсберга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компании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язык разработки приложений для платформы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.NET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впоследствии был стандартизирован как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ECMA-334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23270.</a:t>
            </a:r>
          </a:p>
          <a:p>
            <a:pPr algn="just"/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семейству языков с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 синтаксисом, из них его синтаксис наиболее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близок к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</a:p>
          <a:p>
            <a:pPr algn="just"/>
            <a:endParaRPr lang="e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«Си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шарп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(До диез) происходит от музыкальной нотации, где знак диез,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прибавляемый к основному обозначению ноты, означает повышение соответствующего этой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ноте звука на полутон.</a:t>
            </a:r>
          </a:p>
          <a:p>
            <a:pPr algn="just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языков программирования не принято переводить, поэтому зачастую язык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 по-английски «Си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шарп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032759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5105-C51A-6C49-AE88-8BBF1F57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переменной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8411AC-B813-8A46-9484-F4B5788FE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77" y="1353346"/>
            <a:ext cx="7618988" cy="41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9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01B6-117E-1F48-B926-BB2B7F2E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хранения информации в ОЗУ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BDD435-D924-BC4D-820A-6DBC9A1C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96908"/>
            <a:ext cx="7315200" cy="38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1331D-57FA-3140-B048-7F3A722B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br>
              <a:rPr lang="en-US" dirty="0"/>
            </a:br>
            <a:r>
              <a:rPr lang="en-US" dirty="0"/>
              <a:t>(Data type)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371FDF-4257-4F4F-AD52-B26CA9C9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2590"/>
            <a:ext cx="7315200" cy="39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14A24-F6C2-2449-A9F5-441E261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80BC5-090A-C64B-BF19-85007C41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015" y="-651871"/>
            <a:ext cx="7315200" cy="512064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Имена переменных должны быть понятны и передавать смысл хранимого значения.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2BD36-5303-BF4B-96A9-75E4B908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64" y="2960309"/>
            <a:ext cx="8299417" cy="30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6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06995-F37C-E547-BB3B-73D35E2B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Правила именования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A96D8-9200-F646-A6A4-4E3A7EC3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идентификаторах допустимо использовать символы алфавита и нижнего подчеркивания:</a:t>
            </a:r>
          </a:p>
          <a:p>
            <a:pPr marL="0" indent="0">
              <a:buNone/>
            </a:pPr>
            <a:r>
              <a:rPr lang="en" dirty="0" err="1"/>
              <a:t>myVariable</a:t>
            </a:r>
            <a:r>
              <a:rPr lang="en" dirty="0"/>
              <a:t>, </a:t>
            </a:r>
            <a:r>
              <a:rPr lang="en" dirty="0" err="1"/>
              <a:t>my_Variable</a:t>
            </a:r>
            <a:r>
              <a:rPr lang="en" dirty="0"/>
              <a:t>, _</a:t>
            </a:r>
            <a:r>
              <a:rPr lang="en" dirty="0" err="1"/>
              <a:t>MyVariable</a:t>
            </a:r>
            <a:endParaRPr lang="en" dirty="0"/>
          </a:p>
          <a:p>
            <a:r>
              <a:rPr lang="ru-RU" dirty="0"/>
              <a:t>Использование цифр недопустимо только на первой позиции:</a:t>
            </a:r>
          </a:p>
          <a:p>
            <a:pPr marL="0" indent="0">
              <a:buNone/>
            </a:pPr>
            <a:r>
              <a:rPr lang="en" dirty="0"/>
              <a:t>myVariable1, my1Variable, 1MyVariable</a:t>
            </a:r>
          </a:p>
          <a:p>
            <a:r>
              <a:rPr lang="ru-RU" dirty="0"/>
              <a:t>Нельзя использовать в качестве идентификаторов зарезервированные ключевые слова:</a:t>
            </a:r>
          </a:p>
          <a:p>
            <a:pPr marL="0" indent="0">
              <a:buNone/>
            </a:pPr>
            <a:r>
              <a:rPr lang="en" dirty="0"/>
              <a:t>decimal, false, extern, </a:t>
            </a:r>
            <a:r>
              <a:rPr lang="en" dirty="0" err="1"/>
              <a:t>intMyVar</a:t>
            </a:r>
            <a:endParaRPr lang="en" dirty="0"/>
          </a:p>
          <a:p>
            <a:r>
              <a:rPr lang="ru-RU" dirty="0"/>
              <a:t>Использование символа @ допустимо только на первой позиции: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en" dirty="0" err="1"/>
              <a:t>myVariable</a:t>
            </a:r>
            <a:r>
              <a:rPr lang="en" dirty="0"/>
              <a:t>, </a:t>
            </a:r>
            <a:r>
              <a:rPr lang="en" dirty="0" err="1"/>
              <a:t>my@Variable</a:t>
            </a:r>
            <a:endParaRPr lang="en" dirty="0"/>
          </a:p>
          <a:p>
            <a:r>
              <a:rPr lang="ru-RU" dirty="0"/>
              <a:t>Язык </a:t>
            </a:r>
            <a:r>
              <a:rPr lang="en" dirty="0"/>
              <a:t>C# </a:t>
            </a:r>
            <a:r>
              <a:rPr lang="ru-RU" dirty="0"/>
              <a:t>чувствителен к регистру, поэтому если вы напишите их в разном регистре – это будут</a:t>
            </a:r>
            <a:r>
              <a:rPr lang="en-US" dirty="0"/>
              <a:t> </a:t>
            </a:r>
            <a:r>
              <a:rPr lang="ru-RU" dirty="0"/>
              <a:t>различные переменные:</a:t>
            </a:r>
          </a:p>
          <a:p>
            <a:r>
              <a:rPr lang="en" dirty="0" err="1"/>
              <a:t>myVariable</a:t>
            </a:r>
            <a:r>
              <a:rPr lang="en" dirty="0"/>
              <a:t>, </a:t>
            </a:r>
            <a:r>
              <a:rPr lang="en" dirty="0" err="1"/>
              <a:t>MyVariable</a:t>
            </a:r>
            <a:r>
              <a:rPr lang="en" dirty="0"/>
              <a:t>, </a:t>
            </a:r>
            <a:r>
              <a:rPr lang="en" dirty="0" err="1"/>
              <a:t>myvariable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3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C9279-E186-A34D-A11A-8B403263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592EEA6-64C4-074D-ABBB-4A5F4B78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192" y="994724"/>
            <a:ext cx="7957871" cy="432056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8C8BA7-6C13-E54C-954E-0F3240AEE6C1}"/>
              </a:ext>
            </a:extLst>
          </p:cNvPr>
          <p:cNvSpPr/>
          <p:nvPr/>
        </p:nvSpPr>
        <p:spPr>
          <a:xfrm>
            <a:off x="4287253" y="57250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MSDN: </a:t>
            </a:r>
            <a:r>
              <a:rPr lang="ru-RU" dirty="0" err="1"/>
              <a:t>http</a:t>
            </a:r>
            <a:r>
              <a:rPr lang="ru-RU" dirty="0"/>
              <a:t>://</a:t>
            </a:r>
            <a:r>
              <a:rPr lang="ru-RU" dirty="0" err="1"/>
              <a:t>msdn.microsoft.com</a:t>
            </a:r>
            <a:r>
              <a:rPr lang="ru-RU" dirty="0"/>
              <a:t>/</a:t>
            </a:r>
            <a:r>
              <a:rPr lang="ru-RU" dirty="0" err="1"/>
              <a:t>ru-ru</a:t>
            </a:r>
            <a:r>
              <a:rPr lang="ru-R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268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0D301-3833-7944-8E08-13E539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Соглашения по именованию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2AEC97-81B5-FD40-800B-C01032BA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789" y="1558201"/>
            <a:ext cx="7529033" cy="39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8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F2F20-5216-D040-B873-26FE771C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Константа</a:t>
            </a:r>
            <a:br>
              <a:rPr lang="ru-RU" dirty="0"/>
            </a:br>
            <a:r>
              <a:rPr lang="en" dirty="0"/>
              <a:t>Constant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D30930-F777-2C48-8E52-5A1122A3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17"/>
          <a:stretch/>
        </p:blipFill>
        <p:spPr>
          <a:xfrm>
            <a:off x="3868738" y="1756610"/>
            <a:ext cx="7315200" cy="34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0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F7A5C-7AE3-2844-A1BC-02C1BD4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E2755-7F78-E042-AD56-24D5587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Знакомство со средой разработки</a:t>
            </a:r>
          </a:p>
          <a:p>
            <a:r>
              <a:rPr lang="ru-RU" dirty="0"/>
              <a:t>2. Самостоятельное создание проекта</a:t>
            </a:r>
          </a:p>
          <a:p>
            <a:r>
              <a:rPr lang="ru-RU" dirty="0"/>
              <a:t>3. Знакомство с созданием проекта </a:t>
            </a:r>
            <a:r>
              <a:rPr lang="en-US" dirty="0"/>
              <a:t>WF</a:t>
            </a:r>
          </a:p>
          <a:p>
            <a:r>
              <a:rPr lang="ru-RU" dirty="0"/>
              <a:t>4. Самостоятельное создание первого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1475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BED4-3E44-BC4D-BD24-13B61E52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языка </a:t>
            </a:r>
            <a:r>
              <a:rPr lang="en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9E922-A9EF-B845-8876-A8C19458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язык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создавать следующие программы: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Настольные приложения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Сервисы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Программы для мобильных устройств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Игровые программы</a:t>
            </a:r>
          </a:p>
          <a:p>
            <a:pPr marL="5029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Решения для бизнеса</a:t>
            </a:r>
          </a:p>
        </p:txBody>
      </p:sp>
    </p:spTree>
    <p:extLst>
      <p:ext uri="{BB962C8B-B14F-4D97-AF65-F5344CB8AC3E}">
        <p14:creationId xmlns:p14="http://schemas.microsoft.com/office/powerpoint/2010/main" val="285511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6B7B3-D328-EC4F-B534-0203A1A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Настольные приложения</a:t>
            </a:r>
            <a:br>
              <a:rPr lang="en-US" dirty="0"/>
            </a:br>
            <a:r>
              <a:rPr lang="en-US" dirty="0"/>
              <a:t>(Desktop application)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333377-A7EF-E34C-A973-324E6237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738" y="1131887"/>
            <a:ext cx="6553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BA66A-BC3D-6846-AEE9-148C8851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Web </a:t>
            </a:r>
            <a:r>
              <a:rPr lang="ru-RU" dirty="0"/>
              <a:t>приложения</a:t>
            </a:r>
            <a:br>
              <a:rPr lang="en-US" dirty="0"/>
            </a:br>
            <a:r>
              <a:rPr lang="en-US" dirty="0"/>
              <a:t>(Web application)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31E09F-46A3-9942-8A01-294A4D33A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8" y="1087437"/>
            <a:ext cx="721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3A579-4AD7-624D-8DB5-27564006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</a:t>
            </a:r>
            <a:br>
              <a:rPr lang="en-US" dirty="0"/>
            </a:br>
            <a:r>
              <a:rPr lang="en-US" dirty="0"/>
              <a:t>Services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C67A73-A428-004B-BB8F-B53F18C3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38" y="1201737"/>
            <a:ext cx="4622800" cy="4445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BD01D0-FDA0-334D-84DC-D3E303A3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38" y="93663"/>
            <a:ext cx="6019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3D308-2CFD-DA45-8BD9-32618491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мобильных устройств</a:t>
            </a:r>
            <a:br>
              <a:rPr lang="en-US" dirty="0"/>
            </a:br>
            <a:r>
              <a:rPr lang="en-US" dirty="0"/>
              <a:t>(Mobile applications)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99F75-9CCE-8343-BB6D-4E4DF52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C9C6B-646E-0E44-AA6A-5BDB9B21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04" y="1325196"/>
            <a:ext cx="6261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AD420-F886-C94D-892E-DAE4B647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Игровые программы</a:t>
            </a:r>
            <a:br>
              <a:rPr lang="en-US" dirty="0"/>
            </a:br>
            <a:r>
              <a:rPr lang="en-US" dirty="0"/>
              <a:t>(Games application)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F9AFD-FC48-B04F-9E23-E18A0CA5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D2DA9E-FFE9-3B43-AF72-7C996B92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2" y="864108"/>
            <a:ext cx="5824091" cy="52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3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3D3F1-71CE-1D42-8402-B97760CC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Решения для бизнеса</a:t>
            </a:r>
            <a:br>
              <a:rPr lang="en-US" dirty="0"/>
            </a:br>
            <a:r>
              <a:rPr lang="en-US" dirty="0"/>
              <a:t>(Business applications)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5715F-6AFB-9044-9358-A1B7BA71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B592FA-5ABC-3145-A806-56877AAA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64108"/>
            <a:ext cx="8534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61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79</TotalTime>
  <Words>916</Words>
  <Application>Microsoft Macintosh PowerPoint</Application>
  <PresentationFormat>Широкоэкранный</PresentationFormat>
  <Paragraphs>102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Corbel</vt:lpstr>
      <vt:lpstr>Times New Roman</vt:lpstr>
      <vt:lpstr>Wingdings 2</vt:lpstr>
      <vt:lpstr>Рамка</vt:lpstr>
      <vt:lpstr>Язык программирования C#</vt:lpstr>
      <vt:lpstr>Язык программирования C#</vt:lpstr>
      <vt:lpstr>Возможности языка C#</vt:lpstr>
      <vt:lpstr>Настольные приложения (Desktop application)</vt:lpstr>
      <vt:lpstr>Web приложения (Web application)</vt:lpstr>
      <vt:lpstr>Сервисы Services</vt:lpstr>
      <vt:lpstr>Программы для мобильных устройств (Mobile applications)</vt:lpstr>
      <vt:lpstr>Игровые программы (Games application)</vt:lpstr>
      <vt:lpstr>Решения для бизнеса (Business applications)</vt:lpstr>
      <vt:lpstr>Преимущества языка C#</vt:lpstr>
      <vt:lpstr>Обзор среды разработки MS Visual Studio ( IDE MS Visual Studio)</vt:lpstr>
      <vt:lpstr>Создание программы на языке C#</vt:lpstr>
      <vt:lpstr>Алфавит C#</vt:lpstr>
      <vt:lpstr>Строительные блоки C#</vt:lpstr>
      <vt:lpstr>Знаки операций и разделители</vt:lpstr>
      <vt:lpstr>Идентификаторы </vt:lpstr>
      <vt:lpstr>Комментарии</vt:lpstr>
      <vt:lpstr>Комментарии</vt:lpstr>
      <vt:lpstr>Переменная (Variable)</vt:lpstr>
      <vt:lpstr>Создание переменной</vt:lpstr>
      <vt:lpstr>Варианты хранения информации в ОЗУ</vt:lpstr>
      <vt:lpstr>Типы данных (Data type)</vt:lpstr>
      <vt:lpstr>Переменные</vt:lpstr>
      <vt:lpstr>Правила именования  Переменные</vt:lpstr>
      <vt:lpstr>Ключевые слова</vt:lpstr>
      <vt:lpstr>Соглашения по именованию</vt:lpstr>
      <vt:lpstr>Константа Constant</vt:lpstr>
      <vt:lpstr>Порядок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C#</dc:title>
  <dc:creator>Microsoft Office User</dc:creator>
  <cp:lastModifiedBy>Microsoft Office User</cp:lastModifiedBy>
  <cp:revision>9</cp:revision>
  <dcterms:created xsi:type="dcterms:W3CDTF">2020-04-15T08:35:20Z</dcterms:created>
  <dcterms:modified xsi:type="dcterms:W3CDTF">2020-04-29T05:54:59Z</dcterms:modified>
</cp:coreProperties>
</file>