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60" r:id="rId5"/>
    <p:sldId id="263" r:id="rId6"/>
    <p:sldId id="262" r:id="rId7"/>
    <p:sldId id="265" r:id="rId8"/>
    <p:sldId id="264" r:id="rId9"/>
    <p:sldId id="258" r:id="rId10"/>
    <p:sldId id="259" r:id="rId11"/>
    <p:sldId id="266" r:id="rId12"/>
    <p:sldId id="267" r:id="rId13"/>
    <p:sldId id="269" r:id="rId14"/>
    <p:sldId id="273" r:id="rId15"/>
    <p:sldId id="270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A0997-0514-4324-ADE0-5E63A80464EE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5E165-AF4A-4804-8CE1-2FD89E0F8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24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A9C2C-6944-1D4E-9C37-DBCF8E0A84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42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A9C2C-6944-1D4E-9C37-DBCF8E0A84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2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A9C2C-6944-1D4E-9C37-DBCF8E0A84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37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A9C2C-6944-1D4E-9C37-DBCF8E0A84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26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F6AF-B25C-4D1C-84F6-AC35552A4AD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C6EF-A67D-41B0-8CB2-A7E51A224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3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F6AF-B25C-4D1C-84F6-AC35552A4AD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C6EF-A67D-41B0-8CB2-A7E51A224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93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F6AF-B25C-4D1C-84F6-AC35552A4AD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C6EF-A67D-41B0-8CB2-A7E51A224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427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265723" y="1414710"/>
            <a:ext cx="7668667" cy="3759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 b="1" i="0">
                <a:solidFill>
                  <a:srgbClr val="051647"/>
                </a:solidFill>
                <a:latin typeface="Futura PT" charset="0"/>
                <a:ea typeface="Futura PT" charset="0"/>
                <a:cs typeface="Futura PT" charset="0"/>
              </a:defRPr>
            </a:lvl1pPr>
            <a:lvl2pPr marL="342886" indent="0" algn="ctr">
              <a:buNone/>
              <a:defRPr sz="1500"/>
            </a:lvl2pPr>
            <a:lvl3pPr marL="685772" indent="0" algn="ctr">
              <a:buNone/>
              <a:defRPr sz="1350"/>
            </a:lvl3pPr>
            <a:lvl4pPr marL="1028657" indent="0" algn="ctr">
              <a:buNone/>
              <a:defRPr sz="1200"/>
            </a:lvl4pPr>
            <a:lvl5pPr marL="1371543" indent="0" algn="ctr">
              <a:buNone/>
              <a:defRPr sz="1200"/>
            </a:lvl5pPr>
            <a:lvl6pPr marL="1714428" indent="0" algn="ctr">
              <a:buNone/>
              <a:defRPr sz="1200"/>
            </a:lvl6pPr>
            <a:lvl7pPr marL="2057314" indent="0" algn="ctr">
              <a:buNone/>
              <a:defRPr sz="1200"/>
            </a:lvl7pPr>
            <a:lvl8pPr marL="2400199" indent="0" algn="ctr">
              <a:buNone/>
              <a:defRPr sz="1200"/>
            </a:lvl8pPr>
            <a:lvl9pPr marL="2743085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65724" y="1921070"/>
            <a:ext cx="7668668" cy="4186146"/>
          </a:xfrm>
          <a:prstGeom prst="rect">
            <a:avLst/>
          </a:prstGeom>
        </p:spPr>
        <p:txBody>
          <a:bodyPr/>
          <a:lstStyle>
            <a:lvl1pPr marL="228591" indent="-228591">
              <a:buFontTx/>
              <a:buBlip>
                <a:blip r:embed="rId2"/>
              </a:buBlip>
              <a:defRPr/>
            </a:lvl1pPr>
            <a:lvl2pPr marL="685772" indent="-228591">
              <a:buFontTx/>
              <a:buBlip>
                <a:blip r:embed="rId2"/>
              </a:buBlip>
              <a:defRPr/>
            </a:lvl2pPr>
            <a:lvl3pPr marL="1142952" indent="-228591">
              <a:buFontTx/>
              <a:buBlip>
                <a:blip r:embed="rId2"/>
              </a:buBlip>
              <a:defRPr/>
            </a:lvl3pPr>
            <a:lvl4pPr marL="1600133" indent="-228591">
              <a:buFontTx/>
              <a:buBlip>
                <a:blip r:embed="rId2"/>
              </a:buBlip>
              <a:defRPr/>
            </a:lvl4pPr>
            <a:lvl5pPr marL="2057314" indent="-228591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141" y="6400797"/>
            <a:ext cx="562708" cy="4644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 b="1" i="0">
                <a:solidFill>
                  <a:schemeClr val="bg1"/>
                </a:solidFill>
                <a:latin typeface="Futura PT" charset="0"/>
                <a:ea typeface="Futura PT" charset="0"/>
                <a:cs typeface="Futura PT" charset="0"/>
              </a:defRPr>
            </a:lvl1pPr>
          </a:lstStyle>
          <a:p>
            <a:fld id="{A9165384-43C4-1941-868E-D66A29160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4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F6AF-B25C-4D1C-84F6-AC35552A4AD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C6EF-A67D-41B0-8CB2-A7E51A224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26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F6AF-B25C-4D1C-84F6-AC35552A4AD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C6EF-A67D-41B0-8CB2-A7E51A224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77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F6AF-B25C-4D1C-84F6-AC35552A4AD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C6EF-A67D-41B0-8CB2-A7E51A224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46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F6AF-B25C-4D1C-84F6-AC35552A4AD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C6EF-A67D-41B0-8CB2-A7E51A224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09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F6AF-B25C-4D1C-84F6-AC35552A4AD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C6EF-A67D-41B0-8CB2-A7E51A224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28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F6AF-B25C-4D1C-84F6-AC35552A4AD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C6EF-A67D-41B0-8CB2-A7E51A224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07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F6AF-B25C-4D1C-84F6-AC35552A4AD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C6EF-A67D-41B0-8CB2-A7E51A224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50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F6AF-B25C-4D1C-84F6-AC35552A4AD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C6EF-A67D-41B0-8CB2-A7E51A224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18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6F6AF-B25C-4D1C-84F6-AC35552A4AD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6C6EF-A67D-41B0-8CB2-A7E51A224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25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2556" y="1151906"/>
            <a:ext cx="75289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latin typeface="Garamond" panose="02020404030301010803" pitchFamily="18" charset="0"/>
              </a:rPr>
              <a:t>Моделирование программных продуктов</a:t>
            </a:r>
          </a:p>
          <a:p>
            <a:pPr algn="ctr"/>
            <a:endParaRPr lang="ru-RU" sz="4800" b="1" dirty="0">
              <a:latin typeface="Garamond" panose="02020404030301010803" pitchFamily="18" charset="0"/>
            </a:endParaRPr>
          </a:p>
          <a:p>
            <a:pPr algn="ctr"/>
            <a:r>
              <a:rPr lang="en-US" sz="4800" b="1" dirty="0">
                <a:latin typeface="Garamond" panose="02020404030301010803" pitchFamily="18" charset="0"/>
              </a:rPr>
              <a:t>USE CASE </a:t>
            </a:r>
            <a:endParaRPr lang="ru-RU" sz="4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551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58901" y="266700"/>
            <a:ext cx="7927073" cy="73818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/>
              <a:t>PlantUML</a:t>
            </a:r>
            <a:r>
              <a:rPr lang="en-US" sz="3200" b="1" dirty="0"/>
              <a:t>  </a:t>
            </a:r>
            <a:r>
              <a:rPr lang="ru-RU" sz="3200" b="1" dirty="0"/>
              <a:t>синтаксис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165384-43C4-1941-868E-D66A291601D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80492" y="1633389"/>
            <a:ext cx="83836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Akrobat ExtraBold" panose="00000900000000000000" pitchFamily="50" charset="-52"/>
              </a:rPr>
              <a:t>Скрипт заключен в операторы</a:t>
            </a:r>
          </a:p>
          <a:p>
            <a:endParaRPr lang="ru-RU" sz="2800" dirty="0">
              <a:latin typeface="Akrobat ExtraBold" panose="00000900000000000000" pitchFamily="50" charset="-52"/>
            </a:endParaRPr>
          </a:p>
          <a:p>
            <a:r>
              <a:rPr lang="ru-RU" sz="2800" dirty="0"/>
              <a:t>@</a:t>
            </a:r>
            <a:r>
              <a:rPr lang="ru-RU" sz="2800" dirty="0" err="1"/>
              <a:t>startuml</a:t>
            </a:r>
            <a:r>
              <a:rPr lang="ru-RU" sz="2800" dirty="0"/>
              <a:t> </a:t>
            </a:r>
          </a:p>
          <a:p>
            <a:endParaRPr lang="ru-RU" sz="2800" dirty="0"/>
          </a:p>
          <a:p>
            <a:r>
              <a:rPr lang="ru-RU" sz="2800" dirty="0"/>
              <a:t>Тело скрипта</a:t>
            </a:r>
          </a:p>
          <a:p>
            <a:endParaRPr lang="ru-RU" sz="2800" dirty="0"/>
          </a:p>
          <a:p>
            <a:r>
              <a:rPr lang="ru-RU" sz="2800" dirty="0"/>
              <a:t>@</a:t>
            </a:r>
            <a:r>
              <a:rPr lang="ru-RU" sz="2800" dirty="0" err="1"/>
              <a:t>enduml</a:t>
            </a:r>
            <a:endParaRPr lang="ru-RU" sz="2800" dirty="0"/>
          </a:p>
          <a:p>
            <a:endParaRPr lang="ru-RU" sz="2800" dirty="0"/>
          </a:p>
          <a:p>
            <a:endParaRPr lang="ru-RU" dirty="0">
              <a:latin typeface="Akrobat ExtraBold" panose="000009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72363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58901" y="266700"/>
            <a:ext cx="7927073" cy="73818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/>
              <a:t>PlantUML</a:t>
            </a:r>
            <a:r>
              <a:rPr lang="en-US" sz="3200" b="1" dirty="0"/>
              <a:t>  </a:t>
            </a:r>
            <a:r>
              <a:rPr lang="ru-RU" sz="3200" b="1" dirty="0"/>
              <a:t>синтаксис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165384-43C4-1941-868E-D66A291601D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80492" y="1633389"/>
            <a:ext cx="838365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sz="3600" dirty="0"/>
              <a:t>Название крипта </a:t>
            </a:r>
          </a:p>
          <a:p>
            <a:r>
              <a:rPr lang="en-US" sz="3600" dirty="0"/>
              <a:t>title </a:t>
            </a:r>
            <a:r>
              <a:rPr lang="ru-RU" sz="3600" dirty="0"/>
              <a:t>Название работы (на любом языке)</a:t>
            </a:r>
          </a:p>
          <a:p>
            <a:endParaRPr lang="ru-RU" sz="3600" dirty="0"/>
          </a:p>
          <a:p>
            <a:r>
              <a:rPr lang="ru-RU" sz="3600" dirty="0"/>
              <a:t>Можно задать ориентацию</a:t>
            </a:r>
          </a:p>
          <a:p>
            <a:r>
              <a:rPr lang="en-US" sz="3600" dirty="0"/>
              <a:t>left to right direction</a:t>
            </a:r>
            <a:endParaRPr lang="ru-RU" sz="3600" dirty="0"/>
          </a:p>
          <a:p>
            <a:endParaRPr lang="en-US" sz="3600" dirty="0"/>
          </a:p>
          <a:p>
            <a:endParaRPr lang="en-US" dirty="0"/>
          </a:p>
          <a:p>
            <a:endParaRPr lang="ru-RU" dirty="0">
              <a:latin typeface="Akrobat ExtraBold" panose="000009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97781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58901" y="266700"/>
            <a:ext cx="7927073" cy="73818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/>
              <a:t>PlantUML</a:t>
            </a:r>
            <a:r>
              <a:rPr lang="en-US" sz="3200" b="1" dirty="0"/>
              <a:t>  </a:t>
            </a:r>
            <a:r>
              <a:rPr lang="ru-RU" sz="3200" b="1" dirty="0"/>
              <a:t>синтаксис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165384-43C4-1941-868E-D66A291601D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44709" y="635794"/>
            <a:ext cx="910258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ru-RU" sz="4400" dirty="0"/>
              <a:t>Отношения между элементами</a:t>
            </a:r>
          </a:p>
          <a:p>
            <a:r>
              <a:rPr lang="ru-RU" sz="4400" dirty="0"/>
              <a:t>--</a:t>
            </a:r>
            <a:r>
              <a:rPr lang="en-US" sz="4400" dirty="0"/>
              <a:t> </a:t>
            </a:r>
            <a:endParaRPr lang="ru-RU" sz="4400" dirty="0"/>
          </a:p>
          <a:p>
            <a:r>
              <a:rPr lang="ru-RU" sz="4400" dirty="0"/>
              <a:t>--&gt; </a:t>
            </a:r>
          </a:p>
          <a:p>
            <a:r>
              <a:rPr lang="ru-RU" sz="4400" dirty="0"/>
              <a:t> </a:t>
            </a:r>
            <a:r>
              <a:rPr lang="en-US" sz="4400" dirty="0"/>
              <a:t>…&gt;</a:t>
            </a:r>
            <a:endParaRPr lang="ru-RU" sz="4400" dirty="0"/>
          </a:p>
          <a:p>
            <a:r>
              <a:rPr lang="en-US" sz="4400" dirty="0"/>
              <a:t> &lt;-- </a:t>
            </a:r>
            <a:endParaRPr lang="ru-RU" sz="4400" dirty="0"/>
          </a:p>
          <a:p>
            <a:r>
              <a:rPr lang="ru-RU" sz="3200" dirty="0"/>
              <a:t>-</a:t>
            </a:r>
            <a:r>
              <a:rPr lang="en-US" sz="3200" dirty="0"/>
              <a:t>[#gold]</a:t>
            </a:r>
            <a:r>
              <a:rPr lang="ru-RU" sz="3200" dirty="0"/>
              <a:t>-&gt;</a:t>
            </a:r>
          </a:p>
          <a:p>
            <a:r>
              <a:rPr lang="ru-RU" sz="3200" dirty="0"/>
              <a:t>--</a:t>
            </a:r>
            <a:r>
              <a:rPr lang="en-US" sz="3200" dirty="0"/>
              <a:t>|</a:t>
            </a:r>
            <a:r>
              <a:rPr lang="ru-RU" sz="3200" dirty="0"/>
              <a:t>&gt; </a:t>
            </a:r>
            <a:endParaRPr lang="en-US" sz="3200" dirty="0"/>
          </a:p>
          <a:p>
            <a:endParaRPr lang="ru-RU" sz="3200" dirty="0">
              <a:latin typeface="Akrobat ExtraBold" panose="000009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8413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58901" y="266700"/>
            <a:ext cx="7927073" cy="73818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/>
              <a:t>PlantUML</a:t>
            </a:r>
            <a:r>
              <a:rPr lang="en-US" sz="3200" b="1" dirty="0"/>
              <a:t>  </a:t>
            </a:r>
            <a:r>
              <a:rPr lang="ru-RU" sz="3200" b="1" dirty="0"/>
              <a:t>синтаксис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165384-43C4-1941-868E-D66A291601D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44709" y="635794"/>
            <a:ext cx="910258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ru-RU" sz="3200" dirty="0">
                <a:latin typeface="Akrobat ExtraBold" panose="00000900000000000000" pitchFamily="50" charset="-52"/>
              </a:rPr>
              <a:t>Подпись стрелочки: </a:t>
            </a:r>
          </a:p>
          <a:p>
            <a:endParaRPr lang="ru-RU" sz="3200" dirty="0">
              <a:latin typeface="Akrobat ExtraBold" panose="00000900000000000000" pitchFamily="50" charset="-52"/>
            </a:endParaRPr>
          </a:p>
          <a:p>
            <a:r>
              <a:rPr lang="en" sz="3600" dirty="0"/>
              <a:t>Alice -&gt; Bob: Another authentication Request</a:t>
            </a:r>
          </a:p>
          <a:p>
            <a:endParaRPr lang="en" sz="3600" dirty="0"/>
          </a:p>
          <a:p>
            <a:r>
              <a:rPr lang="ru-RU" sz="3600" dirty="0"/>
              <a:t>Комментарии</a:t>
            </a:r>
          </a:p>
          <a:p>
            <a:r>
              <a:rPr lang="en" sz="3600"/>
              <a:t>’</a:t>
            </a:r>
            <a:r>
              <a:rPr lang="ru-RU" sz="3600"/>
              <a:t>текст </a:t>
            </a:r>
            <a:r>
              <a:rPr lang="ru-RU" sz="3600" dirty="0"/>
              <a:t>комментария</a:t>
            </a:r>
            <a:r>
              <a:rPr lang="en" sz="3600" dirty="0"/>
              <a:t> </a:t>
            </a:r>
          </a:p>
          <a:p>
            <a:endParaRPr lang="ru-RU" sz="3200" dirty="0">
              <a:latin typeface="Akrobat ExtraBold" panose="00000900000000000000" pitchFamily="50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57B6C-3CF8-5A45-A4B7-97006DD68603}"/>
              </a:ext>
            </a:extLst>
          </p:cNvPr>
          <p:cNvSpPr txBox="1"/>
          <p:nvPr/>
        </p:nvSpPr>
        <p:spPr>
          <a:xfrm>
            <a:off x="2523281" y="36228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734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F6C77-5AB5-4485-BE55-413A6FC64128}"/>
              </a:ext>
            </a:extLst>
          </p:cNvPr>
          <p:cNvSpPr txBox="1"/>
          <p:nvPr/>
        </p:nvSpPr>
        <p:spPr>
          <a:xfrm>
            <a:off x="891822" y="496711"/>
            <a:ext cx="102954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krobat ExtraBold" panose="00000900000000000000"/>
              </a:rPr>
              <a:t>Пример: </a:t>
            </a:r>
          </a:p>
          <a:p>
            <a:pPr algn="ctr"/>
            <a:r>
              <a:rPr lang="ru-RU" b="1" dirty="0">
                <a:latin typeface="Akrobat ExtraBold" panose="00000900000000000000"/>
              </a:rPr>
              <a:t>Приложение для телефона «</a:t>
            </a:r>
            <a:r>
              <a:rPr lang="ru-RU" b="1" dirty="0" err="1">
                <a:latin typeface="Akrobat ExtraBold" panose="00000900000000000000"/>
              </a:rPr>
              <a:t>Петроэлектросбыт</a:t>
            </a:r>
            <a:r>
              <a:rPr lang="ru-RU" b="1" dirty="0">
                <a:latin typeface="Akrobat ExtraBold" panose="00000900000000000000"/>
              </a:rPr>
              <a:t>»</a:t>
            </a:r>
          </a:p>
          <a:p>
            <a:pPr algn="just"/>
            <a:r>
              <a:rPr lang="ru-RU" dirty="0">
                <a:latin typeface="Akrobat ExtraBold" panose="00000900000000000000"/>
              </a:rPr>
              <a:t>Пользователь устанавливает приложение и регистрируется, указав ФИО и лицевой счет, пароль.  Так же пользователь может прикрепить данные банковской карты для быстрой оплаты, но не обязательно. </a:t>
            </a:r>
          </a:p>
          <a:p>
            <a:pPr algn="just"/>
            <a:r>
              <a:rPr lang="ru-RU" dirty="0">
                <a:latin typeface="Akrobat ExtraBold" panose="00000900000000000000"/>
              </a:rPr>
              <a:t>Работа возможна для авторизованного пользователя.</a:t>
            </a:r>
          </a:p>
          <a:p>
            <a:pPr algn="just"/>
            <a:r>
              <a:rPr lang="ru-RU" dirty="0">
                <a:latin typeface="Akrobat ExtraBold" panose="00000900000000000000"/>
              </a:rPr>
              <a:t>Пользователь может оплатить услуги за электроэнергию, введя показания индивидуального прибора учета. При введении показаний пользователь может запросить отчет по оплате своего лицевого счета, указав период для отчет. </a:t>
            </a:r>
          </a:p>
          <a:p>
            <a:pPr algn="just"/>
            <a:r>
              <a:rPr lang="ru-RU" dirty="0">
                <a:latin typeface="Akrobat ExtraBold" panose="00000900000000000000"/>
              </a:rPr>
              <a:t>Если карта не «привязана» к аккаунту, то пользователь вводит данные банковской карты и подтверждает оплату. Если карта «привязана», пользователь подтверждает оплату. После оплаты приложение генерирует квитанцию по оплате, которую пользователь может скачать. При закрытии приложения квитанция не сохраняется.</a:t>
            </a:r>
          </a:p>
          <a:p>
            <a:pPr algn="just"/>
            <a:endParaRPr lang="ru-RU" dirty="0">
              <a:latin typeface="Akrobat ExtraBold" panose="00000900000000000000"/>
            </a:endParaRPr>
          </a:p>
          <a:p>
            <a:pPr algn="just"/>
            <a:r>
              <a:rPr lang="ru-RU" dirty="0">
                <a:latin typeface="Akrobat ExtraBold" panose="00000900000000000000"/>
              </a:rPr>
              <a:t>Порядок работы: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Akrobat ExtraBold" panose="00000900000000000000"/>
              </a:rPr>
              <a:t>Определим актеров </a:t>
            </a:r>
            <a:r>
              <a:rPr lang="en-US" dirty="0">
                <a:latin typeface="Akrobat ExtraBold" panose="00000900000000000000"/>
              </a:rPr>
              <a:t>(actor)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Akrobat ExtraBold" panose="00000900000000000000"/>
              </a:rPr>
              <a:t>Определим варианты использования </a:t>
            </a:r>
            <a:r>
              <a:rPr lang="en-US" dirty="0">
                <a:latin typeface="Akrobat ExtraBold" panose="00000900000000000000"/>
              </a:rPr>
              <a:t>(use-case)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Akrobat ExtraBold" panose="00000900000000000000"/>
              </a:rPr>
              <a:t>Определим виды взаимодействия (ассоциации, расширения, включения)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Akrobat ExtraBold" panose="00000900000000000000"/>
              </a:rPr>
              <a:t>Построим диаграмму.</a:t>
            </a:r>
          </a:p>
          <a:p>
            <a:pPr algn="just"/>
            <a:r>
              <a:rPr lang="ru-RU" dirty="0">
                <a:latin typeface="Akrobat ExtraBold" panose="0000090000000000000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8521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6410A8-9EB8-F24B-A02E-217BD74629B3}"/>
              </a:ext>
            </a:extLst>
          </p:cNvPr>
          <p:cNvSpPr/>
          <p:nvPr/>
        </p:nvSpPr>
        <p:spPr>
          <a:xfrm>
            <a:off x="1165185" y="612844"/>
            <a:ext cx="986163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Helvetica Neue" panose="02000503000000020004" pitchFamily="2" charset="0"/>
              </a:rPr>
              <a:t>Практика: </a:t>
            </a:r>
          </a:p>
          <a:p>
            <a:endParaRPr lang="ru-RU" dirty="0">
              <a:latin typeface="Helvetica Neue" panose="02000503000000020004" pitchFamily="2" charset="0"/>
            </a:endParaRPr>
          </a:p>
          <a:p>
            <a:pPr algn="just"/>
            <a:r>
              <a:rPr lang="ru-RU" dirty="0">
                <a:latin typeface="Helvetica Neue" panose="02000503000000020004" pitchFamily="2" charset="0"/>
              </a:rPr>
              <a:t>Интернет-магазин должен позволять делать покупки с доставкой на дом. Клиенты этого магазина с помощью программы-браузера имеют доступ к каталогу продаваемых товаров. Для удобства клиентов в каталоге предусмотрена система поиска товаров, в которой все товары распределены по разделам и о каждом товаре предоставлена полная информация (название, вес, цена, изображение, дата изготовления и срок годности). При отборе клиентами товаров поддерживается виртуальная торговая корзина. Любое наименование товара может быть добавлено в корзину или изъято из нее в любой момент по желанию покупателя с последующим пересчетом общей стоимости покупки. Текущее содержимое корзины постоянно показывается клиенту. По окончании выбора товаров производится оформление заказа и регистрация покупателя.</a:t>
            </a:r>
          </a:p>
          <a:p>
            <a:pPr algn="just"/>
            <a:br>
              <a:rPr lang="ru-RU" dirty="0">
                <a:latin typeface="Helvetica Neue" panose="02000503000000020004" pitchFamily="2" charset="0"/>
              </a:rPr>
            </a:br>
            <a:endParaRPr lang="ru-RU" dirty="0">
              <a:latin typeface="Helvetica Neue" panose="02000503000000020004" pitchFamily="2" charset="0"/>
            </a:endParaRPr>
          </a:p>
          <a:p>
            <a:pPr algn="just"/>
            <a:r>
              <a:rPr lang="ru-RU" dirty="0">
                <a:latin typeface="Helvetica Neue" panose="02000503000000020004" pitchFamily="2" charset="0"/>
              </a:rPr>
              <a:t>В качестве актеров моделируемой системы выделены любой пользователь, покупатель (зарегистрированный пользователь) и администратор. Так как администратор может делать все, что делает покупатель и пользователь, то между этими актерами показано отношение обобщения. Однако ни покупатель, ни пользователь не могут изменять каталог товаров и статус заказов.</a:t>
            </a:r>
            <a:endParaRPr lang="ru-RU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99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F18BC3-8464-4C43-BDF2-2CB92B209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2" y="1133475"/>
            <a:ext cx="1192759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42673" y="314201"/>
            <a:ext cx="7927073" cy="738189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Диаграмма вариантов использования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165384-43C4-1941-868E-D66A291601D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553" y="1610828"/>
            <a:ext cx="5807173" cy="360679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957878" y="1294282"/>
            <a:ext cx="3707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krobat ExtraBold" panose="00000900000000000000" pitchFamily="50" charset="-52"/>
              </a:rPr>
              <a:t>Диаграмма прецедентов/вариантов использования</a:t>
            </a:r>
          </a:p>
          <a:p>
            <a:endParaRPr lang="ru-RU" dirty="0">
              <a:latin typeface="Akrobat ExtraBold" panose="00000900000000000000" pitchFamily="50" charset="-5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>
              <a:latin typeface="Akrobat ExtraBold" panose="00000900000000000000" pitchFamily="50" charset="-5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Akrobat ExtraBold" panose="00000900000000000000" pitchFamily="50" charset="-52"/>
              </a:rPr>
              <a:t>Описание возможных сценариев работы с системой с точки зрения пользователя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>
              <a:latin typeface="Akrobat ExtraBold" panose="00000900000000000000" pitchFamily="50" charset="-5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Akrobat ExtraBold" panose="00000900000000000000" pitchFamily="50" charset="-52"/>
              </a:rPr>
              <a:t>Возможные пути использования системы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>
              <a:latin typeface="Akrobat ExtraBold" panose="00000900000000000000" pitchFamily="50" charset="-5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Akrobat ExtraBold" panose="00000900000000000000" pitchFamily="50" charset="-52"/>
              </a:rPr>
              <a:t>Описание всех участников системы (актеры)</a:t>
            </a:r>
          </a:p>
        </p:txBody>
      </p:sp>
    </p:spTree>
    <p:extLst>
      <p:ext uri="{BB962C8B-B14F-4D97-AF65-F5344CB8AC3E}">
        <p14:creationId xmlns:p14="http://schemas.microsoft.com/office/powerpoint/2010/main" val="190493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42673" y="314201"/>
            <a:ext cx="7927073" cy="738189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Диаграмма вариантов использования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165384-43C4-1941-868E-D66A291601D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492268" y="5032961"/>
            <a:ext cx="3707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krobat ExtraBold" panose="00000900000000000000" pitchFamily="50" charset="-52"/>
              </a:rPr>
              <a:t>Актеры (пользователи)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976689" y="5032961"/>
            <a:ext cx="3707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krobat ExtraBold" panose="00000900000000000000" pitchFamily="50" charset="-52"/>
              </a:rPr>
              <a:t>Варианты использования</a:t>
            </a:r>
          </a:p>
        </p:txBody>
      </p:sp>
      <p:sp>
        <p:nvSpPr>
          <p:cNvPr id="4" name="Овал 3"/>
          <p:cNvSpPr/>
          <p:nvPr/>
        </p:nvSpPr>
        <p:spPr>
          <a:xfrm>
            <a:off x="6733309" y="2529444"/>
            <a:ext cx="3808724" cy="1377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Что можно делать в программе? (отглагольное существительное)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290" y="2529444"/>
            <a:ext cx="24765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0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3136" y="538996"/>
            <a:ext cx="10984675" cy="2727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07000"/>
              </a:lnSpc>
              <a:spcAft>
                <a:spcPts val="0"/>
              </a:spcAft>
            </a:pPr>
            <a:r>
              <a:rPr lang="ru-RU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Виды взаимодействий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32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Простая ассоциация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отражается линией между актером и вариантом использования (без стрелки). Отражает связь актера и варианта использования. 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468" y="3212557"/>
            <a:ext cx="4785754" cy="352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3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86886" y="135235"/>
            <a:ext cx="10984675" cy="2727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07000"/>
              </a:lnSpc>
              <a:spcAft>
                <a:spcPts val="0"/>
              </a:spcAft>
            </a:pPr>
            <a:r>
              <a:rPr lang="ru-RU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Виды взаимодействий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32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Направленная ассоциация 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то же что и простая ассоциация, но показывает, что вариант использования инициализируется актером. Обозначается стрелкой.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660" y="2862264"/>
            <a:ext cx="51911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2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8763" y="337116"/>
            <a:ext cx="6175170" cy="4307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07000"/>
              </a:lnSpc>
              <a:spcAft>
                <a:spcPts val="0"/>
              </a:spcAft>
            </a:pPr>
            <a:r>
              <a:rPr lang="ru-RU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Виды взаимодействий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32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Наследование 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показывает, что потомок наследует атрибуты и поведение своего прямого предка. Может применяться как для актеров, так для вариантов использования. 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Картинки по запросу &quot;use case yfcktljdfyb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129" y="451262"/>
            <a:ext cx="4342311" cy="587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6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3136" y="538996"/>
            <a:ext cx="10984675" cy="2727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07000"/>
              </a:lnSpc>
              <a:spcAft>
                <a:spcPts val="0"/>
              </a:spcAft>
            </a:pPr>
            <a:r>
              <a:rPr lang="ru-RU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Виды взаимодействий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32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Расширение 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- показывает, что вариант использования расширяет базовую последовательность действий и вставляет собственную последовательность. 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63277"/>
          <a:stretch/>
        </p:blipFill>
        <p:spPr>
          <a:xfrm>
            <a:off x="2059580" y="3906982"/>
            <a:ext cx="8069267" cy="102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6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3136" y="538996"/>
            <a:ext cx="10984675" cy="2727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07000"/>
              </a:lnSpc>
              <a:spcAft>
                <a:spcPts val="0"/>
              </a:spcAft>
            </a:pPr>
            <a:r>
              <a:rPr lang="ru-RU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Виды взаимодействий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32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Включение 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показывает, что вариант использования включается в базовую последовательность и выполняется всегда 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226" y="3008787"/>
            <a:ext cx="5852494" cy="368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6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58901" y="266700"/>
            <a:ext cx="7927073" cy="738189"/>
          </a:xfrm>
        </p:spPr>
        <p:txBody>
          <a:bodyPr>
            <a:normAutofit/>
          </a:bodyPr>
          <a:lstStyle/>
          <a:p>
            <a:r>
              <a:rPr lang="en-US" sz="3200" dirty="0" err="1"/>
              <a:t>PlantUML</a:t>
            </a:r>
            <a:r>
              <a:rPr lang="en-US" sz="3200" dirty="0"/>
              <a:t>  (plantuml.com)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165384-43C4-1941-868E-D66A291601D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722" y="1223047"/>
            <a:ext cx="6901543" cy="492913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280492" y="1633389"/>
            <a:ext cx="2010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krobat ExtraBold" panose="00000900000000000000" pitchFamily="50" charset="-52"/>
              </a:rPr>
              <a:t>Интерфейс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71691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570</Words>
  <Application>Microsoft Macintosh PowerPoint</Application>
  <PresentationFormat>Широкоэкранный</PresentationFormat>
  <Paragraphs>97</Paragraphs>
  <Slides>16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7" baseType="lpstr">
      <vt:lpstr>Akrobat ExtraBold</vt:lpstr>
      <vt:lpstr>Arial</vt:lpstr>
      <vt:lpstr>Calibri</vt:lpstr>
      <vt:lpstr>Calibri Light</vt:lpstr>
      <vt:lpstr>Futura PT</vt:lpstr>
      <vt:lpstr>Garamond</vt:lpstr>
      <vt:lpstr>Helvetica Neue</vt:lpstr>
      <vt:lpstr>Symbol</vt:lpstr>
      <vt:lpstr>Times New Roman</vt:lpstr>
      <vt:lpstr>Wingdings</vt:lpstr>
      <vt:lpstr>Тема Office</vt:lpstr>
      <vt:lpstr>Презентация PowerPoint</vt:lpstr>
      <vt:lpstr>Диаграмма вариантов использования</vt:lpstr>
      <vt:lpstr>Диаграмма вариантов использования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PlantUML  (plantuml.com)</vt:lpstr>
      <vt:lpstr>PlantUML  синтаксис</vt:lpstr>
      <vt:lpstr>PlantUML  синтаксис</vt:lpstr>
      <vt:lpstr>PlantUML  синтаксис</vt:lpstr>
      <vt:lpstr>PlantUML  синтаксис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Microsoft Office User</cp:lastModifiedBy>
  <cp:revision>8</cp:revision>
  <dcterms:created xsi:type="dcterms:W3CDTF">2020-03-07T04:46:45Z</dcterms:created>
  <dcterms:modified xsi:type="dcterms:W3CDTF">2020-06-10T02:34:52Z</dcterms:modified>
</cp:coreProperties>
</file>