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432" r:id="rId4"/>
    <p:sldId id="257" r:id="rId5"/>
    <p:sldId id="347" r:id="rId6"/>
    <p:sldId id="348" r:id="rId7"/>
    <p:sldId id="349" r:id="rId8"/>
    <p:sldId id="376" r:id="rId9"/>
    <p:sldId id="377" r:id="rId10"/>
    <p:sldId id="378" r:id="rId11"/>
    <p:sldId id="380" r:id="rId12"/>
    <p:sldId id="381" r:id="rId13"/>
    <p:sldId id="382" r:id="rId14"/>
    <p:sldId id="383" r:id="rId15"/>
    <p:sldId id="384" r:id="rId16"/>
    <p:sldId id="388" r:id="rId17"/>
    <p:sldId id="390" r:id="rId18"/>
    <p:sldId id="391" r:id="rId19"/>
    <p:sldId id="389" r:id="rId20"/>
    <p:sldId id="397" r:id="rId21"/>
    <p:sldId id="39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7" autoAdjust="0"/>
  </p:normalViewPr>
  <p:slideViewPr>
    <p:cSldViewPr>
      <p:cViewPr>
        <p:scale>
          <a:sx n="81" d="100"/>
          <a:sy n="81" d="100"/>
        </p:scale>
        <p:origin x="2520" y="784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BAE3C-0DBF-4520-92B0-EB26AEDF6543}" type="datetimeFigureOut">
              <a:rPr lang="ru-RU" smtClean="0"/>
              <a:t>25.04.2020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A0DFA-0D36-4BEA-95BA-2B4605ABE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39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199292" y="1414710"/>
            <a:ext cx="5751500" cy="3759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31" b="1" i="0">
                <a:solidFill>
                  <a:srgbClr val="051647"/>
                </a:solidFill>
                <a:latin typeface="Futura PT" charset="0"/>
                <a:ea typeface="Futura PT" charset="0"/>
                <a:cs typeface="Futura PT" charset="0"/>
              </a:defRPr>
            </a:lvl1pPr>
            <a:lvl2pPr marL="316518" indent="0" algn="ctr">
              <a:buNone/>
              <a:defRPr sz="1385"/>
            </a:lvl2pPr>
            <a:lvl3pPr marL="633036" indent="0" algn="ctr">
              <a:buNone/>
              <a:defRPr sz="1246"/>
            </a:lvl3pPr>
            <a:lvl4pPr marL="949553" indent="0" algn="ctr">
              <a:buNone/>
              <a:defRPr sz="1108"/>
            </a:lvl4pPr>
            <a:lvl5pPr marL="1266071" indent="0" algn="ctr">
              <a:buNone/>
              <a:defRPr sz="1108"/>
            </a:lvl5pPr>
            <a:lvl6pPr marL="1582588" indent="0" algn="ctr">
              <a:buNone/>
              <a:defRPr sz="1108"/>
            </a:lvl6pPr>
            <a:lvl7pPr marL="1899107" indent="0" algn="ctr">
              <a:buNone/>
              <a:defRPr sz="1108"/>
            </a:lvl7pPr>
            <a:lvl8pPr marL="2215624" indent="0" algn="ctr">
              <a:buNone/>
              <a:defRPr sz="1108"/>
            </a:lvl8pPr>
            <a:lvl9pPr marL="2532142" indent="0" algn="ctr">
              <a:buNone/>
              <a:defRPr sz="110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99293" y="1921070"/>
            <a:ext cx="5751501" cy="4186146"/>
          </a:xfrm>
          <a:prstGeom prst="rect">
            <a:avLst/>
          </a:prstGeom>
        </p:spPr>
        <p:txBody>
          <a:bodyPr/>
          <a:lstStyle>
            <a:lvl1pPr marL="211012" indent="-211012">
              <a:buFontTx/>
              <a:buBlip>
                <a:blip r:embed="rId2"/>
              </a:buBlip>
              <a:defRPr/>
            </a:lvl1pPr>
            <a:lvl2pPr marL="633036" indent="-211012">
              <a:buFontTx/>
              <a:buBlip>
                <a:blip r:embed="rId2"/>
              </a:buBlip>
              <a:defRPr/>
            </a:lvl2pPr>
            <a:lvl3pPr marL="1055059" indent="-211012">
              <a:buFontTx/>
              <a:buBlip>
                <a:blip r:embed="rId2"/>
              </a:buBlip>
              <a:defRPr/>
            </a:lvl3pPr>
            <a:lvl4pPr marL="1477083" indent="-211012">
              <a:buFontTx/>
              <a:buBlip>
                <a:blip r:embed="rId2"/>
              </a:buBlip>
              <a:defRPr/>
            </a:lvl4pPr>
            <a:lvl5pPr marL="1899107" indent="-211012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856" y="6400797"/>
            <a:ext cx="422031" cy="464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bg1"/>
                </a:solidFill>
                <a:latin typeface="Futura PT" charset="0"/>
                <a:ea typeface="Futura PT" charset="0"/>
                <a:cs typeface="Futura PT" charset="0"/>
              </a:defRPr>
            </a:lvl1pPr>
          </a:lstStyle>
          <a:p>
            <a:fld id="{A9165384-43C4-1941-868E-D66A29160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0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237312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krobat Bold" panose="00000800000000000000" pitchFamily="50" charset="-52"/>
                <a:ea typeface="맑은 고딕" pitchFamily="50" charset="-127"/>
                <a:cs typeface="Arial" pitchFamily="34" charset="0"/>
              </a:rPr>
              <a:t>Составитель: Наталья Кривоносова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krobat Bold" panose="00000800000000000000" pitchFamily="50" charset="-52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115616" y="764704"/>
            <a:ext cx="723629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krobat Bold" panose="00000800000000000000" pitchFamily="50" charset="-52"/>
                <a:ea typeface="맑은 고딕" pitchFamily="50" charset="-127"/>
                <a:cs typeface="Arial" pitchFamily="34" charset="0"/>
              </a:rPr>
              <a:t>Модуль 1. Импорт данных. Запросы 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krobat Bold" panose="00000800000000000000" pitchFamily="50" charset="-52"/>
                <a:ea typeface="맑은 고딕" pitchFamily="50" charset="-127"/>
                <a:cs typeface="Arial" pitchFamily="34" charset="0"/>
              </a:rPr>
              <a:t>SQL</a:t>
            </a:r>
            <a:r>
              <a:rPr lang="ru-RU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krobat Bold" panose="00000800000000000000" pitchFamily="50" charset="-52"/>
                <a:ea typeface="맑은 고딕" pitchFamily="50" charset="-127"/>
                <a:cs typeface="Arial" pitchFamily="34" charset="0"/>
              </a:rPr>
              <a:t>: «на выборку»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krobat Bold" panose="00000800000000000000" pitchFamily="50" charset="-52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all" dirty="0"/>
              <a:t>SQL </a:t>
            </a:r>
            <a:r>
              <a:rPr lang="ru-RU" sz="3200" cap="all" dirty="0"/>
              <a:t>ЗАПРОСЫ С УСЛОВИЯМИ</a:t>
            </a:r>
            <a:br>
              <a:rPr lang="ru-RU" sz="3200" cap="all" dirty="0"/>
            </a:br>
            <a:r>
              <a:rPr lang="ru-RU" sz="3200" cap="all" dirty="0"/>
              <a:t>SQL ЗАПРОС: КОНСТРУКЦИЯ AND (И)</a:t>
            </a:r>
            <a:endParaRPr lang="ru-RU" sz="32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359532" y="1814627"/>
            <a:ext cx="8424936" cy="39491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city_title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="Россия" AND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oil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ru-RU" sz="3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ru-RU" sz="3200" dirty="0"/>
              <a:t>Получаем список записей: города из России </a:t>
            </a:r>
            <a:r>
              <a:rPr lang="ru-RU" sz="3200" b="1" dirty="0"/>
              <a:t>И</a:t>
            </a:r>
            <a:r>
              <a:rPr lang="ru-RU" sz="3200" dirty="0"/>
              <a:t> имеют доступ к нефти. Когда используется оператор </a:t>
            </a:r>
            <a:r>
              <a:rPr lang="ru-RU" sz="3200" b="1" dirty="0"/>
              <a:t>AND</a:t>
            </a:r>
            <a:r>
              <a:rPr lang="ru-RU" sz="3200" dirty="0"/>
              <a:t>, то должны совпадать оба условия.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211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SQL ЗАПРОС: КОНСТРУКЦИЯ OR</a:t>
            </a:r>
            <a:br>
              <a:rPr lang="ru-RU" sz="3200" cap="all" dirty="0"/>
            </a:br>
            <a:r>
              <a:rPr lang="ru-RU" sz="3200" cap="all" dirty="0"/>
              <a:t>(ИЛИ)</a:t>
            </a:r>
            <a:endParaRPr lang="ru-RU" sz="32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67544" y="1814627"/>
            <a:ext cx="8352928" cy="39491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city_title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="Россия" OR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="США</a:t>
            </a:r>
            <a:r>
              <a:rPr lang="ru-RU" altLang="ru-RU" sz="32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rgbClr val="0202A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ru-RU" sz="3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ru-RU" sz="3200" dirty="0"/>
              <a:t>Получаем список записей: все города из России </a:t>
            </a:r>
            <a:r>
              <a:rPr lang="ru-RU" sz="3200" b="1" dirty="0"/>
              <a:t>ИЛИ</a:t>
            </a:r>
            <a:r>
              <a:rPr lang="ru-RU" sz="3200" dirty="0"/>
              <a:t> США. Когда используется оператор </a:t>
            </a:r>
            <a:r>
              <a:rPr lang="ru-RU" sz="3200" b="1" dirty="0"/>
              <a:t>OR</a:t>
            </a:r>
            <a:r>
              <a:rPr lang="ru-RU" sz="3200" dirty="0"/>
              <a:t>, то должно совпадать ХОТЯ БЫ одно условие.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77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SQL ЗАПРОС: КОНСТРУКЦИЯ </a:t>
            </a:r>
            <a:br>
              <a:rPr lang="ru-RU" sz="3200" cap="all" dirty="0"/>
            </a:br>
            <a:r>
              <a:rPr lang="ru-RU" sz="3200" cap="all" dirty="0"/>
              <a:t>AND NOT (И НЕ)</a:t>
            </a:r>
            <a:endParaRPr lang="ru-RU" sz="32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0"/>
          </p:nvPr>
        </p:nvSpPr>
        <p:spPr bwMode="auto">
          <a:xfrm>
            <a:off x="539552" y="1742619"/>
            <a:ext cx="8064896" cy="39491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user_login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="Россия" AND NOT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count_comments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&lt;7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ru-RU" sz="3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ru-RU" sz="3200" dirty="0"/>
              <a:t>Получаем список записей: все пользователи из России </a:t>
            </a:r>
            <a:r>
              <a:rPr lang="ru-RU" sz="3200" b="1" dirty="0"/>
              <a:t>И</a:t>
            </a:r>
            <a:r>
              <a:rPr lang="ru-RU" sz="3200" dirty="0"/>
              <a:t> сделавших </a:t>
            </a:r>
            <a:r>
              <a:rPr lang="ru-RU" sz="3200" b="1" dirty="0"/>
              <a:t>НЕ МЕНЬШЕ</a:t>
            </a:r>
            <a:r>
              <a:rPr lang="ru-RU" sz="3200" dirty="0"/>
              <a:t> 7 комментариев.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92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SQL ЗАПРОС: КОНСТРУКЦИЯ IN (В)</a:t>
            </a:r>
            <a:endParaRPr lang="ru-RU" sz="32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0"/>
          </p:nvPr>
        </p:nvSpPr>
        <p:spPr bwMode="auto">
          <a:xfrm>
            <a:off x="539552" y="1351801"/>
            <a:ext cx="8064896" cy="49955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user_login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("Россия", "Болгария", "Китай")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ru-RU" sz="3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ru-RU" sz="3600" dirty="0"/>
              <a:t>Получаем список записей: все пользователи, которые проживают в (</a:t>
            </a:r>
            <a:r>
              <a:rPr lang="ru-RU" sz="3600" b="1" dirty="0"/>
              <a:t>IN</a:t>
            </a:r>
            <a:r>
              <a:rPr lang="ru-RU" sz="3600" dirty="0"/>
              <a:t>) (России, или Болгарии, или Китая)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174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SQL ЗАПРОС: КОНСТРУКЦИЯ </a:t>
            </a:r>
            <a:br>
              <a:rPr lang="ru-RU" sz="3200" cap="all" dirty="0"/>
            </a:br>
            <a:r>
              <a:rPr lang="ru-RU" sz="3200" cap="all" dirty="0"/>
              <a:t>NOT IN (НЕ В)</a:t>
            </a:r>
            <a:endParaRPr lang="ru-RU" sz="32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0"/>
          </p:nvPr>
        </p:nvSpPr>
        <p:spPr bwMode="auto">
          <a:xfrm>
            <a:off x="523079" y="1927865"/>
            <a:ext cx="8097842" cy="3887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user_login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NOT IN ("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Россия","Китай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ru-RU" sz="3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ru-RU" sz="3600" dirty="0"/>
              <a:t>Получаем список записей: все пользователи, которые проживают не в (</a:t>
            </a:r>
            <a:r>
              <a:rPr lang="ru-RU" sz="3600" b="1" dirty="0"/>
              <a:t>NOT IN</a:t>
            </a:r>
            <a:r>
              <a:rPr lang="ru-RU" sz="3600" dirty="0"/>
              <a:t>) (России или Китае).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370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all" dirty="0"/>
              <a:t>SQL </a:t>
            </a:r>
            <a:r>
              <a:rPr lang="ru-RU" sz="3200" cap="all" dirty="0"/>
              <a:t>ЗАПРОС: КОНСТРУКЦИЯ</a:t>
            </a:r>
            <a:br>
              <a:rPr lang="ru-RU" sz="3200" cap="all" dirty="0"/>
            </a:br>
            <a:r>
              <a:rPr lang="en-US" sz="3200" cap="all" dirty="0"/>
              <a:t>BETWEEN</a:t>
            </a:r>
            <a:endParaRPr lang="ru-RU" sz="32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0"/>
          </p:nvPr>
        </p:nvSpPr>
        <p:spPr bwMode="auto">
          <a:xfrm>
            <a:off x="467544" y="2133272"/>
            <a:ext cx="8208912" cy="3887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user_login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BETWEEN 25000 AND 50000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ru-RU" sz="3600" dirty="0"/>
              <a:t>Получаем список записей: пользователи, которые получает зарплату от 25000 до 50000 включительно.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838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SQL ЗАПРОС: ПОДСЧЕТЫ ЗНАЧЕНИЙ </a:t>
            </a:r>
            <a:br>
              <a:rPr lang="ru-RU" sz="3200" cap="all" dirty="0"/>
            </a:br>
            <a:r>
              <a:rPr lang="ru-RU" sz="3200" cap="all" dirty="0"/>
              <a:t>ПОЛЯ MAX, MIN, SUM, AVG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0"/>
          </p:nvPr>
        </p:nvSpPr>
        <p:spPr bwMode="auto">
          <a:xfrm>
            <a:off x="539552" y="1628800"/>
            <a:ext cx="8283519" cy="44415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/>
              </a:rPr>
              <a:t>ВЫВОД ОДНОГО, МАКСИМАЛЬНОГО ЗНАЧЕНИЯ СЧЕТЧИКА В ТАБЛИЦЕ: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kumimoji="0" lang="en-US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/>
              </a:rPr>
              <a:t>ВЫВОД ОДНОГО, МИНИМАЛЬНЫЙ ЗНАЧЕНИЯ СЧЕТЧИКА В ТАБЛИЦЕ: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MIN(</a:t>
            </a:r>
            <a:r>
              <a:rPr kumimoji="0" lang="en-US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422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SQL ЗАПРОС: ПОДСЧЕТЫ ЗНАЧЕНИЙ </a:t>
            </a:r>
            <a:br>
              <a:rPr lang="ru-RU" sz="3200" cap="all" dirty="0"/>
            </a:br>
            <a:r>
              <a:rPr lang="ru-RU" sz="3200" cap="all" dirty="0"/>
              <a:t>ПОЛЯ MAX, MIN, SUM, AVG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0"/>
          </p:nvPr>
        </p:nvSpPr>
        <p:spPr bwMode="auto">
          <a:xfrm>
            <a:off x="683568" y="1628800"/>
            <a:ext cx="8136904" cy="44415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/>
              </a:rPr>
              <a:t>ВЫВОД СУММЫ ВСЕХ ЗНАЧЕНИЙ СЧЕТЧИКОВ В ТАБЛИЦЕ: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altLang="ru-RU" sz="36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Roboto"/>
              </a:rPr>
              <a:t>ВЫВОД СРЕДНЕГО ЗНАЧЕНИЯ СЧЕТЧИКА В ТАБЛИЦЕ: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kumimoji="0" lang="en-US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322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SQL ЗАПРОС: ОБЪЕДИНЕНИЕ </a:t>
            </a:r>
            <a:br>
              <a:rPr lang="ru-RU" sz="3200" cap="all" dirty="0"/>
            </a:br>
            <a:r>
              <a:rPr lang="ru-RU" sz="3200" cap="all" dirty="0"/>
              <a:t>НЕСКОЛЬКИХ ЗАПРОСОВ</a:t>
            </a:r>
            <a:endParaRPr lang="ru-RU" sz="32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0"/>
          </p:nvPr>
        </p:nvSpPr>
        <p:spPr bwMode="auto">
          <a:xfrm>
            <a:off x="179512" y="2131115"/>
            <a:ext cx="8928992" cy="38260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(SELECT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user_login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table_name1 ) UNION (SELECT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user_login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table_name2 )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/>
              <a:t>Получаем список записей: пользователи, которые зарегистрированы в системе, а также те пользователи, которые зарегистрированы на форуме отдельно. Оператором UNION можно объединить несколько запросов.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3862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all" dirty="0"/>
              <a:t>SQL </a:t>
            </a:r>
            <a:r>
              <a:rPr lang="ru-RU" sz="3200" cap="all" dirty="0"/>
              <a:t>ЗАПРОС: </a:t>
            </a:r>
            <a:r>
              <a:rPr lang="en-US" sz="3200" cap="all" dirty="0"/>
              <a:t>UPDATE</a:t>
            </a:r>
            <a:br>
              <a:rPr lang="ru-RU" sz="3200" cap="all" dirty="0"/>
            </a:br>
            <a:endParaRPr lang="ru-RU" sz="32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0"/>
          </p:nvPr>
        </p:nvSpPr>
        <p:spPr bwMode="auto">
          <a:xfrm>
            <a:off x="467544" y="1856273"/>
            <a:ext cx="8280920" cy="44415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user_login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ivanov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user_surname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="Иванов" WHERE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ru-RU" sz="3600" dirty="0"/>
              <a:t>В таблице «</a:t>
            </a:r>
            <a:r>
              <a:rPr lang="ru-RU" sz="3600" b="1" dirty="0" err="1"/>
              <a:t>table_name</a:t>
            </a:r>
            <a:r>
              <a:rPr lang="ru-RU" sz="3600" dirty="0"/>
              <a:t>» в записи с номером </a:t>
            </a:r>
            <a:r>
              <a:rPr lang="ru-RU" sz="3600" dirty="0" err="1"/>
              <a:t>id</a:t>
            </a:r>
            <a:r>
              <a:rPr lang="ru-RU" sz="3600" dirty="0"/>
              <a:t>=1, будет изменены значения полей </a:t>
            </a:r>
            <a:r>
              <a:rPr lang="ru-RU" sz="3600" dirty="0" err="1"/>
              <a:t>user_login</a:t>
            </a:r>
            <a:r>
              <a:rPr lang="ru-RU" sz="3600" dirty="0"/>
              <a:t> и </a:t>
            </a:r>
            <a:r>
              <a:rPr lang="ru-RU" sz="3600" dirty="0" err="1"/>
              <a:t>user_surname</a:t>
            </a:r>
            <a:r>
              <a:rPr lang="ru-RU" sz="3600" dirty="0"/>
              <a:t> на указанные значения.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506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D260574-6510-D240-AF6B-904E9620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A0BE24-6E07-E046-8366-11EA032948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9293" y="1921070"/>
            <a:ext cx="8765195" cy="418614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План занятия:</a:t>
            </a:r>
          </a:p>
          <a:p>
            <a:pPr marL="316531" indent="-316531">
              <a:buAutoNum type="arabicParenR"/>
            </a:pPr>
            <a:r>
              <a:rPr lang="ru-RU" dirty="0"/>
              <a:t>Изучение конструкций </a:t>
            </a:r>
            <a:r>
              <a:rPr lang="en-US" dirty="0"/>
              <a:t>SQL- </a:t>
            </a:r>
            <a:r>
              <a:rPr lang="ru-RU" dirty="0"/>
              <a:t>запросов на выборку</a:t>
            </a:r>
          </a:p>
          <a:p>
            <a:pPr marL="316531" indent="-316531">
              <a:buAutoNum type="arabicParenR"/>
            </a:pPr>
            <a:r>
              <a:rPr lang="ru-RU" dirty="0"/>
              <a:t>Изучение процедуры импорта данных</a:t>
            </a:r>
          </a:p>
          <a:p>
            <a:pPr marL="316531" indent="-316531">
              <a:buAutoNum type="arabicParenR"/>
            </a:pPr>
            <a:r>
              <a:rPr lang="ru-RU" dirty="0"/>
              <a:t>Выполнение запросов в СУБД</a:t>
            </a:r>
          </a:p>
          <a:p>
            <a:pPr marL="316531" indent="-316531">
              <a:buAutoNum type="arabicParenR"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72FA45-C6D3-C74E-9B88-75C70E72B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165384-43C4-1941-868E-D66A291601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AF39B9-99F5-374A-9531-AB6ED359149B}"/>
              </a:ext>
            </a:extLst>
          </p:cNvPr>
          <p:cNvSpPr/>
          <p:nvPr/>
        </p:nvSpPr>
        <p:spPr>
          <a:xfrm>
            <a:off x="2699792" y="260648"/>
            <a:ext cx="3124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Импорт данных и запросы</a:t>
            </a:r>
          </a:p>
        </p:txBody>
      </p:sp>
    </p:spTree>
    <p:extLst>
      <p:ext uri="{BB962C8B-B14F-4D97-AF65-F5344CB8AC3E}">
        <p14:creationId xmlns:p14="http://schemas.microsoft.com/office/powerpoint/2010/main" val="79631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all" dirty="0"/>
              <a:t>SQL </a:t>
            </a:r>
            <a:r>
              <a:rPr lang="ru-RU" sz="3200" cap="all" dirty="0"/>
              <a:t>ЗАПРОС: </a:t>
            </a:r>
            <a:r>
              <a:rPr lang="en-US" sz="3200" cap="all" dirty="0"/>
              <a:t>DELETE</a:t>
            </a:r>
            <a:br>
              <a:rPr lang="ru-RU" sz="3200" cap="all" dirty="0"/>
            </a:br>
            <a:endParaRPr lang="ru-RU" sz="32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0"/>
          </p:nvPr>
        </p:nvSpPr>
        <p:spPr bwMode="auto">
          <a:xfrm>
            <a:off x="683568" y="2387635"/>
            <a:ext cx="8208912" cy="22256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ru-RU" sz="3600" dirty="0"/>
              <a:t>В таблице </a:t>
            </a:r>
            <a:r>
              <a:rPr lang="ru-RU" sz="3600" dirty="0" err="1"/>
              <a:t>table_name</a:t>
            </a:r>
            <a:r>
              <a:rPr lang="ru-RU" sz="3600" dirty="0"/>
              <a:t> будет удалена запись с </a:t>
            </a:r>
            <a:r>
              <a:rPr lang="ru-RU" sz="3600" dirty="0" err="1"/>
              <a:t>id</a:t>
            </a:r>
            <a:r>
              <a:rPr lang="ru-RU" sz="3600" dirty="0"/>
              <a:t> номером 3.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211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SQL ЗАПРОС: </a:t>
            </a:r>
            <a:r>
              <a:rPr lang="ru-RU" sz="2800" cap="all" dirty="0"/>
              <a:t>ПОЛУЧЕНИЕ УКАЗАННЫХ</a:t>
            </a:r>
            <a:r>
              <a:rPr lang="ru-RU" sz="3200" cap="all" dirty="0"/>
              <a:t> </a:t>
            </a:r>
            <a:br>
              <a:rPr lang="ru-RU" sz="2800" cap="all" dirty="0"/>
            </a:br>
            <a:r>
              <a:rPr lang="ru-RU" sz="2800" cap="all" dirty="0"/>
              <a:t>(НУЖНЫХ) ПОЛЕЙ ИЗ</a:t>
            </a:r>
            <a:r>
              <a:rPr lang="ru-RU" sz="3200" cap="all" dirty="0"/>
              <a:t> </a:t>
            </a:r>
            <a:r>
              <a:rPr lang="ru-RU" sz="2800" cap="all" dirty="0"/>
              <a:t>ТАБЛИЦЫ</a:t>
            </a:r>
            <a:endParaRPr lang="ru-RU" sz="3200" cap="all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67544" y="1402904"/>
            <a:ext cx="8676456" cy="4749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ru-RU" altLang="ru-RU" sz="28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pPr lvl="0" latinLnBrk="0"/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Имя_поля1, имя_поля2 </a:t>
            </a:r>
            <a:r>
              <a:rPr lang="ru-RU" altLang="ru-RU" sz="28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ru-RU" alt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Имя_таблицы</a:t>
            </a:r>
            <a:endParaRPr lang="ru-RU" alt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latinLnBrk="0"/>
            <a:endParaRPr lang="ru-RU" altLang="ru-RU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Пример: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800" dirty="0">
              <a:solidFill>
                <a:srgbClr val="0202A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country_title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count_people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/>
              </a:rPr>
              <a:t>Получаем список записей: ВСЕ страны и их население. Название нужных полей указываются через запятую.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SQL ЗАПРОС: </a:t>
            </a:r>
            <a:r>
              <a:rPr lang="ru-RU" altLang="ko-KR" sz="3200" dirty="0">
                <a:ea typeface="맑은 고딕" pitchFamily="50" charset="-127"/>
              </a:rPr>
              <a:t>Выборка всех полей</a:t>
            </a:r>
            <a:br>
              <a:rPr lang="ru-RU" altLang="ko-KR" sz="3200" dirty="0">
                <a:ea typeface="맑은 고딕" pitchFamily="50" charset="-127"/>
              </a:rPr>
            </a:br>
            <a:r>
              <a:rPr lang="ru-RU" altLang="ko-KR" sz="3200" dirty="0">
                <a:ea typeface="맑은 고딕" pitchFamily="50" charset="-127"/>
              </a:rPr>
              <a:t> </a:t>
            </a:r>
            <a:endParaRPr lang="en-US" altLang="ko-KR" sz="3200" dirty="0">
              <a:ea typeface="맑은 고딕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1495818"/>
            <a:ext cx="8291264" cy="44415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ru-RU" altLang="ru-RU" sz="36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ru-RU" alt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имя таблицы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rgbClr val="0202A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Пример: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Поездка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/>
              </a:rPr>
              <a:t>* обозначает все поля. То есть, будут показы 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АБСОЛЮТНО ВСЕ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/>
              </a:rPr>
              <a:t> поля данных.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350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SQL ЗАПРОС: </a:t>
            </a:r>
            <a:r>
              <a:rPr lang="ru-RU" sz="2800" cap="all" dirty="0"/>
              <a:t>ВЫВОД ЗАПИСЕЙ ИЗ </a:t>
            </a:r>
            <a:br>
              <a:rPr lang="ru-RU" sz="2800" cap="all" dirty="0"/>
            </a:br>
            <a:r>
              <a:rPr lang="ru-RU" sz="2800" cap="all" dirty="0"/>
              <a:t>ТАБЛИЦЫ ПО ЗАДАННОМУ</a:t>
            </a:r>
            <a:r>
              <a:rPr lang="ru-RU" sz="3200" cap="all" dirty="0"/>
              <a:t> </a:t>
            </a:r>
            <a:r>
              <a:rPr lang="ru-RU" sz="2800" cap="all" dirty="0"/>
              <a:t>УСЛОВИЮ</a:t>
            </a:r>
            <a:endParaRPr lang="ru-RU" sz="3200" cap="all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928589"/>
            <a:ext cx="8208912" cy="33336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ru-RU" altLang="ru-RU" sz="24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Имяполя1, имяполя2 </a:t>
            </a:r>
            <a:r>
              <a:rPr lang="ru-RU" altLang="ru-RU" sz="24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имя таблицы </a:t>
            </a:r>
            <a:r>
              <a:rPr lang="ru-RU" altLang="ru-RU" sz="24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имя поля &gt;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r>
              <a:rPr lang="ru-RU" altLang="ru-RU" sz="24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altLang="ru-RU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202A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solidFill>
                <a:srgbClr val="0202A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Пример: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country_title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city_title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count_people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&gt;100000000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/>
              </a:rPr>
              <a:t>Получаем список записей: страны, где количество людей больше 100 000 000.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92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SQL ЗАПРОС: ВЫВОД ЗАПИСЕЙ </a:t>
            </a:r>
            <a:br>
              <a:rPr lang="ru-RU" sz="3200" cap="all" dirty="0"/>
            </a:br>
            <a:r>
              <a:rPr lang="ru-RU" sz="3200" cap="all" dirty="0"/>
              <a:t>ИЗ ТАБЛИЦЫ С УПОРЯДОЧИВАНИЕМ</a:t>
            </a:r>
            <a:endParaRPr lang="en-US" altLang="ko-KR" dirty="0">
              <a:latin typeface="Akrobat Bold" panose="00000800000000000000" pitchFamily="50" charset="-52"/>
              <a:ea typeface="맑은 고딕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1988840"/>
            <a:ext cx="7704856" cy="37029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city_title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city_title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/>
              </a:rPr>
              <a:t>Получаем список записей: города в алфавитном порядке. В начале А, в конце Я.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41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SQL ЗАПРОС: ВЫВОД ЗАПИСЕЙ </a:t>
            </a:r>
            <a:br>
              <a:rPr lang="ru-RU" sz="3200" cap="all" dirty="0"/>
            </a:br>
            <a:r>
              <a:rPr lang="ru-RU" sz="3200" cap="all" dirty="0"/>
              <a:t>ИЗ ТАБЛИЦЫ С УПОРЯДОЧИВАНИЕМ</a:t>
            </a:r>
            <a:endParaRPr lang="en-US" altLang="ko-KR" dirty="0">
              <a:latin typeface="Akrobat Bold" panose="00000800000000000000" pitchFamily="50" charset="-52"/>
              <a:ea typeface="맑은 고딕" pitchFamily="50" charset="-127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628800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ru-RU" altLang="ru-RU" sz="3600" dirty="0" err="1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36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3600" dirty="0" err="1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city_title</a:t>
            </a:r>
            <a:r>
              <a:rPr lang="ru-RU" altLang="ru-RU" sz="36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ru-RU" altLang="ru-RU" sz="3600" dirty="0" err="1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ru-RU" altLang="ru-RU" sz="36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ru-RU" altLang="ru-RU" sz="3600" dirty="0" err="1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city_title</a:t>
            </a:r>
            <a:r>
              <a:rPr lang="ru-RU" altLang="ru-RU" sz="3600" dirty="0">
                <a:solidFill>
                  <a:srgbClr val="0202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ru-RU" altLang="ru-RU" sz="3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dirty="0">
                <a:solidFill>
                  <a:srgbClr val="222222"/>
                </a:solidFill>
                <a:latin typeface="roboto"/>
              </a:rPr>
              <a:t>Получаем список записей: города в обратном (</a:t>
            </a:r>
            <a:r>
              <a:rPr lang="ru-RU" altLang="ru-RU" sz="3600" b="1" dirty="0">
                <a:solidFill>
                  <a:srgbClr val="000000"/>
                </a:solidFill>
                <a:latin typeface="roboto"/>
              </a:rPr>
              <a:t>DESC</a:t>
            </a:r>
            <a:r>
              <a:rPr lang="ru-RU" altLang="ru-RU" sz="3600" dirty="0">
                <a:solidFill>
                  <a:srgbClr val="222222"/>
                </a:solidFill>
                <a:latin typeface="roboto"/>
              </a:rPr>
              <a:t>) порядке. В начале Я, в конце А.</a:t>
            </a:r>
            <a:endParaRPr lang="ru-RU" altLang="ru-RU" sz="3600" dirty="0"/>
          </a:p>
        </p:txBody>
      </p:sp>
    </p:spTree>
    <p:extLst>
      <p:ext uri="{BB962C8B-B14F-4D97-AF65-F5344CB8AC3E}">
        <p14:creationId xmlns:p14="http://schemas.microsoft.com/office/powerpoint/2010/main" val="13478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>
                <a:solidFill>
                  <a:srgbClr val="333333"/>
                </a:solidFill>
                <a:latin typeface="Roboto"/>
              </a:rPr>
              <a:t>SQL ЗАПРОС: ПОДСЧЕТ</a:t>
            </a:r>
            <a:br>
              <a:rPr lang="ru-RU" sz="3200" cap="all" dirty="0">
                <a:solidFill>
                  <a:srgbClr val="333333"/>
                </a:solidFill>
                <a:latin typeface="Roboto"/>
              </a:rPr>
            </a:br>
            <a:r>
              <a:rPr lang="ru-RU" sz="3200" cap="all" dirty="0">
                <a:solidFill>
                  <a:srgbClr val="333333"/>
                </a:solidFill>
                <a:latin typeface="Roboto"/>
              </a:rPr>
              <a:t>КОЛИЧЕСТВА ЗАПИСЕЙ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23528" y="2593809"/>
            <a:ext cx="8568952" cy="22256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</a:t>
            </a: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/>
              </a:rPr>
              <a:t>Получаем число (количество) записей в таблице. В данном случае НЕТ списка записей.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035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all" dirty="0"/>
              <a:t>SQL ЗАПРОС: ВЫВОД НУЖНОГО</a:t>
            </a:r>
            <a:br>
              <a:rPr lang="ru-RU" sz="3200" cap="all" dirty="0"/>
            </a:br>
            <a:r>
              <a:rPr lang="ru-RU" sz="3200" cap="all" dirty="0"/>
              <a:t>ДИАПАЗОНА ЗАПИСЕЙ</a:t>
            </a:r>
            <a:endParaRPr lang="ru-RU" sz="3200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323528" y="2204864"/>
            <a:ext cx="8354152" cy="33336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>
                <a:ln>
                  <a:noFill/>
                </a:ln>
                <a:solidFill>
                  <a:srgbClr val="0202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* FROM table_name LIMIT 2, 3 </a:t>
            </a:r>
            <a:endParaRPr kumimoji="0" lang="ru-RU" altLang="ru-RU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6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roboto"/>
              </a:rPr>
              <a:t>Получаем 2 (вторую) и 3 (третью) запись из таблицы. Запрос полезен при создании навигации на WEB страницах.</a:t>
            </a:r>
            <a:endParaRPr kumimoji="0" lang="ru-RU" altLang="ru-RU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574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885</Words>
  <Application>Microsoft Macintosh PowerPoint</Application>
  <PresentationFormat>Экран (4:3)</PresentationFormat>
  <Paragraphs>86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맑은 고딕</vt:lpstr>
      <vt:lpstr>Akrobat Bold</vt:lpstr>
      <vt:lpstr>Arial</vt:lpstr>
      <vt:lpstr>Calibri</vt:lpstr>
      <vt:lpstr>Courier New</vt:lpstr>
      <vt:lpstr>Futura PT</vt:lpstr>
      <vt:lpstr>Roboto</vt:lpstr>
      <vt:lpstr>Roboto</vt:lpstr>
      <vt:lpstr>Office Theme</vt:lpstr>
      <vt:lpstr>Custom Design</vt:lpstr>
      <vt:lpstr>Презентация PowerPoint</vt:lpstr>
      <vt:lpstr>Презентация PowerPoint</vt:lpstr>
      <vt:lpstr>SQL ЗАПРОС: ПОЛУЧЕНИЕ УКАЗАННЫХ  (НУЖНЫХ) ПОЛЕЙ ИЗ ТАБЛИЦЫ</vt:lpstr>
      <vt:lpstr>SQL ЗАПРОС: Выборка всех полей  </vt:lpstr>
      <vt:lpstr>SQL ЗАПРОС: ВЫВОД ЗАПИСЕЙ ИЗ  ТАБЛИЦЫ ПО ЗАДАННОМУ УСЛОВИЮ</vt:lpstr>
      <vt:lpstr>SQL ЗАПРОС: ВЫВОД ЗАПИСЕЙ  ИЗ ТАБЛИЦЫ С УПОРЯДОЧИВАНИЕМ</vt:lpstr>
      <vt:lpstr>SQL ЗАПРОС: ВЫВОД ЗАПИСЕЙ  ИЗ ТАБЛИЦЫ С УПОРЯДОЧИВАНИЕМ</vt:lpstr>
      <vt:lpstr>SQL ЗАПРОС: ПОДСЧЕТ КОЛИЧЕСТВА ЗАПИСЕЙ</vt:lpstr>
      <vt:lpstr>SQL ЗАПРОС: ВЫВОД НУЖНОГО ДИАПАЗОНА ЗАПИСЕЙ</vt:lpstr>
      <vt:lpstr>SQL ЗАПРОСЫ С УСЛОВИЯМИ SQL ЗАПРОС: КОНСТРУКЦИЯ AND (И)</vt:lpstr>
      <vt:lpstr>SQL ЗАПРОС: КОНСТРУКЦИЯ OR (ИЛИ)</vt:lpstr>
      <vt:lpstr>SQL ЗАПРОС: КОНСТРУКЦИЯ  AND NOT (И НЕ)</vt:lpstr>
      <vt:lpstr>SQL ЗАПРОС: КОНСТРУКЦИЯ IN (В)</vt:lpstr>
      <vt:lpstr>SQL ЗАПРОС: КОНСТРУКЦИЯ  NOT IN (НЕ В)</vt:lpstr>
      <vt:lpstr>SQL ЗАПРОС: КОНСТРУКЦИЯ BETWEEN</vt:lpstr>
      <vt:lpstr>SQL ЗАПРОС: ПОДСЧЕТЫ ЗНАЧЕНИЙ  ПОЛЯ MAX, MIN, SUM, AVG</vt:lpstr>
      <vt:lpstr>SQL ЗАПРОС: ПОДСЧЕТЫ ЗНАЧЕНИЙ  ПОЛЯ MAX, MIN, SUM, AVG</vt:lpstr>
      <vt:lpstr>SQL ЗАПРОС: ОБЪЕДИНЕНИЕ  НЕСКОЛЬКИХ ЗАПРОСОВ</vt:lpstr>
      <vt:lpstr>SQL ЗАПРОС: UPDATE </vt:lpstr>
      <vt:lpstr>SQL ЗАПРОС: DELETE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Н.В.Кривоносова</dc:creator>
  <cp:lastModifiedBy>Microsoft Office User</cp:lastModifiedBy>
  <cp:revision>82</cp:revision>
  <dcterms:created xsi:type="dcterms:W3CDTF">2014-04-01T16:35:38Z</dcterms:created>
  <dcterms:modified xsi:type="dcterms:W3CDTF">2020-04-24T21:27:55Z</dcterms:modified>
</cp:coreProperties>
</file>