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329" r:id="rId2"/>
    <p:sldId id="257" r:id="rId3"/>
    <p:sldId id="1403" r:id="rId4"/>
    <p:sldId id="1558" r:id="rId5"/>
    <p:sldId id="1474" r:id="rId6"/>
    <p:sldId id="1542" r:id="rId7"/>
    <p:sldId id="1543" r:id="rId8"/>
    <p:sldId id="1544" r:id="rId9"/>
    <p:sldId id="1545" r:id="rId10"/>
    <p:sldId id="1546" r:id="rId11"/>
    <p:sldId id="1547" r:id="rId12"/>
    <p:sldId id="1551" r:id="rId13"/>
    <p:sldId id="1552" r:id="rId14"/>
    <p:sldId id="1553" r:id="rId15"/>
    <p:sldId id="1554" r:id="rId16"/>
    <p:sldId id="1555" r:id="rId17"/>
    <p:sldId id="1556" r:id="rId18"/>
    <p:sldId id="1557" r:id="rId19"/>
    <p:sldId id="1541" r:id="rId20"/>
    <p:sldId id="1404" r:id="rId21"/>
    <p:sldId id="1473" r:id="rId22"/>
    <p:sldId id="1559" r:id="rId23"/>
    <p:sldId id="1564" r:id="rId24"/>
    <p:sldId id="1475" r:id="rId25"/>
    <p:sldId id="1560" r:id="rId26"/>
    <p:sldId id="1561" r:id="rId27"/>
    <p:sldId id="1562" r:id="rId28"/>
    <p:sldId id="1563" r:id="rId29"/>
    <p:sldId id="1476" r:id="rId30"/>
    <p:sldId id="1565" r:id="rId31"/>
    <p:sldId id="1566" r:id="rId32"/>
    <p:sldId id="1576" r:id="rId33"/>
    <p:sldId id="1568" r:id="rId34"/>
    <p:sldId id="1569" r:id="rId35"/>
    <p:sldId id="1567" r:id="rId36"/>
    <p:sldId id="1577" r:id="rId37"/>
    <p:sldId id="1570" r:id="rId38"/>
    <p:sldId id="1571" r:id="rId39"/>
    <p:sldId id="1572" r:id="rId40"/>
    <p:sldId id="1575" r:id="rId41"/>
    <p:sldId id="1573" r:id="rId42"/>
    <p:sldId id="1574" r:id="rId43"/>
    <p:sldId id="1425" r:id="rId44"/>
    <p:sldId id="1194" r:id="rId45"/>
    <p:sldId id="804" r:id="rId46"/>
    <p:sldId id="964" r:id="rId47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000"/>
    <a:srgbClr val="8CDC56"/>
    <a:srgbClr val="0000CC"/>
    <a:srgbClr val="6600CC"/>
    <a:srgbClr val="FF00FF"/>
    <a:srgbClr val="008000"/>
    <a:srgbClr val="FFFF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339" autoAdjust="0"/>
    <p:restoredTop sz="97043" autoAdjust="0"/>
  </p:normalViewPr>
  <p:slideViewPr>
    <p:cSldViewPr>
      <p:cViewPr varScale="1">
        <p:scale>
          <a:sx n="72" d="100"/>
          <a:sy n="72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26"/>
    </p:cViewPr>
  </p:sorterViewPr>
  <p:notesViewPr>
    <p:cSldViewPr>
      <p:cViewPr varScale="1">
        <p:scale>
          <a:sx n="51" d="100"/>
          <a:sy n="51" d="100"/>
        </p:scale>
        <p:origin x="-1980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1.xml"/><Relationship Id="rId26" Type="http://schemas.openxmlformats.org/officeDocument/2006/relationships/slide" Target="slides/slide33.xml"/><Relationship Id="rId3" Type="http://schemas.openxmlformats.org/officeDocument/2006/relationships/slide" Target="slides/slide5.xml"/><Relationship Id="rId21" Type="http://schemas.openxmlformats.org/officeDocument/2006/relationships/slide" Target="slides/slide2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5" Type="http://schemas.openxmlformats.org/officeDocument/2006/relationships/slide" Target="slides/slide32.xml"/><Relationship Id="rId33" Type="http://schemas.openxmlformats.org/officeDocument/2006/relationships/slide" Target="slides/slide42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4.xml"/><Relationship Id="rId29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9.xml"/><Relationship Id="rId32" Type="http://schemas.openxmlformats.org/officeDocument/2006/relationships/slide" Target="slides/slide41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7.xml"/><Relationship Id="rId28" Type="http://schemas.openxmlformats.org/officeDocument/2006/relationships/slide" Target="slides/slide36.xml"/><Relationship Id="rId10" Type="http://schemas.openxmlformats.org/officeDocument/2006/relationships/slide" Target="slides/slide12.xml"/><Relationship Id="rId19" Type="http://schemas.openxmlformats.org/officeDocument/2006/relationships/slide" Target="slides/slide22.xml"/><Relationship Id="rId31" Type="http://schemas.openxmlformats.org/officeDocument/2006/relationships/slide" Target="slides/slide40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6.xml"/><Relationship Id="rId27" Type="http://schemas.openxmlformats.org/officeDocument/2006/relationships/slide" Target="slides/slide34.xml"/><Relationship Id="rId30" Type="http://schemas.openxmlformats.org/officeDocument/2006/relationships/slide" Target="slides/slide38.xml"/><Relationship Id="rId8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80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21" y="0"/>
            <a:ext cx="3075479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5480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21" y="9722309"/>
            <a:ext cx="3075479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471F5F0-8F32-4F42-99C0-EB282D3B4C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196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80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5480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1155"/>
            <a:ext cx="5680103" cy="460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5480" cy="51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0673"/>
            <a:ext cx="3075480" cy="51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F472B6A-44DB-4E2A-9CCE-F0FEF6F820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8275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331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EA50352-89CD-4D12-8FAE-BDDC37CC7E2F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4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C91F956-4F33-421D-9833-7B385DC1284F}" type="slidenum">
              <a:rPr lang="en-US" altLang="zh-TW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34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4E6EC46-33BA-41A6-8F9C-AC5ED9013FC5}" type="slidenum">
              <a:rPr lang="en-US" altLang="zh-TW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4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C91F956-4F33-421D-9833-7B385DC1284F}" type="slidenum">
              <a:rPr lang="en-US" altLang="zh-TW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4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C91F956-4F33-421D-9833-7B385DC1284F}" type="slidenum">
              <a:rPr lang="en-US" altLang="zh-TW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4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C91F956-4F33-421D-9833-7B385DC1284F}" type="slidenum">
              <a:rPr lang="en-US" altLang="zh-TW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4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C91F956-4F33-421D-9833-7B385DC1284F}" type="slidenum">
              <a:rPr lang="en-US" altLang="zh-TW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4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C91F956-4F33-421D-9833-7B385DC1284F}" type="slidenum">
              <a:rPr lang="en-US" altLang="zh-TW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447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DCA363E-D04A-4048-A6BA-6134EF1E5C83}" type="slidenum">
              <a:rPr lang="en-US" altLang="zh-TW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447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DCA363E-D04A-4048-A6BA-6134EF1E5C83}" type="slidenum">
              <a:rPr lang="en-US" altLang="zh-TW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4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C91F956-4F33-421D-9833-7B385DC1284F}" type="slidenum">
              <a:rPr lang="en-US" altLang="zh-TW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447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DCA363E-D04A-4048-A6BA-6134EF1E5C83}" type="slidenum">
              <a:rPr lang="en-US" altLang="zh-TW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447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DCA363E-D04A-4048-A6BA-6134EF1E5C83}" type="slidenum">
              <a:rPr lang="en-US" altLang="zh-TW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4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C91F956-4F33-421D-9833-7B385DC1284F}" type="slidenum">
              <a:rPr lang="en-US" altLang="zh-TW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4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C91F956-4F33-421D-9833-7B385DC1284F}" type="slidenum">
              <a:rPr lang="en-US" altLang="zh-TW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447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DCA363E-D04A-4048-A6BA-6134EF1E5C83}" type="slidenum">
              <a:rPr lang="en-US" altLang="zh-TW" smtClean="0"/>
              <a:pPr eaLnBrk="1" hangingPunct="1">
                <a:spcBef>
                  <a:spcPct val="0"/>
                </a:spcBef>
              </a:pPr>
              <a:t>41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447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DCA363E-D04A-4048-A6BA-6134EF1E5C83}" type="slidenum">
              <a:rPr lang="en-US" altLang="zh-TW" smtClean="0"/>
              <a:pPr eaLnBrk="1" hangingPunct="1">
                <a:spcBef>
                  <a:spcPct val="0"/>
                </a:spcBef>
              </a:pPr>
              <a:t>42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77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015881E-5ABB-4B08-ACA4-F55F2C87B168}" type="slidenum">
              <a:rPr lang="en-US" altLang="zh-TW" smtClean="0"/>
              <a:pPr eaLnBrk="1" hangingPunct="1">
                <a:spcBef>
                  <a:spcPct val="0"/>
                </a:spcBef>
              </a:pPr>
              <a:t>43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580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122820C-B112-48F1-AD19-2D2CBA7F45D2}" type="slidenum">
              <a:rPr lang="en-US" altLang="zh-TW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590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82E7095-7F85-4370-AEF0-FCFBF9BF06E9}" type="slidenum">
              <a:rPr lang="en-US" altLang="zh-TW" smtClean="0"/>
              <a:pPr eaLnBrk="1" hangingPunct="1">
                <a:spcBef>
                  <a:spcPct val="0"/>
                </a:spcBef>
              </a:pPr>
              <a:t>45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009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601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623A576-3C53-4C82-B8EE-8D912C1FFC50}" type="slidenum">
              <a:rPr lang="en-US" altLang="zh-TW" smtClean="0"/>
              <a:pPr eaLnBrk="1" hangingPunct="1">
                <a:spcBef>
                  <a:spcPct val="0"/>
                </a:spcBef>
              </a:pPr>
              <a:t>46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DB5601-51D5-4FBD-8C13-70653A2D96C1}" type="slidenum">
              <a:rPr lang="en-US" altLang="zh-TW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717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717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245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45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59DC0-D26E-4A27-BA8E-EC5CE29B721C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A0658-0BCF-4BCF-9480-3262751EE8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553899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1F505-369C-4EAC-AAC0-D89CFDEABC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FC2E-A1FC-4AEA-B713-85A64300EE80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518490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7E414-1AE7-41CD-8CBF-C5A001D5D4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802C6-0797-47B4-8440-790C83916A50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50235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106-BCD8-487F-8B38-1BC9981443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B9461-15CA-4FCF-AB5A-D0D9AA859AA3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011904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5EA17-47AA-406A-A27C-E396796AD9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73FE5-E0AA-4241-819C-34A2E6E60D89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31916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底圖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68580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63500"/>
            <a:ext cx="9144000" cy="546100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3D5A7-9673-40FC-A8BD-3915090A80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2014/10/22</a:t>
            </a:r>
          </a:p>
        </p:txBody>
      </p:sp>
    </p:spTree>
    <p:extLst>
      <p:ext uri="{BB962C8B-B14F-4D97-AF65-F5344CB8AC3E}">
        <p14:creationId xmlns:p14="http://schemas.microsoft.com/office/powerpoint/2010/main" val="13550219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FFF00-363B-4DD5-B6BC-0BCD5B31E8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5572D-18CA-4DD7-9371-F81FC9053860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963972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9D91B-6B88-4718-9364-3BEB837FA2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67DB7-D19E-4C0B-A1CE-C4CC951A69D1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58928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2A2C7-989C-4006-B0D9-D940E7D1A3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B9776-EDE5-4861-91CA-163B329D74E9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52603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A2407-CBD6-4F77-8279-7CB6BBF6C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44CD2-6495-474E-84B0-342788D61090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53940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B8352-9521-40DC-8779-D21A03EFF3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829FB-DC40-468D-92C7-4350B4707421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02928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89CC7-1245-4B0E-A52B-824FC31BC9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82D92-2333-42FE-B2EF-BAF71D8D8BF2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1257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52496-ADD1-47A4-A569-F5E61FFD91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4959D-839D-4B51-B477-990830BBE59E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14102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底圖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9BBBD39A-4CDD-4E0F-9E04-983A28B2C2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0" y="6350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AF9D84FC-A634-4707-8276-1E3C315C0554}" type="datetime1">
              <a:rPr lang="zh-TW" altLang="en-US"/>
              <a:pPr>
                <a:defRPr/>
              </a:pPr>
              <a:t>2017/1/15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prgbruce@gmail.com" TargetMode="External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cYG2yY_u0m1aotcA4hrRgQ" TargetMode="External"/><Relationship Id="rId5" Type="http://schemas.openxmlformats.org/officeDocument/2006/relationships/hyperlink" Target="https://www.facebook.com/groups/Arduino.Taiwan/" TargetMode="External"/><Relationship Id="rId4" Type="http://schemas.openxmlformats.org/officeDocument/2006/relationships/hyperlink" Target="https://github.com/brucetsao?tab=repositorie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u.com.tw/store/ultima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696" y="2420888"/>
            <a:ext cx="7077546" cy="1524000"/>
          </a:xfrm>
        </p:spPr>
        <p:txBody>
          <a:bodyPr/>
          <a:lstStyle/>
          <a:p>
            <a:pPr algn="ctr"/>
            <a:r>
              <a:rPr lang="zh-TW" altLang="zh-TW" sz="4000" dirty="0"/>
              <a:t>動力機械工作坊</a:t>
            </a: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zh-TW" altLang="en-US" sz="4000" b="1" dirty="0"/>
              <a:t>舵機</a:t>
            </a:r>
            <a:r>
              <a:rPr lang="zh-TW" altLang="en-US" sz="4000" b="1" dirty="0" smtClean="0"/>
              <a:t>控制篇</a:t>
            </a:r>
            <a:endParaRPr lang="zh-TW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460875"/>
            <a:ext cx="8667750" cy="2016125"/>
          </a:xfrm>
        </p:spPr>
        <p:txBody>
          <a:bodyPr/>
          <a:lstStyle/>
          <a:p>
            <a:pPr algn="ctr" eaLnBrk="1" hangingPunct="1"/>
            <a:r>
              <a:rPr lang="zh-TW" altLang="en-US" sz="2200" dirty="0"/>
              <a:t>講師：曹永忠</a:t>
            </a:r>
            <a:endParaRPr lang="en-US" altLang="zh-TW" sz="2200" dirty="0"/>
          </a:p>
          <a:p>
            <a:pPr algn="ctr" eaLnBrk="1" hangingPunct="1"/>
            <a:r>
              <a:rPr lang="zh-TW" altLang="en-US" sz="2200" dirty="0"/>
              <a:t>台灣大學台大創新設計學院</a:t>
            </a:r>
            <a:endParaRPr lang="en-US" altLang="zh-TW" sz="2200" dirty="0"/>
          </a:p>
          <a:p>
            <a:pPr algn="ctr" eaLnBrk="1" hangingPunct="1"/>
            <a:r>
              <a:rPr lang="zh-TW" altLang="en-US" sz="2200" dirty="0"/>
              <a:t>日期：</a:t>
            </a:r>
            <a:r>
              <a:rPr lang="en-US" altLang="zh-TW" sz="2200" dirty="0"/>
              <a:t>2017</a:t>
            </a:r>
            <a:r>
              <a:rPr lang="zh-TW" altLang="en-US" sz="2200" dirty="0"/>
              <a:t>年</a:t>
            </a:r>
            <a:r>
              <a:rPr lang="en-US" altLang="zh-TW" sz="2200" dirty="0"/>
              <a:t>1</a:t>
            </a:r>
            <a:r>
              <a:rPr lang="zh-TW" altLang="en-US" sz="2200" dirty="0"/>
              <a:t>月</a:t>
            </a:r>
            <a:r>
              <a:rPr lang="en-US" altLang="zh-TW" sz="2200" dirty="0"/>
              <a:t>15</a:t>
            </a:r>
            <a:r>
              <a:rPr lang="zh-TW" altLang="en-US" sz="2200" dirty="0"/>
              <a:t>日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舵機擺臂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金屬雙擺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臂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122" name="Picture 2" descr="D:\永忠研究\開課\台大創新設計學院\台大創創挑戰賽-動力機械工作坊\Course\Slide\fig\雙擺臂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97698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7381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機雲台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146" name="Picture 2" descr="D:\永忠研究\開課\台大創新設計學院\台大創創挑戰賽-動力機械工作坊\Course\Slide\fig\舵機雲台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904656" cy="4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7381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機雲台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170" name="Picture 2" descr="D:\永忠研究\開課\台大創新設計學院\台大創創挑戰賽-動力機械工作坊\Course\Slide\fig\舵機雲台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680"/>
            <a:ext cx="6192688" cy="443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895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機雲台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195" name="Picture 3" descr="D:\永忠研究\開課\台大創新設計學院\台大創創挑戰賽-動力機械工作坊\Course\Slide\fig\舵機雲台3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28395"/>
            <a:ext cx="54006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895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機雲台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219" name="Picture 3" descr="D:\永忠研究\開課\台大創新設計學院\台大創創挑戰賽-動力機械工作坊\Course\Slide\fig\舵機雲台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92914"/>
            <a:ext cx="5810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895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機雲台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42" name="Picture 2" descr="D:\永忠研究\開課\台大創新設計學院\台大創創挑戰賽-動力機械工作坊\Course\Slide\fig\舵機雲台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62473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895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機雲台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266" name="Picture 2" descr="D:\永忠研究\開課\台大創新設計學院\台大創創挑戰賽-動力機械工作坊\Course\Slide\fig\舵機雲台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896544" cy="433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895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機雲台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291" name="Picture 3" descr="D:\永忠研究\開課\台大創新設計學院\台大創創挑戰賽-動力機械工作坊\Course\Slide\fig\舵機雲台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3725"/>
            <a:ext cx="71437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895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機雲台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3314" name="Picture 2" descr="D:\永忠研究\開課\台大創新設計學院\台大創創挑戰賽-動力機械工作坊\Course\Slide\fig\舵機雲台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3"/>
            <a:ext cx="7056784" cy="503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895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81B8770-D0B4-42E2-935C-33BAB9C7927E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5235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8445FE-F66D-4783-96EF-786D101CB18E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4925" y="2708275"/>
            <a:ext cx="6324600" cy="1371600"/>
          </a:xfrm>
        </p:spPr>
        <p:txBody>
          <a:bodyPr/>
          <a:lstStyle/>
          <a:p>
            <a:pPr marL="742950" indent="-742950" algn="ctr"/>
            <a:r>
              <a:rPr lang="zh-TW" altLang="en-US" dirty="0" smtClean="0"/>
              <a:t>常見舵機介紹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26608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A8252A-407C-493E-9E8B-C0ED9C4BEC99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5123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17A3A1-89B1-4A4B-9F47-BE5F66AD6C64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836712"/>
            <a:ext cx="7715250" cy="5255766"/>
          </a:xfrm>
        </p:spPr>
        <p:txBody>
          <a:bodyPr/>
          <a:lstStyle/>
          <a:p>
            <a:pPr marL="609600" indent="-609600">
              <a:spcBef>
                <a:spcPts val="600"/>
              </a:spcBef>
            </a:pPr>
            <a:r>
              <a:rPr lang="zh-TW" altLang="en-US" sz="2000" dirty="0"/>
              <a:t>舵機</a:t>
            </a:r>
            <a:r>
              <a:rPr lang="zh-TW" altLang="en-US" sz="2000" dirty="0" smtClean="0"/>
              <a:t>篇</a:t>
            </a:r>
            <a:endParaRPr lang="en-US" altLang="zh-TW" sz="2000" dirty="0" smtClean="0"/>
          </a:p>
          <a:p>
            <a:pPr marL="1009650" lvl="1" indent="-609600">
              <a:spcBef>
                <a:spcPts val="600"/>
              </a:spcBef>
            </a:pPr>
            <a:r>
              <a:rPr lang="zh-TW" altLang="en-US" sz="2000" dirty="0"/>
              <a:t>舵機硬體</a:t>
            </a:r>
            <a:r>
              <a:rPr lang="zh-TW" altLang="en-US" sz="2000" dirty="0" smtClean="0"/>
              <a:t>介紹</a:t>
            </a:r>
            <a:endParaRPr lang="en-US" altLang="zh-TW" sz="2000" dirty="0"/>
          </a:p>
          <a:p>
            <a:pPr marL="1009650" lvl="1" indent="-609600">
              <a:spcBef>
                <a:spcPts val="600"/>
              </a:spcBef>
            </a:pPr>
            <a:r>
              <a:rPr lang="zh-TW" altLang="en-US" sz="2000" dirty="0"/>
              <a:t>常見舵機</a:t>
            </a:r>
            <a:r>
              <a:rPr lang="zh-TW" altLang="en-US" sz="2000" dirty="0" smtClean="0"/>
              <a:t>介紹</a:t>
            </a:r>
            <a:endParaRPr lang="en-US" altLang="zh-TW" sz="2000" dirty="0" smtClean="0"/>
          </a:p>
          <a:p>
            <a:pPr marL="1009650" lvl="1" indent="-609600">
              <a:spcBef>
                <a:spcPts val="600"/>
              </a:spcBef>
            </a:pPr>
            <a:r>
              <a:rPr lang="zh-TW" altLang="en-US" sz="2000" dirty="0"/>
              <a:t>舵機運作</a:t>
            </a:r>
            <a:r>
              <a:rPr lang="zh-TW" altLang="en-US" sz="2000" dirty="0" smtClean="0"/>
              <a:t>介紹</a:t>
            </a:r>
            <a:endParaRPr lang="en-US" altLang="zh-TW" sz="2000" dirty="0" smtClean="0"/>
          </a:p>
          <a:p>
            <a:pPr marL="609600" indent="-609600">
              <a:spcBef>
                <a:spcPts val="600"/>
              </a:spcBef>
            </a:pPr>
            <a:r>
              <a:rPr lang="zh-TW" altLang="en-US" sz="2000" dirty="0"/>
              <a:t>舵機電</a:t>
            </a:r>
            <a:r>
              <a:rPr lang="zh-TW" altLang="en-US" sz="2000" dirty="0" smtClean="0"/>
              <a:t>路介紹</a:t>
            </a:r>
            <a:endParaRPr lang="en-US" altLang="zh-TW" sz="2000" dirty="0" smtClean="0"/>
          </a:p>
          <a:p>
            <a:pPr marL="609600" indent="-609600">
              <a:spcBef>
                <a:spcPts val="600"/>
              </a:spcBef>
            </a:pPr>
            <a:r>
              <a:rPr lang="zh-TW" altLang="en-US" sz="2000" dirty="0"/>
              <a:t>舵機</a:t>
            </a:r>
            <a:r>
              <a:rPr lang="zh-TW" altLang="en-US" sz="2000" dirty="0" smtClean="0"/>
              <a:t>程式控制</a:t>
            </a:r>
            <a:endParaRPr lang="en-US" altLang="zh-TW" sz="2000" dirty="0" smtClean="0"/>
          </a:p>
          <a:p>
            <a:pPr marL="1009650" lvl="1" indent="-609600">
              <a:spcBef>
                <a:spcPts val="600"/>
              </a:spcBef>
            </a:pPr>
            <a:r>
              <a:rPr lang="zh-TW" altLang="en-US" sz="2000" dirty="0"/>
              <a:t>基本</a:t>
            </a:r>
            <a:r>
              <a:rPr lang="zh-TW" altLang="en-US" sz="2000" dirty="0" smtClean="0"/>
              <a:t>控制</a:t>
            </a:r>
            <a:endParaRPr lang="en-US" altLang="zh-TW" sz="2000" dirty="0" smtClean="0"/>
          </a:p>
          <a:p>
            <a:pPr marL="1009650" lvl="1" indent="-609600">
              <a:spcBef>
                <a:spcPts val="600"/>
              </a:spcBef>
            </a:pPr>
            <a:r>
              <a:rPr lang="zh-TW" altLang="en-US" sz="2000" dirty="0" smtClean="0"/>
              <a:t>角度控制</a:t>
            </a:r>
            <a:endParaRPr lang="en-US" altLang="zh-TW" sz="2000" dirty="0" smtClean="0"/>
          </a:p>
          <a:p>
            <a:pPr marL="609600" indent="-609600">
              <a:spcBef>
                <a:spcPts val="600"/>
              </a:spcBef>
            </a:pPr>
            <a:r>
              <a:rPr lang="en-US" altLang="zh-TW" sz="2000" b="1" dirty="0" smtClean="0">
                <a:solidFill>
                  <a:srgbClr val="E56700"/>
                </a:solidFill>
              </a:rPr>
              <a:t>Q&amp;A</a:t>
            </a:r>
            <a:endParaRPr lang="zh-TW" altLang="en-US" sz="2000" b="1" dirty="0" smtClean="0">
              <a:solidFill>
                <a:srgbClr val="E56700"/>
              </a:solidFill>
            </a:endParaRPr>
          </a:p>
          <a:p>
            <a:pPr marL="1009650" lvl="1" indent="-609600">
              <a:spcBef>
                <a:spcPct val="0"/>
              </a:spcBef>
            </a:pPr>
            <a:r>
              <a:rPr kumimoji="0" lang="zh-TW" altLang="en-US" sz="2000" dirty="0" smtClean="0"/>
              <a:t>關於作者</a:t>
            </a:r>
            <a:endParaRPr kumimoji="0" lang="en-US" altLang="zh-TW" sz="2000" dirty="0" smtClean="0"/>
          </a:p>
          <a:p>
            <a:pPr marL="1009650" lvl="1" indent="-609600">
              <a:spcBef>
                <a:spcPct val="0"/>
              </a:spcBef>
            </a:pPr>
            <a:r>
              <a:rPr kumimoji="0" lang="zh-TW" altLang="en-US" sz="2000" dirty="0" smtClean="0"/>
              <a:t>參考資料</a:t>
            </a:r>
            <a:endParaRPr kumimoji="0" lang="en-US" altLang="zh-TW" sz="2000" dirty="0" smtClean="0"/>
          </a:p>
          <a:p>
            <a:pPr marL="1009650" lvl="1" indent="-609600">
              <a:spcBef>
                <a:spcPct val="0"/>
              </a:spcBef>
            </a:pPr>
            <a:endParaRPr kumimoji="0" lang="en-US" altLang="zh-TW" sz="2000" dirty="0" smtClean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</a:rPr>
              <a:t> 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</a:rPr>
              <a:t>大 綱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常見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SG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90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D:\永忠研究\開課\台大創新設計學院\201607台大開課\fig\SG9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1" b="23295"/>
          <a:stretch/>
        </p:blipFill>
        <p:spPr bwMode="auto">
          <a:xfrm>
            <a:off x="1403648" y="1934817"/>
            <a:ext cx="6212632" cy="3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6287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常見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MG 995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D:\永忠研究\開課\台大創新設計學院\201607台大開課\fig\MG99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1" b="9902"/>
          <a:stretch/>
        </p:blipFill>
        <p:spPr bwMode="auto">
          <a:xfrm>
            <a:off x="1475656" y="1656522"/>
            <a:ext cx="6629400" cy="45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2327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無角度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S35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338" name="Picture 2" descr="D:\永忠研究\開課\台大創新設計學院\台大創創挑戰賽-動力機械工作坊\Course\Slide\fig\Servo_S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4968552" cy="502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799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81B8770-D0B4-42E2-935C-33BAB9C7927E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5235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8445FE-F66D-4783-96EF-786D101CB18E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4925" y="2708275"/>
            <a:ext cx="6324600" cy="1371600"/>
          </a:xfrm>
        </p:spPr>
        <p:txBody>
          <a:bodyPr/>
          <a:lstStyle/>
          <a:p>
            <a:pPr marL="742950" indent="-742950" algn="ctr"/>
            <a:r>
              <a:rPr lang="zh-TW" altLang="en-US" dirty="0" smtClean="0"/>
              <a:t>舵機運作介紹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87805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zh-TW" dirty="0"/>
              <a:t>舵</a:t>
            </a:r>
            <a:r>
              <a:rPr lang="zh-TW" altLang="zh-TW" dirty="0" smtClean="0"/>
              <a:t>機</a:t>
            </a:r>
            <a:r>
              <a:rPr lang="zh-TW" altLang="en-US" dirty="0" smtClean="0"/>
              <a:t>擺角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98" name="Picture 2" descr="舵機轉速簡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7"/>
            <a:ext cx="3744416" cy="48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04970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zh-TW" dirty="0"/>
              <a:t>舵機</a:t>
            </a:r>
            <a:r>
              <a:rPr lang="zh-TW" altLang="en-US" dirty="0"/>
              <a:t>擺角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5362" name="Picture 2" descr="D:\永忠研究\開課\台大創新設計學院\台大創創挑戰賽-動力機械工作坊\Course\Slide\fig\Servo角度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74710"/>
            <a:ext cx="5724536" cy="49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0471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zh-TW" dirty="0"/>
              <a:t>舵機</a:t>
            </a:r>
            <a:r>
              <a:rPr lang="zh-TW" altLang="en-US" dirty="0"/>
              <a:t>擺角</a:t>
            </a:r>
            <a:r>
              <a:rPr lang="zh-TW" altLang="zh-TW" dirty="0" smtClean="0"/>
              <a:t>簡圖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386" name="Picture 2" descr="D:\永忠研究\開課\台大創新設計學院\台大創創挑戰賽-動力機械工作坊\Course\Slide\fig\Servo角度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87421"/>
            <a:ext cx="6480720" cy="45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84863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zh-TW" dirty="0"/>
              <a:t>舵</a:t>
            </a:r>
            <a:r>
              <a:rPr lang="zh-TW" altLang="zh-TW" dirty="0" smtClean="0"/>
              <a:t>機</a:t>
            </a:r>
            <a:r>
              <a:rPr lang="zh-TW" altLang="en-US" dirty="0" smtClean="0"/>
              <a:t>商業上的應用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410" name="Picture 2" descr="D:\永忠研究\開課\台大創新設計學院\台大創創挑戰賽-動力機械工作坊\Course\Slide\fig\NXT_動力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41983"/>
            <a:ext cx="7416824" cy="503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84863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81B8770-D0B4-42E2-935C-33BAB9C7927E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5235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8445FE-F66D-4783-96EF-786D101CB18E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4925" y="2708275"/>
            <a:ext cx="6324600" cy="1371600"/>
          </a:xfrm>
        </p:spPr>
        <p:txBody>
          <a:bodyPr/>
          <a:lstStyle/>
          <a:p>
            <a:pPr marL="742950" indent="-742950" algn="ctr"/>
            <a:r>
              <a:rPr lang="zh-TW" altLang="en-US" dirty="0" smtClean="0"/>
              <a:t>舵機電路</a:t>
            </a:r>
            <a:r>
              <a:rPr lang="zh-TW" altLang="en-US" dirty="0"/>
              <a:t>介紹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3294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zh-TW" dirty="0"/>
              <a:t>簡易舵機控制線路圖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8434" name="Picture 2" descr="D:\永忠研究\開課\台大創新設計學院\台大創創挑戰賽-動力機械工作坊\Course\電路圖\舵機連接電路圖_b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38461"/>
            <a:ext cx="5688632" cy="482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4970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81B8770-D0B4-42E2-935C-33BAB9C7927E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5235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8445FE-F66D-4783-96EF-786D101CB18E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4925" y="2708275"/>
            <a:ext cx="6324600" cy="1371600"/>
          </a:xfrm>
        </p:spPr>
        <p:txBody>
          <a:bodyPr/>
          <a:lstStyle/>
          <a:p>
            <a:pPr marL="742950" indent="-742950" algn="ctr"/>
            <a:r>
              <a:rPr lang="zh-TW" altLang="en-US" dirty="0" smtClean="0"/>
              <a:t>舵機篇</a:t>
            </a:r>
          </a:p>
        </p:txBody>
      </p:sp>
    </p:spTree>
    <p:extLst>
      <p:ext uri="{BB962C8B-B14F-4D97-AF65-F5344CB8AC3E}">
        <p14:creationId xmlns:p14="http://schemas.microsoft.com/office/powerpoint/2010/main" val="396411710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81B8770-D0B4-42E2-935C-33BAB9C7927E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5235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8445FE-F66D-4783-96EF-786D101CB18E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4925" y="2708275"/>
            <a:ext cx="6324600" cy="1371600"/>
          </a:xfrm>
        </p:spPr>
        <p:txBody>
          <a:bodyPr/>
          <a:lstStyle/>
          <a:p>
            <a:pPr marL="742950" indent="-742950" algn="ctr"/>
            <a:r>
              <a:rPr lang="zh-TW" altLang="en-US" dirty="0" smtClean="0"/>
              <a:t>舵機程式控制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8189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81B8770-D0B4-42E2-935C-33BAB9C7927E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5235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8445FE-F66D-4783-96EF-786D101CB18E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4925" y="2708275"/>
            <a:ext cx="6324600" cy="1371600"/>
          </a:xfrm>
        </p:spPr>
        <p:txBody>
          <a:bodyPr/>
          <a:lstStyle/>
          <a:p>
            <a:pPr marL="742950" indent="-742950" algn="ctr"/>
            <a:r>
              <a:rPr lang="zh-TW" altLang="en-US" dirty="0" smtClean="0"/>
              <a:t>基本控制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5595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常見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MG 995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D:\永忠研究\開課\台大創新設計學院\201607台大開課\fig\MG99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1" b="9902"/>
          <a:stretch/>
        </p:blipFill>
        <p:spPr bwMode="auto">
          <a:xfrm>
            <a:off x="1475656" y="1656522"/>
            <a:ext cx="6629400" cy="45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4395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標題 1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marL="742950" indent="-742950" algn="ctr"/>
            <a:r>
              <a:rPr lang="zh-TW" altLang="en-US" b="1" dirty="0" smtClean="0">
                <a:solidFill>
                  <a:srgbClr val="E56700"/>
                </a:solidFill>
              </a:rPr>
              <a:t>基本控制</a:t>
            </a:r>
            <a:r>
              <a:rPr lang="en-US" altLang="zh-TW" b="1" dirty="0" smtClean="0">
                <a:solidFill>
                  <a:srgbClr val="E56700"/>
                </a:solidFill>
              </a:rPr>
              <a:t>(Servo1)</a:t>
            </a:r>
            <a:endParaRPr lang="zh-TW" altLang="en-US" b="1" dirty="0" smtClean="0">
              <a:solidFill>
                <a:srgbClr val="E56700"/>
              </a:solidFill>
            </a:endParaRPr>
          </a:p>
        </p:txBody>
      </p:sp>
      <p:sp>
        <p:nvSpPr>
          <p:cNvPr id="115715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747D582-2BAA-4811-9916-9E92C13DDD74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15716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6A4B38-EF85-4DA3-B003-CB01BC31F815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87624" y="1484784"/>
            <a:ext cx="6696744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Servo.h</a:t>
            </a:r>
            <a:r>
              <a:rPr lang="en-US" altLang="zh-TW" dirty="0"/>
              <a:t>&gt; </a:t>
            </a:r>
          </a:p>
          <a:p>
            <a:endParaRPr lang="en-US" altLang="zh-TW" dirty="0"/>
          </a:p>
          <a:p>
            <a:r>
              <a:rPr lang="en-US" altLang="zh-TW" dirty="0"/>
              <a:t>#define Servo1Pin 11</a:t>
            </a:r>
          </a:p>
          <a:p>
            <a:r>
              <a:rPr lang="en-US" altLang="zh-TW" dirty="0"/>
              <a:t>#define Servo2Pin 12</a:t>
            </a:r>
          </a:p>
          <a:p>
            <a:endParaRPr lang="en-US" altLang="zh-TW" dirty="0"/>
          </a:p>
          <a:p>
            <a:r>
              <a:rPr lang="en-US" altLang="zh-TW" dirty="0"/>
              <a:t>Servo myservo1;</a:t>
            </a:r>
          </a:p>
          <a:p>
            <a:r>
              <a:rPr lang="en-US" altLang="zh-TW" dirty="0"/>
              <a:t>Servo myservo2;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InitServo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Pins)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myservo.attach</a:t>
            </a:r>
            <a:r>
              <a:rPr lang="en-US" altLang="zh-TW" dirty="0"/>
              <a:t>(Pins) 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ServotoZero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myservo.write</a:t>
            </a:r>
            <a:r>
              <a:rPr lang="en-US" altLang="zh-TW" dirty="0"/>
              <a:t>(90) 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ServoMove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angle)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myservo.write</a:t>
            </a:r>
            <a:r>
              <a:rPr lang="en-US" altLang="zh-TW" dirty="0"/>
              <a:t>(angle) 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void setup()  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//    </a:t>
            </a:r>
            <a:r>
              <a:rPr lang="en-US" altLang="zh-TW" dirty="0" err="1"/>
              <a:t>init</a:t>
            </a:r>
            <a:r>
              <a:rPr lang="en-US" altLang="zh-TW" dirty="0"/>
              <a:t> Serial echo  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Serial.begin</a:t>
            </a:r>
            <a:r>
              <a:rPr lang="en-US" altLang="zh-TW" dirty="0"/>
              <a:t>(9600);   // </a:t>
            </a:r>
            <a:r>
              <a:rPr lang="zh-TW" altLang="en-US" dirty="0"/>
              <a:t>與電腦序列埠連線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Serial.println</a:t>
            </a:r>
            <a:r>
              <a:rPr lang="en-US" altLang="zh-TW" dirty="0"/>
              <a:t>("Program  is ready!");</a:t>
            </a:r>
          </a:p>
          <a:p>
            <a:r>
              <a:rPr lang="en-US" altLang="zh-TW" dirty="0"/>
              <a:t>  </a:t>
            </a:r>
          </a:p>
          <a:p>
            <a:r>
              <a:rPr lang="en-US" altLang="zh-TW" dirty="0"/>
              <a:t>//----------Servo</a:t>
            </a:r>
          </a:p>
          <a:p>
            <a:r>
              <a:rPr lang="en-US" altLang="zh-TW" dirty="0"/>
              <a:t>    myservo1.attach(Servo1Pin) ;</a:t>
            </a:r>
          </a:p>
          <a:p>
            <a:r>
              <a:rPr lang="en-US" altLang="zh-TW" dirty="0"/>
              <a:t>    myservo2.attach(Servo2Pin) ;    </a:t>
            </a:r>
            <a:r>
              <a:rPr lang="en-US" altLang="zh-TW" dirty="0" err="1"/>
              <a:t>ServotoZero</a:t>
            </a:r>
            <a:r>
              <a:rPr lang="en-US" altLang="zh-TW" dirty="0"/>
              <a:t>(myservo1) 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ServotoZero</a:t>
            </a:r>
            <a:r>
              <a:rPr lang="en-US" altLang="zh-TW" dirty="0"/>
              <a:t>(myservo2) 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loop()</a:t>
            </a:r>
          </a:p>
          <a:p>
            <a:r>
              <a:rPr lang="en-US" altLang="zh-TW" dirty="0"/>
              <a:t>  {</a:t>
            </a:r>
          </a:p>
          <a:p>
            <a:endParaRPr lang="en-US" altLang="zh-TW" dirty="0"/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368730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/>
            <a:r>
              <a:rPr lang="zh-TW" altLang="en-US" b="1" dirty="0">
                <a:solidFill>
                  <a:srgbClr val="E56700"/>
                </a:solidFill>
              </a:rPr>
              <a:t>基本控制</a:t>
            </a:r>
            <a:r>
              <a:rPr lang="en-US" altLang="zh-TW" b="1" dirty="0">
                <a:solidFill>
                  <a:srgbClr val="E56700"/>
                </a:solidFill>
              </a:rPr>
              <a:t>(Servo1)</a:t>
            </a:r>
            <a:r>
              <a:rPr lang="zh-TW" altLang="en-US" b="1" dirty="0" smtClean="0"/>
              <a:t>程式</a:t>
            </a:r>
            <a:r>
              <a:rPr lang="zh-TW" altLang="en-US" b="1" dirty="0" smtClean="0"/>
              <a:t>重點解說</a:t>
            </a:r>
            <a:endParaRPr lang="zh-TW" altLang="en-US" b="1" dirty="0" smtClean="0">
              <a:solidFill>
                <a:srgbClr val="E56700"/>
              </a:solidFill>
            </a:endParaRPr>
          </a:p>
        </p:txBody>
      </p:sp>
      <p:sp>
        <p:nvSpPr>
          <p:cNvPr id="115715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747D582-2BAA-4811-9916-9E92C13DDD74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15716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6A4B38-EF85-4DA3-B003-CB01BC31F815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650" y="1268413"/>
            <a:ext cx="771525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kern="0" dirty="0"/>
              <a:t>#include &lt;</a:t>
            </a:r>
            <a:r>
              <a:rPr lang="en-US" altLang="zh-TW" kern="0" dirty="0" err="1"/>
              <a:t>Servo.h</a:t>
            </a:r>
            <a:r>
              <a:rPr lang="en-US" altLang="zh-TW" kern="0" dirty="0"/>
              <a:t>&gt; 	</a:t>
            </a:r>
            <a:r>
              <a:rPr lang="zh-TW" altLang="en-US" kern="0" dirty="0"/>
              <a:t>使用舵機控制物件</a:t>
            </a:r>
            <a:endParaRPr lang="en-US" altLang="zh-TW" kern="0" dirty="0"/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#define Servo1Pin 11		</a:t>
            </a:r>
            <a:r>
              <a:rPr lang="zh-TW" altLang="en-US" kern="0" dirty="0">
                <a:latin typeface="標楷體" pitchFamily="65" charset="-120"/>
              </a:rPr>
              <a:t>第一個舵機控制腳位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#define Servo2Pin 12		</a:t>
            </a:r>
            <a:r>
              <a:rPr lang="zh-TW" altLang="en-US" kern="0" dirty="0">
                <a:latin typeface="標楷體" pitchFamily="65" charset="-120"/>
              </a:rPr>
              <a:t>第二個舵機控制腳位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Servo myservo1;			</a:t>
            </a:r>
            <a:r>
              <a:rPr lang="zh-TW" altLang="en-US" kern="0" dirty="0">
                <a:latin typeface="標楷體" pitchFamily="65" charset="-120"/>
              </a:rPr>
              <a:t>產生第一個舵機物件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Servo myservo2;			</a:t>
            </a:r>
            <a:r>
              <a:rPr lang="zh-TW" altLang="en-US" kern="0" dirty="0">
                <a:latin typeface="標楷體" pitchFamily="65" charset="-120"/>
              </a:rPr>
              <a:t>產生第二個舵機物件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zh-TW" altLang="en-US" kern="0" dirty="0">
                <a:latin typeface="標楷體" pitchFamily="65" charset="-120"/>
              </a:rPr>
              <a:t>第一個舵機物件</a:t>
            </a:r>
            <a:r>
              <a:rPr lang="en-US" altLang="zh-TW" kern="0" dirty="0">
                <a:latin typeface="標楷體" pitchFamily="65" charset="-120"/>
              </a:rPr>
              <a:t>.attach(</a:t>
            </a:r>
            <a:r>
              <a:rPr lang="zh-TW" altLang="en-US" kern="0" dirty="0">
                <a:latin typeface="標楷體" pitchFamily="65" charset="-120"/>
              </a:rPr>
              <a:t>控制腳位</a:t>
            </a:r>
            <a:r>
              <a:rPr lang="it-IT" altLang="zh-TW" kern="0" dirty="0">
                <a:latin typeface="標楷體" pitchFamily="65" charset="-120"/>
              </a:rPr>
              <a:t>)</a:t>
            </a:r>
            <a:r>
              <a:rPr lang="en-US" altLang="zh-TW" kern="0" dirty="0">
                <a:latin typeface="標楷體" pitchFamily="65" charset="-120"/>
              </a:rPr>
              <a:t>;</a:t>
            </a:r>
            <a:r>
              <a:rPr lang="zh-TW" altLang="en-US" kern="0" dirty="0">
                <a:latin typeface="標楷體" pitchFamily="65" charset="-120"/>
              </a:rPr>
              <a:t> 舵機連接腳位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zh-TW" altLang="en-US" kern="0" dirty="0">
                <a:latin typeface="標楷體" pitchFamily="65" charset="-120"/>
              </a:rPr>
              <a:t>第二個舵機物件</a:t>
            </a:r>
            <a:r>
              <a:rPr lang="en-US" altLang="zh-TW" kern="0" dirty="0">
                <a:latin typeface="標楷體" pitchFamily="65" charset="-120"/>
              </a:rPr>
              <a:t>.attach(</a:t>
            </a:r>
            <a:r>
              <a:rPr lang="zh-TW" altLang="en-US" kern="0" dirty="0">
                <a:latin typeface="標楷體" pitchFamily="65" charset="-120"/>
              </a:rPr>
              <a:t>控制腳位</a:t>
            </a:r>
            <a:r>
              <a:rPr lang="it-IT" altLang="zh-TW" kern="0" dirty="0">
                <a:latin typeface="標楷體" pitchFamily="65" charset="-120"/>
              </a:rPr>
              <a:t>)</a:t>
            </a:r>
            <a:r>
              <a:rPr lang="en-US" altLang="zh-TW" kern="0" dirty="0">
                <a:latin typeface="標楷體" pitchFamily="65" charset="-120"/>
              </a:rPr>
              <a:t>;</a:t>
            </a:r>
            <a:r>
              <a:rPr lang="zh-TW" altLang="en-US" kern="0" dirty="0">
                <a:latin typeface="標楷體" pitchFamily="65" charset="-120"/>
              </a:rPr>
              <a:t> 舵機連接腳位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en-US" altLang="zh-TW" kern="0" dirty="0" err="1">
                <a:latin typeface="標楷體" pitchFamily="65" charset="-120"/>
              </a:rPr>
              <a:t>ServotoZero</a:t>
            </a:r>
            <a:r>
              <a:rPr lang="en-US" altLang="zh-TW" kern="0" dirty="0">
                <a:latin typeface="標楷體" pitchFamily="65" charset="-120"/>
              </a:rPr>
              <a:t>(myservo1);   </a:t>
            </a:r>
            <a:r>
              <a:rPr lang="zh-TW" altLang="en-US" kern="0" dirty="0">
                <a:latin typeface="標楷體" pitchFamily="65" charset="-120"/>
              </a:rPr>
              <a:t>舵機回到零點</a:t>
            </a:r>
            <a:endParaRPr lang="en-US" altLang="zh-TW" kern="0" dirty="0">
              <a:latin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12651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81B8770-D0B4-42E2-935C-33BAB9C7927E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5235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8445FE-F66D-4783-96EF-786D101CB18E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4925" y="2708275"/>
            <a:ext cx="6324600" cy="1371600"/>
          </a:xfrm>
        </p:spPr>
        <p:txBody>
          <a:bodyPr/>
          <a:lstStyle/>
          <a:p>
            <a:pPr marL="742950" indent="-742950" algn="ctr"/>
            <a:r>
              <a:rPr lang="zh-TW" altLang="en-US" dirty="0" smtClean="0"/>
              <a:t>角度控制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88988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常見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MG 995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D:\永忠研究\開課\台大創新設計學院\201607台大開課\fig\MG99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1" b="9902"/>
          <a:stretch/>
        </p:blipFill>
        <p:spPr bwMode="auto">
          <a:xfrm>
            <a:off x="1475656" y="1656522"/>
            <a:ext cx="6629400" cy="45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11340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標題 1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marL="742950" indent="-742950" algn="ctr"/>
            <a:r>
              <a:rPr lang="zh-TW" altLang="en-US" b="1" dirty="0">
                <a:solidFill>
                  <a:srgbClr val="E56700"/>
                </a:solidFill>
              </a:rPr>
              <a:t>角度</a:t>
            </a:r>
            <a:r>
              <a:rPr lang="zh-TW" altLang="en-US" b="1" dirty="0" smtClean="0">
                <a:solidFill>
                  <a:srgbClr val="E56700"/>
                </a:solidFill>
              </a:rPr>
              <a:t>控制</a:t>
            </a:r>
            <a:r>
              <a:rPr lang="en-US" altLang="zh-TW" b="1" dirty="0" smtClean="0">
                <a:solidFill>
                  <a:srgbClr val="E56700"/>
                </a:solidFill>
              </a:rPr>
              <a:t>(Servo2)</a:t>
            </a:r>
            <a:endParaRPr lang="zh-TW" altLang="en-US" b="1" dirty="0" smtClean="0">
              <a:solidFill>
                <a:srgbClr val="E56700"/>
              </a:solidFill>
            </a:endParaRPr>
          </a:p>
        </p:txBody>
      </p:sp>
      <p:sp>
        <p:nvSpPr>
          <p:cNvPr id="115715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747D582-2BAA-4811-9916-9E92C13DDD74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15716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6A4B38-EF85-4DA3-B003-CB01BC31F815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87624" y="1484784"/>
            <a:ext cx="6696744" cy="1640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Servo.h</a:t>
            </a:r>
            <a:r>
              <a:rPr lang="en-US" altLang="zh-TW" dirty="0"/>
              <a:t>&gt; </a:t>
            </a:r>
          </a:p>
          <a:p>
            <a:endParaRPr lang="en-US" altLang="zh-TW" dirty="0"/>
          </a:p>
          <a:p>
            <a:r>
              <a:rPr lang="en-US" altLang="zh-TW" dirty="0"/>
              <a:t>#define Servo1Pin 11</a:t>
            </a:r>
          </a:p>
          <a:p>
            <a:r>
              <a:rPr lang="en-US" altLang="zh-TW" dirty="0"/>
              <a:t>#define Servo2Pin 12</a:t>
            </a:r>
          </a:p>
          <a:p>
            <a:endParaRPr lang="en-US" altLang="zh-TW" dirty="0"/>
          </a:p>
          <a:p>
            <a:r>
              <a:rPr lang="en-US" altLang="zh-TW" dirty="0"/>
              <a:t>Servo myservo1;</a:t>
            </a:r>
          </a:p>
          <a:p>
            <a:r>
              <a:rPr lang="en-US" altLang="zh-TW" dirty="0"/>
              <a:t>Servo myservo2;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InitServo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Pins)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myservo.attach</a:t>
            </a:r>
            <a:r>
              <a:rPr lang="en-US" altLang="zh-TW" dirty="0"/>
              <a:t>(Pins) 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ServotoZero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myservo.write</a:t>
            </a:r>
            <a:r>
              <a:rPr lang="en-US" altLang="zh-TW" dirty="0"/>
              <a:t>(90) 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ServoMove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angle)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myservo.write</a:t>
            </a:r>
            <a:r>
              <a:rPr lang="en-US" altLang="zh-TW" dirty="0"/>
              <a:t>(angle) 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void setup()  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//    </a:t>
            </a:r>
            <a:r>
              <a:rPr lang="en-US" altLang="zh-TW" dirty="0" err="1"/>
              <a:t>init</a:t>
            </a:r>
            <a:r>
              <a:rPr lang="en-US" altLang="zh-TW" dirty="0"/>
              <a:t> Serial echo  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Serial.begin</a:t>
            </a:r>
            <a:r>
              <a:rPr lang="en-US" altLang="zh-TW" dirty="0"/>
              <a:t>(9600);   // </a:t>
            </a:r>
            <a:r>
              <a:rPr lang="zh-TW" altLang="en-US" dirty="0"/>
              <a:t>與電腦序列埠連線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Serial.println</a:t>
            </a:r>
            <a:r>
              <a:rPr lang="en-US" altLang="zh-TW" dirty="0"/>
              <a:t>("Program  is ready!");</a:t>
            </a:r>
          </a:p>
          <a:p>
            <a:r>
              <a:rPr lang="en-US" altLang="zh-TW" dirty="0"/>
              <a:t>  </a:t>
            </a:r>
          </a:p>
          <a:p>
            <a:r>
              <a:rPr lang="en-US" altLang="zh-TW" dirty="0"/>
              <a:t>//----------Servo</a:t>
            </a:r>
          </a:p>
          <a:p>
            <a:r>
              <a:rPr lang="en-US" altLang="zh-TW" dirty="0"/>
              <a:t>//----------Servo</a:t>
            </a:r>
          </a:p>
          <a:p>
            <a:r>
              <a:rPr lang="en-US" altLang="zh-TW" dirty="0"/>
              <a:t>    myservo1.attach(Servo1Pin) ;</a:t>
            </a:r>
          </a:p>
          <a:p>
            <a:r>
              <a:rPr lang="en-US" altLang="zh-TW" dirty="0"/>
              <a:t>    myservo2.attach(Servo2Pin) ;    </a:t>
            </a:r>
            <a:r>
              <a:rPr lang="en-US" altLang="zh-TW" dirty="0" err="1"/>
              <a:t>ServotoZero</a:t>
            </a:r>
            <a:r>
              <a:rPr lang="en-US" altLang="zh-TW" dirty="0"/>
              <a:t>(myservo1) 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ServotoZero</a:t>
            </a:r>
            <a:r>
              <a:rPr lang="en-US" altLang="zh-TW" dirty="0"/>
              <a:t>(myservo1) 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ServotoZero</a:t>
            </a:r>
            <a:r>
              <a:rPr lang="en-US" altLang="zh-TW" dirty="0"/>
              <a:t>(myservo2) ;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loop()</a:t>
            </a:r>
          </a:p>
          <a:p>
            <a:r>
              <a:rPr lang="en-US" altLang="zh-TW" dirty="0"/>
              <a:t>  {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ServotoZero</a:t>
            </a:r>
            <a:r>
              <a:rPr lang="en-US" altLang="zh-TW" dirty="0"/>
              <a:t>(myservo1) ;</a:t>
            </a:r>
          </a:p>
          <a:p>
            <a:r>
              <a:rPr lang="en-US" altLang="zh-TW" dirty="0"/>
              <a:t>      delay(2000) ;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ServoMove</a:t>
            </a:r>
            <a:r>
              <a:rPr lang="en-US" altLang="zh-TW" dirty="0"/>
              <a:t>(myservo1,0);</a:t>
            </a:r>
          </a:p>
          <a:p>
            <a:r>
              <a:rPr lang="en-US" altLang="zh-TW" dirty="0"/>
              <a:t>      delay(2000) ;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ServotoZero</a:t>
            </a:r>
            <a:r>
              <a:rPr lang="en-US" altLang="zh-TW" dirty="0"/>
              <a:t>(myservo1) ;</a:t>
            </a:r>
          </a:p>
          <a:p>
            <a:r>
              <a:rPr lang="en-US" altLang="zh-TW" dirty="0"/>
              <a:t>      delay(2000) ;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ServoMove</a:t>
            </a:r>
            <a:r>
              <a:rPr lang="en-US" altLang="zh-TW" dirty="0"/>
              <a:t>(myservo1,180);</a:t>
            </a:r>
          </a:p>
          <a:p>
            <a:r>
              <a:rPr lang="en-US" altLang="zh-TW" dirty="0"/>
              <a:t>      delay(2000) ;      </a:t>
            </a:r>
          </a:p>
          <a:p>
            <a:r>
              <a:rPr lang="en-US" altLang="zh-TW" dirty="0"/>
              <a:t>  }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52990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/>
            <a:r>
              <a:rPr lang="zh-TW" altLang="en-US" b="1" dirty="0">
                <a:solidFill>
                  <a:srgbClr val="E56700"/>
                </a:solidFill>
              </a:rPr>
              <a:t>基本控制</a:t>
            </a:r>
            <a:r>
              <a:rPr lang="en-US" altLang="zh-TW" b="1" dirty="0">
                <a:solidFill>
                  <a:srgbClr val="E56700"/>
                </a:solidFill>
              </a:rPr>
              <a:t>(</a:t>
            </a:r>
            <a:r>
              <a:rPr lang="en-US" altLang="zh-TW" b="1" dirty="0" smtClean="0">
                <a:solidFill>
                  <a:srgbClr val="E56700"/>
                </a:solidFill>
              </a:rPr>
              <a:t>Servo2)</a:t>
            </a:r>
            <a:r>
              <a:rPr lang="zh-TW" altLang="en-US" b="1" dirty="0" smtClean="0"/>
              <a:t>程式</a:t>
            </a:r>
            <a:r>
              <a:rPr lang="zh-TW" altLang="en-US" b="1" dirty="0" smtClean="0"/>
              <a:t>重點解說</a:t>
            </a:r>
            <a:endParaRPr lang="zh-TW" altLang="en-US" b="1" dirty="0" smtClean="0">
              <a:solidFill>
                <a:srgbClr val="E56700"/>
              </a:solidFill>
            </a:endParaRPr>
          </a:p>
        </p:txBody>
      </p:sp>
      <p:sp>
        <p:nvSpPr>
          <p:cNvPr id="115715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747D582-2BAA-4811-9916-9E92C13DDD74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15716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6A4B38-EF85-4DA3-B003-CB01BC31F815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650" y="1268413"/>
            <a:ext cx="771525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kern="0" dirty="0"/>
              <a:t>#include &lt;</a:t>
            </a:r>
            <a:r>
              <a:rPr lang="en-US" altLang="zh-TW" kern="0" dirty="0" err="1"/>
              <a:t>Servo.h</a:t>
            </a:r>
            <a:r>
              <a:rPr lang="en-US" altLang="zh-TW" kern="0" dirty="0"/>
              <a:t>&gt; </a:t>
            </a:r>
            <a:r>
              <a:rPr lang="en-US" altLang="zh-TW" kern="0" dirty="0" smtClean="0"/>
              <a:t>	</a:t>
            </a:r>
            <a:r>
              <a:rPr lang="zh-TW" altLang="en-US" kern="0" dirty="0" smtClean="0"/>
              <a:t>使用</a:t>
            </a:r>
            <a:r>
              <a:rPr lang="zh-TW" altLang="en-US" kern="0" dirty="0"/>
              <a:t>舵</a:t>
            </a:r>
            <a:r>
              <a:rPr lang="zh-TW" altLang="en-US" kern="0" dirty="0" smtClean="0"/>
              <a:t>機控制物件</a:t>
            </a:r>
            <a:endParaRPr lang="en-US" altLang="zh-TW" kern="0" dirty="0" smtClean="0"/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#define Servo1Pin </a:t>
            </a:r>
            <a:r>
              <a:rPr lang="it-IT" altLang="zh-TW" kern="0" dirty="0" smtClean="0">
                <a:latin typeface="標楷體" pitchFamily="65" charset="-120"/>
              </a:rPr>
              <a:t>11</a:t>
            </a:r>
            <a:r>
              <a:rPr lang="it-IT" altLang="zh-TW" kern="0" dirty="0" smtClean="0">
                <a:latin typeface="標楷體" pitchFamily="65" charset="-120"/>
              </a:rPr>
              <a:t>		</a:t>
            </a:r>
            <a:r>
              <a:rPr lang="zh-TW" altLang="en-US" kern="0" dirty="0" smtClean="0">
                <a:latin typeface="標楷體" pitchFamily="65" charset="-120"/>
              </a:rPr>
              <a:t>第一個舵機控制腳位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#define Servo2Pin </a:t>
            </a:r>
            <a:r>
              <a:rPr lang="it-IT" altLang="zh-TW" kern="0" dirty="0" smtClean="0">
                <a:latin typeface="標楷體" pitchFamily="65" charset="-120"/>
              </a:rPr>
              <a:t>12</a:t>
            </a:r>
            <a:r>
              <a:rPr lang="it-IT" altLang="zh-TW" kern="0" dirty="0" smtClean="0">
                <a:latin typeface="標楷體" pitchFamily="65" charset="-120"/>
              </a:rPr>
              <a:t>		</a:t>
            </a:r>
            <a:r>
              <a:rPr lang="zh-TW" altLang="en-US" kern="0" dirty="0" smtClean="0">
                <a:latin typeface="標楷體" pitchFamily="65" charset="-120"/>
              </a:rPr>
              <a:t>第二個</a:t>
            </a:r>
            <a:r>
              <a:rPr lang="zh-TW" altLang="en-US" kern="0" dirty="0">
                <a:latin typeface="標楷體" pitchFamily="65" charset="-120"/>
              </a:rPr>
              <a:t>舵機控制腳位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Servo myservo1</a:t>
            </a:r>
            <a:r>
              <a:rPr lang="it-IT" altLang="zh-TW" kern="0" dirty="0" smtClean="0">
                <a:latin typeface="標楷體" pitchFamily="65" charset="-120"/>
              </a:rPr>
              <a:t>;			</a:t>
            </a:r>
            <a:r>
              <a:rPr lang="zh-TW" altLang="en-US" kern="0" dirty="0" smtClean="0">
                <a:latin typeface="標楷體" pitchFamily="65" charset="-120"/>
              </a:rPr>
              <a:t>產生第一個</a:t>
            </a:r>
            <a:r>
              <a:rPr lang="zh-TW" altLang="en-US" kern="0" dirty="0">
                <a:latin typeface="標楷體" pitchFamily="65" charset="-120"/>
              </a:rPr>
              <a:t>舵</a:t>
            </a:r>
            <a:r>
              <a:rPr lang="zh-TW" altLang="en-US" kern="0" dirty="0" smtClean="0">
                <a:latin typeface="標楷體" pitchFamily="65" charset="-120"/>
              </a:rPr>
              <a:t>機物件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Servo myservo2;</a:t>
            </a:r>
            <a:r>
              <a:rPr lang="it-IT" altLang="zh-TW" kern="0" dirty="0" smtClean="0">
                <a:latin typeface="標楷體" pitchFamily="65" charset="-120"/>
              </a:rPr>
              <a:t>			</a:t>
            </a:r>
            <a:r>
              <a:rPr lang="zh-TW" altLang="en-US" kern="0" dirty="0">
                <a:latin typeface="標楷體" pitchFamily="65" charset="-120"/>
              </a:rPr>
              <a:t>產生</a:t>
            </a:r>
            <a:r>
              <a:rPr lang="zh-TW" altLang="en-US" kern="0" dirty="0" smtClean="0">
                <a:latin typeface="標楷體" pitchFamily="65" charset="-120"/>
              </a:rPr>
              <a:t>第二個</a:t>
            </a:r>
            <a:r>
              <a:rPr lang="zh-TW" altLang="en-US" kern="0" dirty="0">
                <a:latin typeface="標楷體" pitchFamily="65" charset="-120"/>
              </a:rPr>
              <a:t>舵機物件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zh-TW" altLang="en-US" kern="0" dirty="0">
                <a:latin typeface="標楷體" pitchFamily="65" charset="-120"/>
              </a:rPr>
              <a:t>第一個舵機物件</a:t>
            </a:r>
            <a:r>
              <a:rPr lang="en-US" altLang="zh-TW" kern="0" dirty="0">
                <a:latin typeface="標楷體" pitchFamily="65" charset="-120"/>
              </a:rPr>
              <a:t>.attach(</a:t>
            </a:r>
            <a:r>
              <a:rPr lang="zh-TW" altLang="en-US" kern="0" dirty="0">
                <a:latin typeface="標楷體" pitchFamily="65" charset="-120"/>
              </a:rPr>
              <a:t>控制腳位</a:t>
            </a:r>
            <a:r>
              <a:rPr lang="it-IT" altLang="zh-TW" kern="0" dirty="0">
                <a:latin typeface="標楷體" pitchFamily="65" charset="-120"/>
              </a:rPr>
              <a:t>)</a:t>
            </a:r>
            <a:r>
              <a:rPr lang="en-US" altLang="zh-TW" kern="0" dirty="0">
                <a:latin typeface="標楷體" pitchFamily="65" charset="-120"/>
              </a:rPr>
              <a:t>;</a:t>
            </a:r>
            <a:r>
              <a:rPr lang="zh-TW" altLang="en-US" kern="0" dirty="0">
                <a:latin typeface="標楷體" pitchFamily="65" charset="-120"/>
              </a:rPr>
              <a:t> 舵機連接腳位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zh-TW" altLang="en-US" kern="0" dirty="0" smtClean="0">
                <a:latin typeface="標楷體" pitchFamily="65" charset="-120"/>
              </a:rPr>
              <a:t>第</a:t>
            </a:r>
            <a:r>
              <a:rPr lang="zh-TW" altLang="en-US" kern="0" dirty="0">
                <a:latin typeface="標楷體" pitchFamily="65" charset="-120"/>
              </a:rPr>
              <a:t>二</a:t>
            </a:r>
            <a:r>
              <a:rPr lang="zh-TW" altLang="en-US" kern="0" dirty="0" smtClean="0">
                <a:latin typeface="標楷體" pitchFamily="65" charset="-120"/>
              </a:rPr>
              <a:t>個</a:t>
            </a:r>
            <a:r>
              <a:rPr lang="zh-TW" altLang="en-US" kern="0" dirty="0">
                <a:latin typeface="標楷體" pitchFamily="65" charset="-120"/>
              </a:rPr>
              <a:t>舵機物件</a:t>
            </a:r>
            <a:r>
              <a:rPr lang="en-US" altLang="zh-TW" kern="0" dirty="0">
                <a:latin typeface="標楷體" pitchFamily="65" charset="-120"/>
              </a:rPr>
              <a:t>.attach(</a:t>
            </a:r>
            <a:r>
              <a:rPr lang="zh-TW" altLang="en-US" kern="0" dirty="0">
                <a:latin typeface="標楷體" pitchFamily="65" charset="-120"/>
              </a:rPr>
              <a:t>控制腳位</a:t>
            </a:r>
            <a:r>
              <a:rPr lang="it-IT" altLang="zh-TW" kern="0" dirty="0">
                <a:latin typeface="標楷體" pitchFamily="65" charset="-120"/>
              </a:rPr>
              <a:t>)</a:t>
            </a:r>
            <a:r>
              <a:rPr lang="en-US" altLang="zh-TW" kern="0" dirty="0">
                <a:latin typeface="標楷體" pitchFamily="65" charset="-120"/>
              </a:rPr>
              <a:t>;</a:t>
            </a:r>
            <a:r>
              <a:rPr lang="zh-TW" altLang="en-US" kern="0" dirty="0">
                <a:latin typeface="標楷體" pitchFamily="65" charset="-120"/>
              </a:rPr>
              <a:t> 舵機連接腳位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en-US" altLang="zh-TW" kern="0" dirty="0" err="1" smtClean="0">
                <a:latin typeface="標楷體" pitchFamily="65" charset="-120"/>
              </a:rPr>
              <a:t>ServotoZero</a:t>
            </a:r>
            <a:r>
              <a:rPr lang="en-US" altLang="zh-TW" kern="0" dirty="0" smtClean="0">
                <a:latin typeface="標楷體" pitchFamily="65" charset="-120"/>
              </a:rPr>
              <a:t>(myservo1);   </a:t>
            </a:r>
            <a:r>
              <a:rPr lang="zh-TW" altLang="en-US" kern="0" dirty="0" smtClean="0">
                <a:latin typeface="標楷體" pitchFamily="65" charset="-120"/>
              </a:rPr>
              <a:t>舵機回到零點</a:t>
            </a:r>
            <a:endParaRPr lang="en-US" altLang="zh-TW" kern="0" dirty="0" smtClean="0">
              <a:latin typeface="標楷體" pitchFamily="65" charset="-120"/>
            </a:endParaRPr>
          </a:p>
          <a:p>
            <a:pPr>
              <a:defRPr/>
            </a:pPr>
            <a:r>
              <a:rPr lang="en-US" altLang="zh-TW" kern="0" dirty="0" err="1" smtClean="0">
                <a:latin typeface="標楷體" pitchFamily="65" charset="-120"/>
              </a:rPr>
              <a:t>ServoMove</a:t>
            </a:r>
            <a:r>
              <a:rPr lang="en-US" altLang="zh-TW" kern="0" dirty="0" smtClean="0">
                <a:latin typeface="標楷體" pitchFamily="65" charset="-120"/>
              </a:rPr>
              <a:t>(myservo1,angle);   </a:t>
            </a:r>
            <a:r>
              <a:rPr lang="zh-TW" altLang="en-US" kern="0" dirty="0" smtClean="0">
                <a:latin typeface="標楷體" pitchFamily="65" charset="-120"/>
              </a:rPr>
              <a:t>移動舵機到某角度</a:t>
            </a:r>
            <a:endParaRPr lang="en-US" altLang="zh-TW" kern="0" dirty="0">
              <a:latin typeface="標楷體" pitchFamily="65" charset="-120"/>
            </a:endParaRPr>
          </a:p>
          <a:p>
            <a:pPr>
              <a:defRPr/>
            </a:pPr>
            <a:endParaRPr lang="en-US" altLang="zh-TW" kern="0" dirty="0" smtClean="0">
              <a:latin typeface="標楷體" pitchFamily="65" charset="-120"/>
            </a:endParaRPr>
          </a:p>
          <a:p>
            <a:pPr>
              <a:defRPr/>
            </a:pPr>
            <a:endParaRPr lang="en-US" altLang="zh-TW" kern="0" dirty="0" smtClean="0">
              <a:latin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64457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81B8770-D0B4-42E2-935C-33BAB9C7927E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5235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8445FE-F66D-4783-96EF-786D101CB18E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4925" y="2708275"/>
            <a:ext cx="6324600" cy="1371600"/>
          </a:xfrm>
        </p:spPr>
        <p:txBody>
          <a:bodyPr/>
          <a:lstStyle/>
          <a:p>
            <a:pPr marL="742950" indent="-742950" algn="ctr"/>
            <a:r>
              <a:rPr lang="zh-TW" altLang="en-US" dirty="0" smtClean="0"/>
              <a:t>無角度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正反轉控制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33972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81B8770-D0B4-42E2-935C-33BAB9C7927E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5235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8445FE-F66D-4783-96EF-786D101CB18E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4925" y="2708275"/>
            <a:ext cx="6324600" cy="1371600"/>
          </a:xfrm>
        </p:spPr>
        <p:txBody>
          <a:bodyPr/>
          <a:lstStyle/>
          <a:p>
            <a:pPr marL="742950" indent="-742950" algn="ctr"/>
            <a:r>
              <a:rPr lang="zh-TW" altLang="en-US" dirty="0" smtClean="0"/>
              <a:t>舵</a:t>
            </a:r>
            <a:r>
              <a:rPr lang="zh-TW" altLang="en-US" dirty="0" smtClean="0"/>
              <a:t>機硬體介紹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465905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無角度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S35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338" name="Picture 2" descr="D:\永忠研究\開課\台大創新設計學院\台大創創挑戰賽-動力機械工作坊\Course\Slide\fig\Servo_S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4968552" cy="502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12906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標題 1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marL="742950" indent="-742950" algn="ctr"/>
            <a:r>
              <a:rPr lang="zh-TW" altLang="en-US" b="1" dirty="0">
                <a:solidFill>
                  <a:srgbClr val="E56700"/>
                </a:solidFill>
              </a:rPr>
              <a:t>角度</a:t>
            </a:r>
            <a:r>
              <a:rPr lang="zh-TW" altLang="en-US" b="1" dirty="0" smtClean="0">
                <a:solidFill>
                  <a:srgbClr val="E56700"/>
                </a:solidFill>
              </a:rPr>
              <a:t>控制</a:t>
            </a:r>
            <a:r>
              <a:rPr lang="en-US" altLang="zh-TW" b="1" dirty="0" smtClean="0">
                <a:solidFill>
                  <a:srgbClr val="E56700"/>
                </a:solidFill>
              </a:rPr>
              <a:t>(Servo_S35)</a:t>
            </a:r>
            <a:endParaRPr lang="zh-TW" altLang="en-US" b="1" dirty="0" smtClean="0">
              <a:solidFill>
                <a:srgbClr val="E56700"/>
              </a:solidFill>
            </a:endParaRPr>
          </a:p>
        </p:txBody>
      </p:sp>
      <p:sp>
        <p:nvSpPr>
          <p:cNvPr id="115715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747D582-2BAA-4811-9916-9E92C13DDD74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15716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6A4B38-EF85-4DA3-B003-CB01BC31F815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87624" y="1484784"/>
            <a:ext cx="6696744" cy="2533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Servo.h</a:t>
            </a:r>
            <a:r>
              <a:rPr lang="en-US" altLang="zh-TW" dirty="0"/>
              <a:t>&gt; </a:t>
            </a:r>
          </a:p>
          <a:p>
            <a:endParaRPr lang="en-US" altLang="zh-TW" dirty="0"/>
          </a:p>
          <a:p>
            <a:r>
              <a:rPr lang="en-US" altLang="zh-TW" dirty="0"/>
              <a:t>#define Servo1Pin 11</a:t>
            </a:r>
          </a:p>
          <a:p>
            <a:r>
              <a:rPr lang="en-US" altLang="zh-TW" dirty="0"/>
              <a:t>#define Servo2Pin 12</a:t>
            </a:r>
          </a:p>
          <a:p>
            <a:endParaRPr lang="en-US" altLang="zh-TW" dirty="0"/>
          </a:p>
          <a:p>
            <a:r>
              <a:rPr lang="en-US" altLang="zh-TW" dirty="0"/>
              <a:t>Servo myservo1;</a:t>
            </a:r>
          </a:p>
          <a:p>
            <a:r>
              <a:rPr lang="en-US" altLang="zh-TW" dirty="0"/>
              <a:t>Servo myservo2;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InitServo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Pins)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myservo.attach</a:t>
            </a:r>
            <a:r>
              <a:rPr lang="en-US" altLang="zh-TW" dirty="0"/>
              <a:t>(Pins) 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ServotoZero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myservo.write</a:t>
            </a:r>
            <a:r>
              <a:rPr lang="en-US" altLang="zh-TW" dirty="0"/>
              <a:t>(90) 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ServoMove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angle)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myservo.write</a:t>
            </a:r>
            <a:r>
              <a:rPr lang="en-US" altLang="zh-TW" dirty="0"/>
              <a:t>(angle) 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ServoForward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, unsigned </a:t>
            </a:r>
            <a:r>
              <a:rPr lang="en-US" altLang="zh-TW" dirty="0" err="1"/>
              <a:t>int</a:t>
            </a:r>
            <a:r>
              <a:rPr lang="en-US" altLang="zh-TW" dirty="0"/>
              <a:t> angle)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if (angle == 0)</a:t>
            </a:r>
          </a:p>
          <a:p>
            <a:r>
              <a:rPr lang="en-US" altLang="zh-TW" dirty="0"/>
              <a:t>          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ServotoZero</a:t>
            </a:r>
            <a:r>
              <a:rPr lang="en-US" altLang="zh-TW" dirty="0"/>
              <a:t>(</a:t>
            </a:r>
            <a:r>
              <a:rPr lang="en-US" altLang="zh-TW" dirty="0" err="1"/>
              <a:t>myservo</a:t>
            </a:r>
            <a:r>
              <a:rPr lang="en-US" altLang="zh-TW" dirty="0"/>
              <a:t>) ;</a:t>
            </a:r>
          </a:p>
          <a:p>
            <a:r>
              <a:rPr lang="en-US" altLang="zh-TW" dirty="0"/>
              <a:t>          }</a:t>
            </a:r>
          </a:p>
          <a:p>
            <a:r>
              <a:rPr lang="en-US" altLang="zh-TW" dirty="0"/>
              <a:t>          else if (angle &gt;0)</a:t>
            </a:r>
          </a:p>
          <a:p>
            <a:r>
              <a:rPr lang="en-US" altLang="zh-TW" dirty="0"/>
              <a:t>            {</a:t>
            </a:r>
          </a:p>
          <a:p>
            <a:r>
              <a:rPr lang="en-US" altLang="zh-TW" dirty="0"/>
              <a:t>              </a:t>
            </a:r>
            <a:r>
              <a:rPr lang="en-US" altLang="zh-TW" dirty="0" err="1"/>
              <a:t>myservo.write</a:t>
            </a:r>
            <a:r>
              <a:rPr lang="en-US" altLang="zh-TW" dirty="0"/>
              <a:t>(90+map(angle,1,100,1,90)) ;</a:t>
            </a:r>
          </a:p>
          <a:p>
            <a:r>
              <a:rPr lang="en-US" altLang="zh-TW" dirty="0"/>
              <a:t>            }    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ServoBackward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, unsigned </a:t>
            </a:r>
            <a:r>
              <a:rPr lang="en-US" altLang="zh-TW" dirty="0" err="1"/>
              <a:t>int</a:t>
            </a:r>
            <a:r>
              <a:rPr lang="en-US" altLang="zh-TW" dirty="0"/>
              <a:t> angle)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if (angle == 0)</a:t>
            </a:r>
          </a:p>
          <a:p>
            <a:r>
              <a:rPr lang="en-US" altLang="zh-TW" dirty="0"/>
              <a:t>          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ServotoZero</a:t>
            </a:r>
            <a:r>
              <a:rPr lang="en-US" altLang="zh-TW" dirty="0"/>
              <a:t>(</a:t>
            </a:r>
            <a:r>
              <a:rPr lang="en-US" altLang="zh-TW" dirty="0" err="1"/>
              <a:t>myservo</a:t>
            </a:r>
            <a:r>
              <a:rPr lang="en-US" altLang="zh-TW" dirty="0"/>
              <a:t>) ;</a:t>
            </a:r>
          </a:p>
          <a:p>
            <a:r>
              <a:rPr lang="en-US" altLang="zh-TW" dirty="0"/>
              <a:t>          }</a:t>
            </a:r>
          </a:p>
          <a:p>
            <a:r>
              <a:rPr lang="en-US" altLang="zh-TW" dirty="0"/>
              <a:t>          else if (angle &gt;0)</a:t>
            </a:r>
          </a:p>
          <a:p>
            <a:r>
              <a:rPr lang="en-US" altLang="zh-TW" dirty="0"/>
              <a:t>            {</a:t>
            </a:r>
          </a:p>
          <a:p>
            <a:r>
              <a:rPr lang="en-US" altLang="zh-TW" dirty="0"/>
              <a:t>              </a:t>
            </a:r>
            <a:r>
              <a:rPr lang="en-US" altLang="zh-TW" dirty="0" err="1"/>
              <a:t>myservo.write</a:t>
            </a:r>
            <a:r>
              <a:rPr lang="en-US" altLang="zh-TW" dirty="0"/>
              <a:t>(90-map(angle,1,100,1,90)) ;</a:t>
            </a:r>
          </a:p>
          <a:p>
            <a:r>
              <a:rPr lang="en-US" altLang="zh-TW" dirty="0"/>
              <a:t>            }    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ServoStop</a:t>
            </a:r>
            <a:r>
              <a:rPr lang="en-US" altLang="zh-TW" dirty="0"/>
              <a:t>(Servo </a:t>
            </a:r>
            <a:r>
              <a:rPr lang="en-US" altLang="zh-TW" dirty="0" err="1"/>
              <a:t>myservo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ServotoZero</a:t>
            </a:r>
            <a:r>
              <a:rPr lang="en-US" altLang="zh-TW" dirty="0"/>
              <a:t>(</a:t>
            </a:r>
            <a:r>
              <a:rPr lang="en-US" altLang="zh-TW" dirty="0" err="1"/>
              <a:t>myservo</a:t>
            </a:r>
            <a:r>
              <a:rPr lang="en-US" altLang="zh-TW" dirty="0"/>
              <a:t>) 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void setup()  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//    </a:t>
            </a:r>
            <a:r>
              <a:rPr lang="en-US" altLang="zh-TW" dirty="0" err="1"/>
              <a:t>init</a:t>
            </a:r>
            <a:r>
              <a:rPr lang="en-US" altLang="zh-TW" dirty="0"/>
              <a:t> Serial echo  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Serial.begin</a:t>
            </a:r>
            <a:r>
              <a:rPr lang="en-US" altLang="zh-TW" dirty="0"/>
              <a:t>(9600);   // </a:t>
            </a:r>
            <a:r>
              <a:rPr lang="zh-TW" altLang="en-US" dirty="0"/>
              <a:t>與電腦序列埠連線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Serial.println</a:t>
            </a:r>
            <a:r>
              <a:rPr lang="en-US" altLang="zh-TW" dirty="0"/>
              <a:t>("Program  is ready!");</a:t>
            </a:r>
          </a:p>
          <a:p>
            <a:r>
              <a:rPr lang="en-US" altLang="zh-TW" dirty="0"/>
              <a:t>  </a:t>
            </a:r>
          </a:p>
          <a:p>
            <a:r>
              <a:rPr lang="en-US" altLang="zh-TW" dirty="0"/>
              <a:t>//----------Servo</a:t>
            </a:r>
          </a:p>
          <a:p>
            <a:r>
              <a:rPr lang="en-US" altLang="zh-TW" dirty="0"/>
              <a:t>//----------Servo</a:t>
            </a:r>
          </a:p>
          <a:p>
            <a:r>
              <a:rPr lang="en-US" altLang="zh-TW" dirty="0"/>
              <a:t>    myservo1.attach(Servo1Pin) ;</a:t>
            </a:r>
          </a:p>
          <a:p>
            <a:r>
              <a:rPr lang="en-US" altLang="zh-TW" dirty="0"/>
              <a:t>    myservo2.attach(Servo2Pin) ;    </a:t>
            </a:r>
            <a:r>
              <a:rPr lang="en-US" altLang="zh-TW" dirty="0" err="1"/>
              <a:t>ServotoZero</a:t>
            </a:r>
            <a:r>
              <a:rPr lang="en-US" altLang="zh-TW" dirty="0"/>
              <a:t>(myservo1) 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ServotoZero</a:t>
            </a:r>
            <a:r>
              <a:rPr lang="en-US" altLang="zh-TW" dirty="0"/>
              <a:t>(myservo1) 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ServotoZero</a:t>
            </a:r>
            <a:r>
              <a:rPr lang="en-US" altLang="zh-TW" dirty="0"/>
              <a:t>(myservo2) ;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loop()</a:t>
            </a:r>
          </a:p>
          <a:p>
            <a:r>
              <a:rPr lang="en-US" altLang="zh-TW" dirty="0"/>
              <a:t>  {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ServoStop</a:t>
            </a:r>
            <a:r>
              <a:rPr lang="en-US" altLang="zh-TW" dirty="0"/>
              <a:t>(myservo1) ;</a:t>
            </a:r>
          </a:p>
          <a:p>
            <a:r>
              <a:rPr lang="en-US" altLang="zh-TW" dirty="0"/>
              <a:t>      delay(2000) ;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ServoForward</a:t>
            </a:r>
            <a:r>
              <a:rPr lang="en-US" altLang="zh-TW" dirty="0"/>
              <a:t>(myservo1,90);</a:t>
            </a:r>
          </a:p>
          <a:p>
            <a:r>
              <a:rPr lang="en-US" altLang="zh-TW" dirty="0"/>
              <a:t>      delay(2000) ;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ServoStop</a:t>
            </a:r>
            <a:r>
              <a:rPr lang="en-US" altLang="zh-TW" dirty="0"/>
              <a:t>(myservo1) ;</a:t>
            </a:r>
          </a:p>
          <a:p>
            <a:r>
              <a:rPr lang="en-US" altLang="zh-TW" dirty="0"/>
              <a:t>      delay(2000) ;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ServoBackward</a:t>
            </a:r>
            <a:r>
              <a:rPr lang="en-US" altLang="zh-TW" dirty="0"/>
              <a:t>(myservo1,30);</a:t>
            </a:r>
          </a:p>
          <a:p>
            <a:r>
              <a:rPr lang="en-US" altLang="zh-TW" dirty="0"/>
              <a:t>      delay(2000) ;      </a:t>
            </a:r>
          </a:p>
          <a:p>
            <a:r>
              <a:rPr lang="en-US" altLang="zh-TW" dirty="0"/>
              <a:t>  }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262455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/>
            <a:r>
              <a:rPr lang="zh-TW" altLang="en-US" b="1" dirty="0">
                <a:solidFill>
                  <a:srgbClr val="E56700"/>
                </a:solidFill>
              </a:rPr>
              <a:t>基本控制</a:t>
            </a:r>
            <a:r>
              <a:rPr lang="en-US" altLang="zh-TW" b="1" dirty="0">
                <a:solidFill>
                  <a:srgbClr val="E56700"/>
                </a:solidFill>
              </a:rPr>
              <a:t>(</a:t>
            </a:r>
            <a:r>
              <a:rPr lang="en-US" altLang="zh-TW" b="1" dirty="0" smtClean="0">
                <a:solidFill>
                  <a:srgbClr val="E56700"/>
                </a:solidFill>
              </a:rPr>
              <a:t>Servo2)</a:t>
            </a:r>
            <a:r>
              <a:rPr lang="zh-TW" altLang="en-US" b="1" dirty="0" smtClean="0"/>
              <a:t>程式</a:t>
            </a:r>
            <a:r>
              <a:rPr lang="zh-TW" altLang="en-US" b="1" dirty="0" smtClean="0"/>
              <a:t>重點解說</a:t>
            </a:r>
            <a:endParaRPr lang="zh-TW" altLang="en-US" b="1" dirty="0" smtClean="0">
              <a:solidFill>
                <a:srgbClr val="E56700"/>
              </a:solidFill>
            </a:endParaRPr>
          </a:p>
        </p:txBody>
      </p:sp>
      <p:sp>
        <p:nvSpPr>
          <p:cNvPr id="115715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747D582-2BAA-4811-9916-9E92C13DDD74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15716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6A4B38-EF85-4DA3-B003-CB01BC31F815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650" y="1268413"/>
            <a:ext cx="771525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kern="0" dirty="0"/>
              <a:t>#include &lt;</a:t>
            </a:r>
            <a:r>
              <a:rPr lang="en-US" altLang="zh-TW" kern="0" dirty="0" err="1"/>
              <a:t>Servo.h</a:t>
            </a:r>
            <a:r>
              <a:rPr lang="en-US" altLang="zh-TW" kern="0" dirty="0"/>
              <a:t>&gt; </a:t>
            </a:r>
            <a:r>
              <a:rPr lang="en-US" altLang="zh-TW" kern="0" dirty="0" smtClean="0"/>
              <a:t>	</a:t>
            </a:r>
            <a:r>
              <a:rPr lang="zh-TW" altLang="en-US" kern="0" dirty="0" smtClean="0"/>
              <a:t>使用</a:t>
            </a:r>
            <a:r>
              <a:rPr lang="zh-TW" altLang="en-US" kern="0" dirty="0"/>
              <a:t>舵</a:t>
            </a:r>
            <a:r>
              <a:rPr lang="zh-TW" altLang="en-US" kern="0" dirty="0" smtClean="0"/>
              <a:t>機控制物件</a:t>
            </a:r>
            <a:endParaRPr lang="en-US" altLang="zh-TW" kern="0" dirty="0" smtClean="0"/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#define Servo1Pin </a:t>
            </a:r>
            <a:r>
              <a:rPr lang="it-IT" altLang="zh-TW" kern="0" dirty="0" smtClean="0">
                <a:latin typeface="標楷體" pitchFamily="65" charset="-120"/>
              </a:rPr>
              <a:t>11</a:t>
            </a:r>
            <a:r>
              <a:rPr lang="it-IT" altLang="zh-TW" kern="0" dirty="0" smtClean="0">
                <a:latin typeface="標楷體" pitchFamily="65" charset="-120"/>
              </a:rPr>
              <a:t>		</a:t>
            </a:r>
            <a:r>
              <a:rPr lang="zh-TW" altLang="en-US" kern="0" dirty="0" smtClean="0">
                <a:latin typeface="標楷體" pitchFamily="65" charset="-120"/>
              </a:rPr>
              <a:t>第一個舵機控制腳位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#define Servo2Pin </a:t>
            </a:r>
            <a:r>
              <a:rPr lang="it-IT" altLang="zh-TW" kern="0" dirty="0" smtClean="0">
                <a:latin typeface="標楷體" pitchFamily="65" charset="-120"/>
              </a:rPr>
              <a:t>12</a:t>
            </a:r>
            <a:r>
              <a:rPr lang="it-IT" altLang="zh-TW" kern="0" dirty="0" smtClean="0">
                <a:latin typeface="標楷體" pitchFamily="65" charset="-120"/>
              </a:rPr>
              <a:t>		</a:t>
            </a:r>
            <a:r>
              <a:rPr lang="zh-TW" altLang="en-US" kern="0" dirty="0" smtClean="0">
                <a:latin typeface="標楷體" pitchFamily="65" charset="-120"/>
              </a:rPr>
              <a:t>第二個</a:t>
            </a:r>
            <a:r>
              <a:rPr lang="zh-TW" altLang="en-US" kern="0" dirty="0">
                <a:latin typeface="標楷體" pitchFamily="65" charset="-120"/>
              </a:rPr>
              <a:t>舵機控制腳位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Servo myservo1</a:t>
            </a:r>
            <a:r>
              <a:rPr lang="it-IT" altLang="zh-TW" kern="0" dirty="0" smtClean="0">
                <a:latin typeface="標楷體" pitchFamily="65" charset="-120"/>
              </a:rPr>
              <a:t>;			</a:t>
            </a:r>
            <a:r>
              <a:rPr lang="zh-TW" altLang="en-US" kern="0" dirty="0" smtClean="0">
                <a:latin typeface="標楷體" pitchFamily="65" charset="-120"/>
              </a:rPr>
              <a:t>產生第一個</a:t>
            </a:r>
            <a:r>
              <a:rPr lang="zh-TW" altLang="en-US" kern="0" dirty="0">
                <a:latin typeface="標楷體" pitchFamily="65" charset="-120"/>
              </a:rPr>
              <a:t>舵</a:t>
            </a:r>
            <a:r>
              <a:rPr lang="zh-TW" altLang="en-US" kern="0" dirty="0" smtClean="0">
                <a:latin typeface="標楷體" pitchFamily="65" charset="-120"/>
              </a:rPr>
              <a:t>機物件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it-IT" altLang="zh-TW" kern="0" dirty="0">
                <a:latin typeface="標楷體" pitchFamily="65" charset="-120"/>
              </a:rPr>
              <a:t>Servo myservo2;</a:t>
            </a:r>
            <a:r>
              <a:rPr lang="it-IT" altLang="zh-TW" kern="0" dirty="0" smtClean="0">
                <a:latin typeface="標楷體" pitchFamily="65" charset="-120"/>
              </a:rPr>
              <a:t>			</a:t>
            </a:r>
            <a:r>
              <a:rPr lang="zh-TW" altLang="en-US" kern="0" dirty="0">
                <a:latin typeface="標楷體" pitchFamily="65" charset="-120"/>
              </a:rPr>
              <a:t>產生</a:t>
            </a:r>
            <a:r>
              <a:rPr lang="zh-TW" altLang="en-US" kern="0" dirty="0" smtClean="0">
                <a:latin typeface="標楷體" pitchFamily="65" charset="-120"/>
              </a:rPr>
              <a:t>第二個</a:t>
            </a:r>
            <a:r>
              <a:rPr lang="zh-TW" altLang="en-US" kern="0" dirty="0">
                <a:latin typeface="標楷體" pitchFamily="65" charset="-120"/>
              </a:rPr>
              <a:t>舵機物件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zh-TW" altLang="en-US" kern="0" dirty="0">
                <a:latin typeface="標楷體" pitchFamily="65" charset="-120"/>
              </a:rPr>
              <a:t>第一個舵機物件</a:t>
            </a:r>
            <a:r>
              <a:rPr lang="en-US" altLang="zh-TW" kern="0" dirty="0">
                <a:latin typeface="標楷體" pitchFamily="65" charset="-120"/>
              </a:rPr>
              <a:t>.attach(</a:t>
            </a:r>
            <a:r>
              <a:rPr lang="zh-TW" altLang="en-US" kern="0" dirty="0">
                <a:latin typeface="標楷體" pitchFamily="65" charset="-120"/>
              </a:rPr>
              <a:t>控制腳位</a:t>
            </a:r>
            <a:r>
              <a:rPr lang="it-IT" altLang="zh-TW" kern="0" dirty="0">
                <a:latin typeface="標楷體" pitchFamily="65" charset="-120"/>
              </a:rPr>
              <a:t>)</a:t>
            </a:r>
            <a:r>
              <a:rPr lang="en-US" altLang="zh-TW" kern="0" dirty="0">
                <a:latin typeface="標楷體" pitchFamily="65" charset="-120"/>
              </a:rPr>
              <a:t>;</a:t>
            </a:r>
            <a:r>
              <a:rPr lang="zh-TW" altLang="en-US" kern="0" dirty="0">
                <a:latin typeface="標楷體" pitchFamily="65" charset="-120"/>
              </a:rPr>
              <a:t> 舵機連接腳位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zh-TW" altLang="en-US" kern="0" dirty="0" smtClean="0">
                <a:latin typeface="標楷體" pitchFamily="65" charset="-120"/>
              </a:rPr>
              <a:t>第</a:t>
            </a:r>
            <a:r>
              <a:rPr lang="zh-TW" altLang="en-US" kern="0" dirty="0">
                <a:latin typeface="標楷體" pitchFamily="65" charset="-120"/>
              </a:rPr>
              <a:t>二</a:t>
            </a:r>
            <a:r>
              <a:rPr lang="zh-TW" altLang="en-US" kern="0" dirty="0" smtClean="0">
                <a:latin typeface="標楷體" pitchFamily="65" charset="-120"/>
              </a:rPr>
              <a:t>個</a:t>
            </a:r>
            <a:r>
              <a:rPr lang="zh-TW" altLang="en-US" kern="0" dirty="0">
                <a:latin typeface="標楷體" pitchFamily="65" charset="-120"/>
              </a:rPr>
              <a:t>舵機物件</a:t>
            </a:r>
            <a:r>
              <a:rPr lang="en-US" altLang="zh-TW" kern="0" dirty="0">
                <a:latin typeface="標楷體" pitchFamily="65" charset="-120"/>
              </a:rPr>
              <a:t>.attach(</a:t>
            </a:r>
            <a:r>
              <a:rPr lang="zh-TW" altLang="en-US" kern="0" dirty="0">
                <a:latin typeface="標楷體" pitchFamily="65" charset="-120"/>
              </a:rPr>
              <a:t>控制腳位</a:t>
            </a:r>
            <a:r>
              <a:rPr lang="it-IT" altLang="zh-TW" kern="0" dirty="0">
                <a:latin typeface="標楷體" pitchFamily="65" charset="-120"/>
              </a:rPr>
              <a:t>)</a:t>
            </a:r>
            <a:r>
              <a:rPr lang="en-US" altLang="zh-TW" kern="0" dirty="0">
                <a:latin typeface="標楷體" pitchFamily="65" charset="-120"/>
              </a:rPr>
              <a:t>;</a:t>
            </a:r>
            <a:r>
              <a:rPr lang="zh-TW" altLang="en-US" kern="0" dirty="0">
                <a:latin typeface="標楷體" pitchFamily="65" charset="-120"/>
              </a:rPr>
              <a:t> 舵機連接腳位</a:t>
            </a:r>
            <a:endParaRPr lang="it-IT" altLang="zh-TW" kern="0" dirty="0">
              <a:latin typeface="標楷體" pitchFamily="65" charset="-120"/>
            </a:endParaRPr>
          </a:p>
          <a:p>
            <a:pPr>
              <a:defRPr/>
            </a:pPr>
            <a:r>
              <a:rPr lang="en-US" altLang="zh-TW" kern="0" dirty="0" err="1">
                <a:latin typeface="標楷體" pitchFamily="65" charset="-120"/>
              </a:rPr>
              <a:t>ServoStop</a:t>
            </a:r>
            <a:r>
              <a:rPr lang="en-US" altLang="zh-TW" kern="0" dirty="0">
                <a:latin typeface="標楷體" pitchFamily="65" charset="-120"/>
              </a:rPr>
              <a:t>(myservo1</a:t>
            </a:r>
            <a:r>
              <a:rPr lang="en-US" altLang="zh-TW" kern="0" dirty="0" smtClean="0">
                <a:latin typeface="標楷體" pitchFamily="65" charset="-120"/>
              </a:rPr>
              <a:t>);   </a:t>
            </a:r>
            <a:r>
              <a:rPr lang="zh-TW" altLang="en-US" kern="0" dirty="0" smtClean="0">
                <a:latin typeface="標楷體" pitchFamily="65" charset="-120"/>
              </a:rPr>
              <a:t>舵機停止</a:t>
            </a:r>
            <a:endParaRPr lang="en-US" altLang="zh-TW" kern="0" dirty="0" smtClean="0">
              <a:latin typeface="標楷體" pitchFamily="65" charset="-120"/>
            </a:endParaRPr>
          </a:p>
          <a:p>
            <a:pPr>
              <a:defRPr/>
            </a:pPr>
            <a:r>
              <a:rPr lang="en-US" altLang="zh-TW" kern="0" dirty="0" err="1">
                <a:latin typeface="標楷體" pitchFamily="65" charset="-120"/>
              </a:rPr>
              <a:t>ServoForward</a:t>
            </a:r>
            <a:r>
              <a:rPr lang="en-US" altLang="zh-TW" kern="0" dirty="0">
                <a:latin typeface="標楷體" pitchFamily="65" charset="-120"/>
              </a:rPr>
              <a:t>(myservo1</a:t>
            </a:r>
            <a:r>
              <a:rPr lang="en-US" altLang="zh-TW" kern="0" dirty="0" smtClean="0">
                <a:latin typeface="標楷體" pitchFamily="65" charset="-120"/>
              </a:rPr>
              <a:t>,</a:t>
            </a:r>
            <a:r>
              <a:rPr lang="zh-TW" altLang="en-US" kern="0" dirty="0" smtClean="0">
                <a:latin typeface="標楷體" pitchFamily="65" charset="-120"/>
              </a:rPr>
              <a:t>速度</a:t>
            </a:r>
            <a:r>
              <a:rPr lang="en-US" altLang="zh-TW" kern="0" dirty="0" smtClean="0">
                <a:latin typeface="標楷體" pitchFamily="65" charset="-120"/>
              </a:rPr>
              <a:t>(1~100); </a:t>
            </a:r>
            <a:r>
              <a:rPr lang="zh-TW" altLang="en-US" kern="0" dirty="0" smtClean="0">
                <a:latin typeface="標楷體" pitchFamily="65" charset="-120"/>
              </a:rPr>
              <a:t>舵機依速度正轉</a:t>
            </a:r>
            <a:endParaRPr lang="en-US" altLang="zh-TW" kern="0" dirty="0" smtClean="0">
              <a:latin typeface="標楷體" pitchFamily="65" charset="-120"/>
            </a:endParaRPr>
          </a:p>
          <a:p>
            <a:pPr>
              <a:defRPr/>
            </a:pPr>
            <a:r>
              <a:rPr lang="en-US" altLang="zh-TW" kern="0" dirty="0" err="1">
                <a:latin typeface="標楷體" pitchFamily="65" charset="-120"/>
              </a:rPr>
              <a:t>ServoBackward</a:t>
            </a:r>
            <a:r>
              <a:rPr lang="en-US" altLang="zh-TW" kern="0" dirty="0">
                <a:latin typeface="標楷體" pitchFamily="65" charset="-120"/>
              </a:rPr>
              <a:t>(myservo1,</a:t>
            </a:r>
            <a:r>
              <a:rPr lang="zh-TW" altLang="en-US" kern="0" dirty="0">
                <a:latin typeface="標楷體" pitchFamily="65" charset="-120"/>
              </a:rPr>
              <a:t>速度</a:t>
            </a:r>
            <a:r>
              <a:rPr lang="en-US" altLang="zh-TW" kern="0" dirty="0">
                <a:latin typeface="標楷體" pitchFamily="65" charset="-120"/>
              </a:rPr>
              <a:t>(1~100); </a:t>
            </a:r>
            <a:r>
              <a:rPr lang="zh-TW" altLang="en-US" kern="0" dirty="0">
                <a:latin typeface="標楷體" pitchFamily="65" charset="-120"/>
              </a:rPr>
              <a:t>舵機依</a:t>
            </a:r>
            <a:r>
              <a:rPr lang="zh-TW" altLang="en-US" kern="0" dirty="0" smtClean="0">
                <a:latin typeface="標楷體" pitchFamily="65" charset="-120"/>
              </a:rPr>
              <a:t>速度反轉</a:t>
            </a:r>
            <a:endParaRPr lang="en-US" altLang="zh-TW" kern="0" dirty="0">
              <a:latin typeface="標楷體" pitchFamily="65" charset="-120"/>
            </a:endParaRPr>
          </a:p>
          <a:p>
            <a:pPr>
              <a:defRPr/>
            </a:pPr>
            <a:endParaRPr lang="en-US" altLang="zh-TW" kern="0" dirty="0" smtClean="0">
              <a:latin typeface="標楷體" pitchFamily="65" charset="-120"/>
            </a:endParaRPr>
          </a:p>
          <a:p>
            <a:pPr>
              <a:defRPr/>
            </a:pPr>
            <a:endParaRPr lang="en-US" altLang="zh-TW" kern="0" dirty="0">
              <a:latin typeface="標楷體" pitchFamily="65" charset="-120"/>
            </a:endParaRPr>
          </a:p>
          <a:p>
            <a:pPr>
              <a:defRPr/>
            </a:pPr>
            <a:endParaRPr lang="en-US" altLang="zh-TW" kern="0" dirty="0" smtClean="0">
              <a:latin typeface="標楷體" pitchFamily="65" charset="-120"/>
            </a:endParaRPr>
          </a:p>
          <a:p>
            <a:pPr>
              <a:defRPr/>
            </a:pPr>
            <a:endParaRPr lang="en-US" altLang="zh-TW" kern="0" dirty="0" smtClean="0">
              <a:latin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77301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B891831-6DF9-44C7-9510-622148D65F8D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48131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535E8B4-AC3A-4C35-9182-D11E4241CDF2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2781300"/>
            <a:ext cx="6985000" cy="1371600"/>
          </a:xfrm>
        </p:spPr>
        <p:txBody>
          <a:bodyPr/>
          <a:lstStyle/>
          <a:p>
            <a:pPr marL="742950" indent="-742950" algn="ctr"/>
            <a:r>
              <a:rPr lang="zh-TW" altLang="en-US" dirty="0" smtClean="0"/>
              <a:t>實作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40876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3A45C09-253E-4F64-AEE7-A9CA1EA8D13D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29027" name="日期版面配置區 6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B13FF84-ADBA-48D0-9535-44653F0C1D77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defRPr/>
            </a:pP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Q  &amp;  A</a:t>
            </a:r>
            <a:endParaRPr lang="zh-TW" altLang="zh-TW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27313" y="3068638"/>
            <a:ext cx="4038600" cy="19446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TW" altLang="en-US" sz="3600" smtClean="0">
                <a:solidFill>
                  <a:srgbClr val="0070C0"/>
                </a:solidFill>
                <a:latin typeface="標楷體" pitchFamily="65" charset="-120"/>
              </a:rPr>
              <a:t>感謝聆聽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3600" smtClean="0">
                <a:solidFill>
                  <a:srgbClr val="0070C0"/>
                </a:solidFill>
                <a:latin typeface="標楷體" pitchFamily="65" charset="-120"/>
              </a:rPr>
              <a:t>恭請指教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zh-TW" sz="4000" smtClean="0">
              <a:latin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32120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自我介紹</a:t>
            </a:r>
          </a:p>
        </p:txBody>
      </p:sp>
      <p:sp>
        <p:nvSpPr>
          <p:cNvPr id="130051" name="內容版面配置區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824412"/>
          </a:xfrm>
        </p:spPr>
        <p:txBody>
          <a:bodyPr/>
          <a:lstStyle/>
          <a:p>
            <a:r>
              <a:rPr lang="zh-TW" altLang="zh-TW" b="1" dirty="0" smtClean="0"/>
              <a:t>曹永忠</a:t>
            </a:r>
            <a:r>
              <a:rPr lang="en-US" altLang="zh-TW" b="1" dirty="0" smtClean="0"/>
              <a:t> (Yung-Chung </a:t>
            </a:r>
            <a:r>
              <a:rPr lang="en-US" altLang="zh-TW" b="1" dirty="0" err="1" smtClean="0"/>
              <a:t>Tsao</a:t>
            </a:r>
            <a:r>
              <a:rPr lang="en-US" altLang="zh-TW" b="1" dirty="0" smtClean="0"/>
              <a:t>) </a:t>
            </a:r>
            <a:r>
              <a:rPr lang="zh-TW" altLang="zh-TW" b="1" dirty="0" smtClean="0"/>
              <a:t>，</a:t>
            </a:r>
            <a:r>
              <a:rPr lang="zh-TW" altLang="zh-TW" dirty="0" smtClean="0"/>
              <a:t>目前為自由作家，專研於軟體工程、軟體開發與設計、物件導向程式設計，商品攝影及人像攝影。長期投入資訊系統設計與開發、企業應用系統開發、軟體工程、新產品開發管理、商品及人像攝影等領域，並持續發表作品及相關專業著作。</a:t>
            </a:r>
          </a:p>
          <a:p>
            <a:r>
              <a:rPr lang="en-US" altLang="zh-TW" sz="1800" dirty="0" err="1" smtClean="0"/>
              <a:t>Email:</a:t>
            </a:r>
            <a:r>
              <a:rPr lang="en-US" altLang="zh-TW" sz="1800" u="sng" dirty="0" err="1" smtClean="0">
                <a:hlinkClick r:id="rId3"/>
              </a:rPr>
              <a:t>prgbruce@gmail.com</a:t>
            </a:r>
            <a:endParaRPr lang="zh-TW" altLang="zh-TW" sz="1800" dirty="0" smtClean="0"/>
          </a:p>
          <a:p>
            <a:r>
              <a:rPr lang="en-US" altLang="zh-TW" sz="1800" dirty="0" smtClean="0"/>
              <a:t>Line ID</a:t>
            </a:r>
            <a:r>
              <a:rPr lang="zh-TW" altLang="zh-TW" sz="1800" dirty="0" smtClean="0"/>
              <a:t>：</a:t>
            </a:r>
            <a:r>
              <a:rPr lang="en-US" altLang="zh-TW" sz="1800" dirty="0" err="1" smtClean="0"/>
              <a:t>dr.brucetsao</a:t>
            </a:r>
            <a:endParaRPr lang="zh-TW" altLang="zh-TW" sz="1800" dirty="0" smtClean="0"/>
          </a:p>
          <a:p>
            <a:r>
              <a:rPr lang="zh-TW" altLang="zh-TW" sz="1800" dirty="0" smtClean="0"/>
              <a:t>範例</a:t>
            </a:r>
            <a:r>
              <a:rPr lang="zh-TW" altLang="zh-TW" sz="1800" dirty="0" smtClean="0"/>
              <a:t>原始碼網址</a:t>
            </a:r>
            <a:r>
              <a:rPr lang="zh-TW" altLang="zh-TW" sz="1800" dirty="0" smtClean="0"/>
              <a:t>：</a:t>
            </a:r>
            <a:r>
              <a:rPr lang="en-US" altLang="zh-TW" sz="1800" u="sng" dirty="0">
                <a:hlinkClick r:id="rId4"/>
              </a:rPr>
              <a:t>https://</a:t>
            </a:r>
            <a:r>
              <a:rPr lang="en-US" altLang="zh-TW" sz="1800" u="sng" dirty="0" smtClean="0">
                <a:hlinkClick r:id="rId4"/>
              </a:rPr>
              <a:t>github.com/brucetsao?tab=repositories</a:t>
            </a:r>
            <a:endParaRPr lang="en-US" altLang="zh-TW" sz="1800" u="sng" dirty="0" smtClean="0"/>
          </a:p>
          <a:p>
            <a:r>
              <a:rPr lang="zh-TW" altLang="zh-TW" sz="1800" dirty="0" smtClean="0"/>
              <a:t>臉</a:t>
            </a:r>
            <a:r>
              <a:rPr lang="zh-TW" altLang="zh-TW" sz="1800" dirty="0" smtClean="0"/>
              <a:t>書社群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Arduino.Taiwan</a:t>
            </a:r>
            <a:r>
              <a:rPr lang="en-US" altLang="zh-TW" sz="1800" dirty="0" smtClean="0"/>
              <a:t>)</a:t>
            </a:r>
            <a:r>
              <a:rPr lang="zh-TW" altLang="zh-TW" sz="1800" dirty="0" smtClean="0"/>
              <a:t>：</a:t>
            </a:r>
            <a:r>
              <a:rPr lang="en-US" altLang="zh-TW" sz="1800" u="sng" dirty="0" smtClean="0">
                <a:hlinkClick r:id="rId5"/>
              </a:rPr>
              <a:t>https://www.facebook.com/groups/Arduino.Taiwan/</a:t>
            </a:r>
            <a:endParaRPr lang="zh-TW" altLang="zh-TW" sz="1800" dirty="0" smtClean="0"/>
          </a:p>
          <a:p>
            <a:r>
              <a:rPr lang="en-US" altLang="zh-TW" sz="1800" dirty="0" err="1" smtClean="0"/>
              <a:t>Youtube</a:t>
            </a:r>
            <a:r>
              <a:rPr lang="zh-TW" altLang="zh-TW" sz="1800" dirty="0" smtClean="0"/>
              <a:t>：</a:t>
            </a:r>
            <a:r>
              <a:rPr lang="en-US" altLang="zh-TW" sz="1800" u="sng" dirty="0" smtClean="0">
                <a:hlinkClick r:id="rId6"/>
              </a:rPr>
              <a:t>https://www.youtube.com/channel/UCcYG2yY_u0m1aotcA4hrRgQ</a:t>
            </a:r>
            <a:endParaRPr lang="zh-TW" altLang="en-US" sz="1800" dirty="0" smtClean="0"/>
          </a:p>
        </p:txBody>
      </p:sp>
      <p:sp>
        <p:nvSpPr>
          <p:cNvPr id="13005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7F0DF7-B586-491F-8CEC-31E5B8D6B14D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30053" name="日期版面配置區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200" smtClean="0">
                <a:latin typeface="Arial" charset="0"/>
                <a:ea typeface="新細明體" pitchFamily="18" charset="-120"/>
              </a:rPr>
              <a:t>2014/10/22</a:t>
            </a:r>
          </a:p>
        </p:txBody>
      </p:sp>
      <p:pic>
        <p:nvPicPr>
          <p:cNvPr id="130054" name="Picture 6" descr="D:\永忠研究\經履歷資料\名片\名片印刷_曹永忠1040304\名片印刷檔\Line_dr_brucetsa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017838"/>
            <a:ext cx="10763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D84F2DD-4C58-4869-9FE0-50F1F40150F7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31076" name="日期版面配置區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200" smtClean="0">
                <a:latin typeface="Arial" charset="0"/>
                <a:ea typeface="新細明體" pitchFamily="18" charset="-120"/>
              </a:rPr>
              <a:t>2014/10/22</a:t>
            </a:r>
          </a:p>
        </p:txBody>
      </p:sp>
      <p:pic>
        <p:nvPicPr>
          <p:cNvPr id="131077" name="Picture 2" descr="D:\永忠研究\經履歷資料\mylogo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68421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舵機機構</a:t>
            </a:r>
          </a:p>
        </p:txBody>
      </p:sp>
      <p:pic>
        <p:nvPicPr>
          <p:cNvPr id="3075" name="Picture 3" descr="舵機拆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4906"/>
            <a:ext cx="785227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04970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機接腳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7" name="Picture 3" descr="D:\永忠研究\開課\台大創新設計學院\台大創創挑戰賽-動力機械工作坊\Course\Slide\fig\Servo_Pino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985963"/>
            <a:ext cx="508000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2638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機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擺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臂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D:\永忠研究\開課\台大創新設計學院\台大創創挑戰賽-動力機械工作坊\Course\Slide\fig\Servo_擺臂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6096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488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舵機擺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臂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金屬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4" name="Picture 2" descr="D:\永忠研究\開課\台大創新設計學院\台大創創挑戰賽-動力機械工作坊\Course\Slide\fig\金屬擺臂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82763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7381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5E9F92-9440-469D-A7E7-087393BD12E0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96259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F8E106-D2C0-4540-8D40-0418F7E22451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2017/1/15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65150"/>
            <a:ext cx="8229600" cy="838200"/>
          </a:xfrm>
        </p:spPr>
        <p:txBody>
          <a:bodyPr/>
          <a:lstStyle/>
          <a:p>
            <a:pPr marL="742950" indent="-742950" algn="ctr">
              <a:defRPr/>
            </a:pP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舵機擺臂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金屬單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擺臂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98" name="Picture 2" descr="D:\永忠研究\開課\台大創新設計學院\台大創創挑戰賽-動力機械工作坊\Course\Slide\fig\單擺臂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915" y="1700808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7381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知識管理教學中心 母片</Template>
  <TotalTime>9742</TotalTime>
  <Words>969</Words>
  <Application>Microsoft Office PowerPoint</Application>
  <PresentationFormat>如螢幕大小 (4:3)</PresentationFormat>
  <Paragraphs>401</Paragraphs>
  <Slides>46</Slides>
  <Notes>46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7" baseType="lpstr">
      <vt:lpstr>Pixel</vt:lpstr>
      <vt:lpstr>動力機械工作坊 舵機控制篇</vt:lpstr>
      <vt:lpstr> 大 綱</vt:lpstr>
      <vt:lpstr>舵機篇</vt:lpstr>
      <vt:lpstr>舵機硬體介紹</vt:lpstr>
      <vt:lpstr>舵機機構</vt:lpstr>
      <vt:lpstr>舵機接腳</vt:lpstr>
      <vt:lpstr>舵機擺臂</vt:lpstr>
      <vt:lpstr>舵機擺臂(金屬)</vt:lpstr>
      <vt:lpstr>舵機擺臂(金屬單擺臂)</vt:lpstr>
      <vt:lpstr>舵機擺臂(金屬雙擺臂)</vt:lpstr>
      <vt:lpstr>舵機雲台</vt:lpstr>
      <vt:lpstr>舵機雲台</vt:lpstr>
      <vt:lpstr>舵機雲台</vt:lpstr>
      <vt:lpstr>舵機雲台</vt:lpstr>
      <vt:lpstr>舵機雲台</vt:lpstr>
      <vt:lpstr>舵機雲台</vt:lpstr>
      <vt:lpstr>舵機雲台</vt:lpstr>
      <vt:lpstr>舵機雲台</vt:lpstr>
      <vt:lpstr>常見舵機介紹</vt:lpstr>
      <vt:lpstr>常見SG 90</vt:lpstr>
      <vt:lpstr>常見MG 995</vt:lpstr>
      <vt:lpstr>無角度S35</vt:lpstr>
      <vt:lpstr>舵機運作介紹</vt:lpstr>
      <vt:lpstr>舵機擺角</vt:lpstr>
      <vt:lpstr>舵機擺角</vt:lpstr>
      <vt:lpstr>舵機擺角簡圖</vt:lpstr>
      <vt:lpstr>舵機商業上的應用</vt:lpstr>
      <vt:lpstr>舵機電路介紹</vt:lpstr>
      <vt:lpstr>簡易舵機控制線路圖</vt:lpstr>
      <vt:lpstr>舵機程式控制</vt:lpstr>
      <vt:lpstr>基本控制</vt:lpstr>
      <vt:lpstr>常見MG 995</vt:lpstr>
      <vt:lpstr>基本控制(Servo1)</vt:lpstr>
      <vt:lpstr>基本控制(Servo1)程式重點解說</vt:lpstr>
      <vt:lpstr>角度控制</vt:lpstr>
      <vt:lpstr>常見MG 995</vt:lpstr>
      <vt:lpstr>角度控制(Servo2)</vt:lpstr>
      <vt:lpstr>基本控制(Servo2)程式重點解說</vt:lpstr>
      <vt:lpstr>無角度&amp;正反轉控制</vt:lpstr>
      <vt:lpstr>無角度S35</vt:lpstr>
      <vt:lpstr>角度控制(Servo_S35)</vt:lpstr>
      <vt:lpstr>基本控制(Servo2)程式重點解說</vt:lpstr>
      <vt:lpstr>實作</vt:lpstr>
      <vt:lpstr>Q  &amp;  A</vt:lpstr>
      <vt:lpstr>自我介紹</vt:lpstr>
      <vt:lpstr>PowerPoint 簡報</vt:lpstr>
    </vt:vector>
  </TitlesOfParts>
  <Company>靜宜大學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動力機械工作坊擴充模組控制介紹</dc:title>
  <dc:subject>開發版安裝與程式介紹</dc:subject>
  <dc:creator>曹永忠</dc:creator>
  <cp:keywords>舵機控制篇</cp:keywords>
  <dc:description>資訊與設計之整合_x000d_
~談資管學生未來發展方向~_x000d_
_x000d_
報告者：蔡英德_x000d_
靜宜大學資訊傳播工程學系_x000d_
教授暨主任秘書_x000d_
日期：102年3月29日</dc:description>
  <cp:lastModifiedBy>user</cp:lastModifiedBy>
  <cp:revision>761</cp:revision>
  <cp:lastPrinted>2016-05-25T11:54:26Z</cp:lastPrinted>
  <dcterms:created xsi:type="dcterms:W3CDTF">2003-11-29T08:49:29Z</dcterms:created>
  <dcterms:modified xsi:type="dcterms:W3CDTF">2017-01-14T18:05:24Z</dcterms:modified>
</cp:coreProperties>
</file>