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/>
  <p:cmAuthor id="1" name="Benoit,KR" initials="B" lastIdx="1" clrIdx="0"/>
  <p:cmAuthor id="8" name="Benoit,KR" initials="B [8]" lastIdx="1" clrIdx="7"/>
  <p:cmAuthor id="2" name="Benoit,KR" initials="B [2]" lastIdx="1" clrIdx="1"/>
  <p:cmAuthor id="9" name="Benoit,KR" initials="B [9]" lastIdx="1" clrIdx="8"/>
  <p:cmAuthor id="3" name="Benoit,KR" initials="B [3]" lastIdx="1" clrIdx="2"/>
  <p:cmAuthor id="10" name="Benoit,KR" initials="B [10]" lastIdx="1" clrIdx="9"/>
  <p:cmAuthor id="4" name="Benoit,KR" initials="B [4]" lastIdx="1" clrIdx="3"/>
  <p:cmAuthor id="5" name="Benoit,KR" initials="B [5]" lastIdx="1" clrIdx="4"/>
  <p:cmAuthor id="6" name="Benoit,KR" initials="B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94"/>
  </p:normalViewPr>
  <p:slideViewPr>
    <p:cSldViewPr snapToGrid="0" snapToObjects="1">
      <p:cViewPr>
        <p:scale>
          <a:sx n="76" d="100"/>
          <a:sy n="76" d="100"/>
        </p:scale>
        <p:origin x="3080" y="23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137421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1787" y="1133215"/>
            <a:ext cx="305277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216507"/>
            <a:ext cx="6588000" cy="578934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88983" y="1528327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tokens_*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fit (un-)supervised 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object 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&amp; returns object 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559271" y="192638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973539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3" y="25461"/>
            <a:ext cx="3268239" cy="936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3" name="Shape 35"/>
          <p:cNvSpPr/>
          <p:nvPr/>
        </p:nvSpPr>
        <p:spPr>
          <a:xfrm>
            <a:off x="520861" y="4437839"/>
            <a:ext cx="6216624" cy="545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(txt, pdf, csv, doc,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xml)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my_texts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</a:p>
          <a:p>
            <a:pPr algn="l"/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"text")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Explore a corpus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n = 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Corpus consisting of 58 documents, showing 2 documents: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           Text Types Tokens Sentences Year  President FirstName Party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1789-Washington   625   1537        23 1789 Washington    George  none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1793-Washington    96    147         4 1793 Washington    George  none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data_corpus_inaugural$Party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x$serial_number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seq_len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(x))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seq_len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(x)) # alternative</a:t>
            </a:r>
            <a:endParaRPr lang="en-US" sz="1300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Bind or subset corpora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(x[1:5]) +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(x[7:9])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"sentences")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Segment texts on a pattern match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corpus texts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size = 10, replace = FALSE)</a:t>
            </a:r>
          </a:p>
        </p:txBody>
      </p:sp>
      <p:sp>
        <p:nvSpPr>
          <p:cNvPr id="302" name="Shape 38"/>
          <p:cNvSpPr/>
          <p:nvPr/>
        </p:nvSpPr>
        <p:spPr>
          <a:xfrm>
            <a:off x="229924" y="3914220"/>
            <a:ext cx="6658889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corpus_*</a:t>
            </a:r>
            <a:r>
              <a:rPr lang="en-US" sz="2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7191914" y="6170222"/>
            <a:ext cx="6743492" cy="498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document-feature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 from a tokens object</a:t>
            </a: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pattern = data_dictionary_LSD2015, selection = "keep")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what = c("documents",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Weight or smooth the 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, </a:t>
            </a:r>
            <a:r>
              <a:rPr lang="en-IE" sz="1400" dirty="0">
                <a:latin typeface="Monaco" pitchFamily="2" charset="77"/>
              </a:rPr>
              <a:t>scheme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 = "prop")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smoothing = 0.5)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margin = c("features", "documents", "both"))</a:t>
            </a:r>
            <a:br>
              <a:rPr lang="en-GB" sz="1300" dirty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groups = President)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Combine identical dimension elements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dfmat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margin = c("both", 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>
              <a:spcBef>
                <a:spcPts val="800"/>
              </a:spcBef>
            </a:pP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3931008" y="1498019"/>
            <a:ext cx="3053316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quanteda.corpora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additional text corpora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831787" y="973539"/>
            <a:ext cx="305277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</a:p>
        </p:txBody>
      </p:sp>
      <p:sp>
        <p:nvSpPr>
          <p:cNvPr id="27" name="Shape 35"/>
          <p:cNvSpPr/>
          <p:nvPr/>
        </p:nvSpPr>
        <p:spPr>
          <a:xfrm>
            <a:off x="17572702" y="6101659"/>
            <a:ext cx="3044708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71181" y="5815804"/>
            <a:ext cx="6847291" cy="4898605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029657" y="5621819"/>
            <a:ext cx="6927461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DE48-2AFC-928E-955E-0A7094858BFE}"/>
              </a:ext>
            </a:extLst>
          </p:cNvPr>
          <p:cNvSpPr/>
          <p:nvPr/>
        </p:nvSpPr>
        <p:spPr>
          <a:xfrm>
            <a:off x="7061621" y="195698"/>
            <a:ext cx="6856852" cy="536935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Shape 35">
            <a:extLst>
              <a:ext uri="{FF2B5EF4-FFF2-40B4-BE49-F238E27FC236}">
                <a16:creationId xmlns:a16="http://schemas.microsoft.com/office/drawing/2014/main" id="{BC6E6026-4FD3-A82F-2425-5648CA53D928}"/>
              </a:ext>
            </a:extLst>
          </p:cNvPr>
          <p:cNvSpPr/>
          <p:nvPr/>
        </p:nvSpPr>
        <p:spPr>
          <a:xfrm>
            <a:off x="7195322" y="542966"/>
            <a:ext cx="6588000" cy="513986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c("powerful", "text"), selection = "keep") </a:t>
            </a:r>
          </a:p>
          <a:p>
            <a:pPr algn="l">
              <a:spcBef>
                <a:spcPts val="800"/>
              </a:spcBef>
            </a:pPr>
            <a:r>
              <a:rPr lang="en-GB" sz="1300" b="1" dirty="0">
                <a:latin typeface="Source Sans Pro" charset="0"/>
                <a:ea typeface="Source Sans Pro" charset="0"/>
                <a:cs typeface="Source Sans Pro" charset="0"/>
              </a:rPr>
              <a:t>Create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(list(negative = c("bad", "awful", "sad"),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       positive = c("good", "wonderful", "happy")))</a:t>
            </a:r>
          </a:p>
          <a:p>
            <a:pPr algn="l"/>
            <a:r>
              <a:rPr lang="en-GB" sz="1400" b="1" dirty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tokens_lookup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dictionary = 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tokens_toupper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400" b="1" dirty="0">
              <a:solidFill>
                <a:schemeClr val="tx1"/>
              </a:solidFill>
              <a:uFill>
                <a:solidFill>
                  <a:schemeClr val="bg1"/>
                </a:solidFill>
              </a:uFill>
              <a:latin typeface="Monac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tokens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/>
            <a:r>
              <a:rPr lang="de-DE" sz="14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de-DE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_</a:t>
            </a:r>
            <a:r>
              <a:rPr lang="en-US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4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4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4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en-GB" sz="1400" dirty="0"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Shape 38">
            <a:extLst>
              <a:ext uri="{FF2B5EF4-FFF2-40B4-BE49-F238E27FC236}">
                <a16:creationId xmlns:a16="http://schemas.microsoft.com/office/drawing/2014/main" id="{5F5FD3EC-0760-1BDB-1508-E0670B738A4C}"/>
              </a:ext>
            </a:extLst>
          </p:cNvPr>
          <p:cNvSpPr/>
          <p:nvPr/>
        </p:nvSpPr>
        <p:spPr>
          <a:xfrm>
            <a:off x="7029657" y="33957"/>
            <a:ext cx="690574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a set of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8" name="Shape 39">
            <a:extLst>
              <a:ext uri="{FF2B5EF4-FFF2-40B4-BE49-F238E27FC236}">
                <a16:creationId xmlns:a16="http://schemas.microsoft.com/office/drawing/2014/main" id="{ABFBF46B-59EE-B9C4-442B-445A8E62C46E}"/>
              </a:ext>
            </a:extLst>
          </p:cNvPr>
          <p:cNvSpPr/>
          <p:nvPr/>
        </p:nvSpPr>
        <p:spPr>
          <a:xfrm>
            <a:off x="9007" y="10091485"/>
            <a:ext cx="6822465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smueller@quanteda.org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updated: 11/2022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15225" y="4392072"/>
            <a:ext cx="6362365" cy="489328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278530"/>
            <a:ext cx="7178303" cy="4002526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4723357"/>
            <a:ext cx="7178303" cy="457092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4697" y="1036640"/>
            <a:ext cx="7107106" cy="309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Correspondence Analysis (CA)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threads = 2, sparse = TRUE,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Naïve Bayes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SVM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textmodel_svm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text model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methods: 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5321031"/>
            <a:ext cx="6948911" cy="372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%in%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		    c("Obama", "Trump"))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(groups = "President",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remove =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(target = "Trump")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models </a:t>
            </a:r>
          </a:p>
          <a:p>
            <a:pPr algn="l"/>
            <a:r>
              <a:rPr lang="en-GB" sz="1300" i="1" dirty="0" err="1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(groups = party, margin = 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</p:txBody>
      </p:sp>
      <p:sp>
        <p:nvSpPr>
          <p:cNvPr id="28" name="Shape 35"/>
          <p:cNvSpPr/>
          <p:nvPr/>
        </p:nvSpPr>
        <p:spPr>
          <a:xfrm>
            <a:off x="242843" y="5033206"/>
            <a:ext cx="6265777" cy="409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Identify 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                "quant text analysis is a growing field"))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readability of a corpus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c("Flesch", "FOG"))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lexical diversity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"TTR")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Measure distance or similarity from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71162" y="4583064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9" name="Shape 38"/>
          <p:cNvSpPr/>
          <p:nvPr/>
        </p:nvSpPr>
        <p:spPr>
          <a:xfrm>
            <a:off x="6647804" y="33632"/>
            <a:ext cx="7253999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6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quanteda.textmodels</a:t>
            </a:r>
            <a:r>
              <a:rPr lang="en-US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53" name="Shape 35"/>
          <p:cNvSpPr/>
          <p:nvPr/>
        </p:nvSpPr>
        <p:spPr>
          <a:xfrm>
            <a:off x="6809909" y="6224541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2062728" y="5254396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49" y="6450451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902" y="7707032"/>
            <a:ext cx="1685924" cy="1205826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-295435" y="9583340"/>
            <a:ext cx="6822465" cy="87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smueller@quanteda.org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updated: 11/2022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6471" y="963598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995076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41462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</a:p>
        </p:txBody>
      </p:sp>
      <p:sp>
        <p:nvSpPr>
          <p:cNvPr id="2" name="Shape 38">
            <a:extLst>
              <a:ext uri="{FF2B5EF4-FFF2-40B4-BE49-F238E27FC236}">
                <a16:creationId xmlns:a16="http://schemas.microsoft.com/office/drawing/2014/main" id="{4F3CDCED-30F2-B801-E4D5-14D941BB0BC5}"/>
              </a:ext>
            </a:extLst>
          </p:cNvPr>
          <p:cNvSpPr/>
          <p:nvPr/>
        </p:nvSpPr>
        <p:spPr>
          <a:xfrm>
            <a:off x="83949" y="4100701"/>
            <a:ext cx="6436799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6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quanteda.textstats</a:t>
            </a:r>
            <a:r>
              <a:rPr lang="en-US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3" name="Shape 38">
            <a:extLst>
              <a:ext uri="{FF2B5EF4-FFF2-40B4-BE49-F238E27FC236}">
                <a16:creationId xmlns:a16="http://schemas.microsoft.com/office/drawing/2014/main" id="{63B6AA58-61BB-F732-2DCB-19B44A2B2ACA}"/>
              </a:ext>
            </a:extLst>
          </p:cNvPr>
          <p:cNvSpPr/>
          <p:nvPr/>
        </p:nvSpPr>
        <p:spPr>
          <a:xfrm>
            <a:off x="6640004" y="4434126"/>
            <a:ext cx="7253998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6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quanteda.textplots</a:t>
            </a:r>
            <a:r>
              <a:rPr lang="en-US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5BA43-47C3-D615-332A-E4B98A847E61}"/>
              </a:ext>
            </a:extLst>
          </p:cNvPr>
          <p:cNvSpPr/>
          <p:nvPr/>
        </p:nvSpPr>
        <p:spPr>
          <a:xfrm>
            <a:off x="121027" y="242614"/>
            <a:ext cx="6362365" cy="369056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9246775-5BBE-4722-FF3F-6C19A6361183}"/>
              </a:ext>
            </a:extLst>
          </p:cNvPr>
          <p:cNvSpPr/>
          <p:nvPr/>
        </p:nvSpPr>
        <p:spPr>
          <a:xfrm>
            <a:off x="201217" y="637590"/>
            <a:ext cx="6483244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(tokens(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), pattern =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Keyword-in-context with 499 matches.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[1789-Washington, 1069] hands of the 	|  American   | people. Besides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[1789-Washington, 1472] to favor the	|  American   | people with opportunities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[1793-Washington, 63] people of united 	|   America   | . Previous to</a:t>
            </a:r>
          </a:p>
          <a:p>
            <a:pPr algn="l">
              <a:spcBef>
                <a:spcPts val="500"/>
              </a:spcBef>
            </a:pPr>
            <a:r>
              <a:rPr lang="en-US" sz="900" dirty="0">
                <a:latin typeface="Monaco" pitchFamily="2" charset="77"/>
                <a:ea typeface="Source Sans Pro" charset="0"/>
                <a:cs typeface="Source Sans Pro" charset="0"/>
              </a:rPr>
              <a:t>## [1797-Adams, 16] middle course for 	|   America   | remained between unlimited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ntoken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tokens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Shape 38">
            <a:extLst>
              <a:ext uri="{FF2B5EF4-FFF2-40B4-BE49-F238E27FC236}">
                <a16:creationId xmlns:a16="http://schemas.microsoft.com/office/drawing/2014/main" id="{D179AC76-15A2-DCFB-916F-68B9E1FC730C}"/>
              </a:ext>
            </a:extLst>
          </p:cNvPr>
          <p:cNvSpPr/>
          <p:nvPr/>
        </p:nvSpPr>
        <p:spPr>
          <a:xfrm>
            <a:off x="84655" y="70855"/>
            <a:ext cx="6436799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1512</Words>
  <Application>Microsoft Macintosh PowerPoint</Application>
  <PresentationFormat>Custom</PresentationFormat>
  <Paragraphs>154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Helvetica Light</vt:lpstr>
      <vt:lpstr>Monaco</vt:lpstr>
      <vt:lpstr>Source Sans Pro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Muller</cp:lastModifiedBy>
  <cp:revision>1165</cp:revision>
  <cp:lastPrinted>2020-05-15T11:03:07Z</cp:lastPrinted>
  <dcterms:modified xsi:type="dcterms:W3CDTF">2022-11-01T13:04:52Z</dcterms:modified>
</cp:coreProperties>
</file>