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77.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70.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1.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4.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75.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46.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5.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71.xml" ContentType="application/vnd.openxmlformats-officedocument.presentationml.notesSlide+xml"/>
  <Override PartName="/ppt/notesSlides/notesSlide37.xml" ContentType="application/vnd.openxmlformats-officedocument.presentationml.notesSlide+xml"/>
  <Override PartName="/ppt/notesSlides/notesSlide62.xml" ContentType="application/vnd.openxmlformats-officedocument.presentationml.notesSlide+xml"/>
  <Override PartName="/ppt/notesSlides/notesSlide60.xml" ContentType="application/vnd.openxmlformats-officedocument.presentationml.notesSlide+xml"/>
  <Override PartName="/ppt/notesSlides/notesSlide34.xml" ContentType="application/vnd.openxmlformats-officedocument.presentationml.notesSlide+xml"/>
  <Override PartName="/ppt/notesSlides/notesSlide56.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76.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28.xml" ContentType="application/vnd.openxmlformats-officedocument.presentationml.notesSlide+xml"/>
  <Override PartName="/ppt/notesSlides/notesSlide35.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47.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38.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48.xml" ContentType="application/vnd.openxmlformats-officedocument.presentationml.notesSlide+xml"/>
  <Override PartName="/ppt/notesSlides/notesSlide52.xml" ContentType="application/vnd.openxmlformats-officedocument.presentationml.notesSlide+xml"/>
  <Override PartName="/ppt/notesSlides/notesSlide18.xml" ContentType="application/vnd.openxmlformats-officedocument.presentationml.notesSlide+xml"/>
  <Override PartName="/ppt/notesSlides/notesSlide64.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55.xml" ContentType="application/vnd.openxmlformats-officedocument.presentationml.notesSlide+xml"/>
  <Override PartName="/ppt/notesSlides/notesSlide5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_rels/notesSlide76.xml.rels" ContentType="application/vnd.openxmlformats-package.relationships+xml"/>
  <Override PartName="/ppt/notesSlides/_rels/notesSlide75.xml.rels" ContentType="application/vnd.openxmlformats-package.relationships+xml"/>
  <Override PartName="/ppt/notesSlides/_rels/notesSlide74.xml.rels" ContentType="application/vnd.openxmlformats-package.relationships+xml"/>
  <Override PartName="/ppt/notesSlides/_rels/notesSlide69.xml.rels" ContentType="application/vnd.openxmlformats-package.relationships+xml"/>
  <Override PartName="/ppt/notesSlides/_rels/notesSlide68.xml.rels" ContentType="application/vnd.openxmlformats-package.relationships+xml"/>
  <Override PartName="/ppt/notesSlides/_rels/notesSlide65.xml.rels" ContentType="application/vnd.openxmlformats-package.relationships+xml"/>
  <Override PartName="/ppt/notesSlides/_rels/notesSlide64.xml.rels" ContentType="application/vnd.openxmlformats-package.relationships+xml"/>
  <Override PartName="/ppt/notesSlides/_rels/notesSlide63.xml.rels" ContentType="application/vnd.openxmlformats-package.relationships+xml"/>
  <Override PartName="/ppt/notesSlides/_rels/notesSlide62.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51.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1.xml.rels" ContentType="application/vnd.openxmlformats-package.relationships+xml"/>
  <Override PartName="/ppt/notesSlides/_rels/notesSlide72.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61.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42.xml.rels" ContentType="application/vnd.openxmlformats-package.relationships+xml"/>
  <Override PartName="/ppt/notesSlides/_rels/notesSlide28.xml.rels" ContentType="application/vnd.openxmlformats-package.relationships+xml"/>
  <Override PartName="/ppt/notesSlides/_rels/notesSlide40.xml.rels" ContentType="application/vnd.openxmlformats-package.relationships+xml"/>
  <Override PartName="/ppt/notesSlides/_rels/notesSlide59.xml.rels" ContentType="application/vnd.openxmlformats-package.relationships+xml"/>
  <Override PartName="/ppt/notesSlides/_rels/notesSlide43.xml.rels" ContentType="application/vnd.openxmlformats-package.relationships+xml"/>
  <Override PartName="/ppt/notesSlides/_rels/notesSlide47.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9.xml.rels" ContentType="application/vnd.openxmlformats-package.relationships+xml"/>
  <Override PartName="/ppt/notesSlides/_rels/notesSlide73.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71.xml.rels" ContentType="application/vnd.openxmlformats-package.relationships+xml"/>
  <Override PartName="/ppt/notesSlides/_rels/notesSlide54.xml.rels" ContentType="application/vnd.openxmlformats-package.relationships+xml"/>
  <Override PartName="/ppt/notesSlides/_rels/notesSlide20.xml.rels" ContentType="application/vnd.openxmlformats-package.relationships+xml"/>
  <Override PartName="/ppt/notesSlides/_rels/notesSlide53.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49.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0.xml.rels" ContentType="application/vnd.openxmlformats-package.relationships+xml"/>
  <Override PartName="/ppt/notesSlides/_rels/notesSlide6.xml.rels" ContentType="application/vnd.openxmlformats-package.relationships+xml"/>
  <Override PartName="/ppt/notesSlides/_rels/notesSlide55.xml.rels" ContentType="application/vnd.openxmlformats-package.relationships+xml"/>
  <Override PartName="/ppt/notesSlides/_rels/notesSlide5.xml.rels" ContentType="application/vnd.openxmlformats-package.relationships+xml"/>
  <Override PartName="/ppt/notesSlides/_rels/notesSlide35.xml.rels" ContentType="application/vnd.openxmlformats-package.relationships+xml"/>
  <Override PartName="/ppt/notesSlides/_rels/notesSlide9.xml.rels" ContentType="application/vnd.openxmlformats-package.relationships+xml"/>
  <Override PartName="/ppt/notesSlides/_rels/notesSlide24.xml.rels" ContentType="application/vnd.openxmlformats-package.relationships+xml"/>
  <Override PartName="/ppt/notesSlides/_rels/notesSlide4.xml.rels" ContentType="application/vnd.openxmlformats-package.relationships+xml"/>
  <Override PartName="/ppt/notesSlides/_rels/notesSlide67.xml.rels" ContentType="application/vnd.openxmlformats-package.relationships+xml"/>
  <Override PartName="/ppt/notesSlides/_rels/notesSlide18.xml.rels" ContentType="application/vnd.openxmlformats-package.relationships+xml"/>
  <Override PartName="/ppt/notesSlides/_rels/notesSlide50.xml.rels" ContentType="application/vnd.openxmlformats-package.relationships+xml"/>
  <Override PartName="/ppt/notesSlides/_rels/notesSlide58.xml.rels" ContentType="application/vnd.openxmlformats-package.relationships+xml"/>
  <Override PartName="/ppt/notesSlides/_rels/notesSlide3.xml.rels" ContentType="application/vnd.openxmlformats-package.relationships+xml"/>
  <Override PartName="/ppt/notesSlides/_rels/notesSlide77.xml.rels" ContentType="application/vnd.openxmlformats-package.relationships+xml"/>
  <Override PartName="/ppt/notesSlides/_rels/notesSlide2.xml.rels" ContentType="application/vnd.openxmlformats-package.relationships+xml"/>
  <Override PartName="/ppt/notesSlides/_rels/notesSlide31.xml.rels" ContentType="application/vnd.openxmlformats-package.relationships+xml"/>
  <Override PartName="/ppt/notesSlides/_rels/notesSlide8.xml.rels" ContentType="application/vnd.openxmlformats-package.relationships+xml"/>
  <Override PartName="/ppt/notesSlides/_rels/notesSlide52.xml.rels" ContentType="application/vnd.openxmlformats-package.relationships+xml"/>
  <Override PartName="/ppt/notesSlides/_rels/notesSlide34.xml.rels" ContentType="application/vnd.openxmlformats-package.relationships+xml"/>
  <Override PartName="/ppt/notesSlides/_rels/notesSlide46.xml.rels" ContentType="application/vnd.openxmlformats-package.relationships+xml"/>
  <Override PartName="/ppt/notesSlides/_rels/notesSlide48.xml.rels" ContentType="application/vnd.openxmlformats-package.relationships+xml"/>
  <Override PartName="/ppt/notesSlides/_rels/notesSlide70.xml.rels" ContentType="application/vnd.openxmlformats-package.relationships+xml"/>
  <Override PartName="/ppt/notesSlides/_rels/notesSlide66.xml.rels" ContentType="application/vnd.openxmlformats-package.relationships+xml"/>
  <Override PartName="/ppt/notesSlides/_rels/notesSlide1.xml.rels" ContentType="application/vnd.openxmlformats-package.relationships+xml"/>
  <Override PartName="/ppt/notesSlides/notesSlide63.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6.xml" ContentType="application/vnd.openxmlformats-officedocument.presentationml.slide+xml"/>
  <Override PartName="/ppt/slides/slide6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1.xml" ContentType="application/vnd.openxmlformats-officedocument.presentationml.slide+xml"/>
  <Override PartName="/ppt/slides/slide72.xml" ContentType="application/vnd.openxmlformats-officedocument.presentationml.slide+xml"/>
  <Override PartName="/ppt/slides/slide44.xml" ContentType="application/vnd.openxmlformats-officedocument.presentationml.slide+xml"/>
  <Override PartName="/ppt/slides/slide6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71.xml" ContentType="application/vnd.openxmlformats-officedocument.presentationml.slide+xml"/>
  <Override PartName="/ppt/slides/slide33.xml" ContentType="application/vnd.openxmlformats-officedocument.presentationml.slide+xml"/>
  <Override PartName="/ppt/slides/slide61.xml" ContentType="application/vnd.openxmlformats-officedocument.presentationml.slide+xml"/>
  <Override PartName="/ppt/slides/_rels/slide76.xml.rels" ContentType="application/vnd.openxmlformats-package.relationships+xml"/>
  <Override PartName="/ppt/slides/_rels/slide65.xml.rels" ContentType="application/vnd.openxmlformats-package.relationships+xml"/>
  <Override PartName="/ppt/slides/_rels/slide62.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72.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64.xml.rels" ContentType="application/vnd.openxmlformats-package.relationships+xml"/>
  <Override PartName="/ppt/slides/_rels/slide69.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70.xml.rels" ContentType="application/vnd.openxmlformats-package.relationships+xml"/>
  <Override PartName="/ppt/slides/_rels/slide36.xml.rels" ContentType="application/vnd.openxmlformats-package.relationships+xml"/>
  <Override PartName="/ppt/slides/_rels/slide50.xml.rels" ContentType="application/vnd.openxmlformats-package.relationships+xml"/>
  <Override PartName="/ppt/slides/_rels/slide38.xml.rels" ContentType="application/vnd.openxmlformats-package.relationships+xml"/>
  <Override PartName="/ppt/slides/_rels/slide75.xml.rels" ContentType="application/vnd.openxmlformats-package.relationships+xml"/>
  <Override PartName="/ppt/slides/_rels/slide35.xml.rels" ContentType="application/vnd.openxmlformats-package.relationships+xml"/>
  <Override PartName="/ppt/slides/_rels/slide68.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61.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63.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20.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8.xml.rels" ContentType="application/vnd.openxmlformats-package.relationships+xml"/>
  <Override PartName="/ppt/slides/_rels/slide71.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5.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52.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6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2.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jpeg" ContentType="image/jpeg"/>
  <Override PartName="/ppt/media/image6.wmf" ContentType="image/x-wmf"/>
  <Override PartName="/ppt/media/image5.wmf" ContentType="image/x-wmf"/>
  <Override PartName="/ppt/media/image4.wmf" ContentType="image/x-wmf"/>
  <Override PartName="/ppt/media/image3.wmf" ContentType="image/x-wmf"/>
  <Override PartName="/ppt/media/image7.wmf" ContentType="image/x-wmf"/>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Lst>
  <p:sldSz cx="9144000" cy="6858000"/>
  <p:notesSz cx="6670675" cy="99250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Rectangle 1"/>
          <p:cNvSpPr/>
          <p:nvPr/>
        </p:nvSpPr>
        <p:spPr>
          <a:xfrm>
            <a:off x="0" y="0"/>
            <a:ext cx="6670800" cy="9925200"/>
          </a:xfrm>
          <a:prstGeom prst="rect">
            <a:avLst/>
          </a:prstGeom>
          <a:solidFill>
            <a:srgbClr val="ffffff"/>
          </a:solidFill>
          <a:ln w="9360">
            <a:noFill/>
          </a:ln>
        </p:spPr>
      </p:sp>
      <p:sp>
        <p:nvSpPr>
          <p:cNvPr id="43" name="CustomShape 2"/>
          <p:cNvSpPr/>
          <p:nvPr/>
        </p:nvSpPr>
        <p:spPr>
          <a:xfrm>
            <a:off x="0" y="0"/>
            <a:ext cx="6669000" cy="9926640"/>
          </a:xfrm>
          <a:prstGeom prst="roundRect">
            <a:avLst>
              <a:gd name="adj" fmla="val 5"/>
            </a:avLst>
          </a:prstGeom>
          <a:solidFill>
            <a:srgbClr val="ffffff"/>
          </a:solidFill>
          <a:ln>
            <a:noFill/>
          </a:ln>
        </p:spPr>
      </p:sp>
      <p:sp>
        <p:nvSpPr>
          <p:cNvPr id="44" name="CustomShape 3"/>
          <p:cNvSpPr/>
          <p:nvPr/>
        </p:nvSpPr>
        <p:spPr>
          <a:xfrm>
            <a:off x="0" y="0"/>
            <a:ext cx="6669000" cy="9926640"/>
          </a:xfrm>
          <a:prstGeom prst="roundRect">
            <a:avLst>
              <a:gd name="adj" fmla="val 5"/>
            </a:avLst>
          </a:prstGeom>
          <a:solidFill>
            <a:srgbClr val="ffffff"/>
          </a:solidFill>
          <a:ln>
            <a:noFill/>
          </a:ln>
        </p:spPr>
      </p:sp>
      <p:sp>
        <p:nvSpPr>
          <p:cNvPr id="45" name="PlaceHolder 4"/>
          <p:cNvSpPr>
            <a:spLocks noGrp="1"/>
          </p:cNvSpPr>
          <p:nvPr>
            <p:ph type="hdr"/>
          </p:nvPr>
        </p:nvSpPr>
        <p:spPr>
          <a:xfrm>
            <a:off x="-360" y="0"/>
            <a:ext cx="2887560" cy="495360"/>
          </a:xfrm>
          <a:prstGeom prst="rect">
            <a:avLst/>
          </a:prstGeom>
        </p:spPr>
        <p:txBody>
          <a:bodyPr lIns="90360" rIns="90360" tIns="45360" bIns="45360"/>
          <a:p>
            <a:pPr>
              <a:lnSpc>
                <a:spcPct val="95000"/>
              </a:lnSpc>
            </a:pPr>
            <a:r>
              <a:rPr lang="en-GB" sz="1200">
                <a:solidFill>
                  <a:srgbClr val="dddddd"/>
                </a:solidFill>
                <a:latin typeface="Times New Roman"/>
                <a:ea typeface="Lucida Sans Unicode"/>
              </a:rPr>
              <a:t>&lt;header&gt;</a:t>
            </a:r>
            <a:endParaRPr/>
          </a:p>
        </p:txBody>
      </p:sp>
      <p:sp>
        <p:nvSpPr>
          <p:cNvPr id="46" name="PlaceHolder 5"/>
          <p:cNvSpPr>
            <a:spLocks noGrp="1"/>
          </p:cNvSpPr>
          <p:nvPr>
            <p:ph type="dt"/>
          </p:nvPr>
        </p:nvSpPr>
        <p:spPr>
          <a:xfrm>
            <a:off x="3776400" y="0"/>
            <a:ext cx="2887560" cy="495360"/>
          </a:xfrm>
          <a:prstGeom prst="rect">
            <a:avLst/>
          </a:prstGeom>
        </p:spPr>
        <p:txBody>
          <a:bodyPr lIns="90360" rIns="90360" tIns="45360" bIns="45360"/>
          <a:p>
            <a:pPr algn="r">
              <a:lnSpc>
                <a:spcPct val="95000"/>
              </a:lnSpc>
            </a:pPr>
            <a:r>
              <a:rPr lang="en-GB" sz="1200">
                <a:solidFill>
                  <a:srgbClr val="dddddd"/>
                </a:solidFill>
                <a:latin typeface="Times New Roman"/>
                <a:ea typeface="Lucida Sans Unicode"/>
              </a:rPr>
              <a:t>&lt;date/time&gt;</a:t>
            </a:r>
            <a:endParaRPr/>
          </a:p>
        </p:txBody>
      </p:sp>
      <p:sp>
        <p:nvSpPr>
          <p:cNvPr id="47" name="PlaceHolder 6"/>
          <p:cNvSpPr>
            <a:spLocks noGrp="1"/>
          </p:cNvSpPr>
          <p:nvPr>
            <p:ph type="body"/>
          </p:nvPr>
        </p:nvSpPr>
        <p:spPr>
          <a:xfrm>
            <a:off x="888840" y="4714920"/>
            <a:ext cx="4886640" cy="4465440"/>
          </a:xfrm>
          <a:prstGeom prst="rect">
            <a:avLst/>
          </a:prstGeom>
        </p:spPr>
        <p:txBody>
          <a:bodyPr lIns="0" rIns="0" tIns="0" bIns="0"/>
          <a:p>
            <a:r>
              <a:rPr lang="en-IN" sz="1200">
                <a:latin typeface="Times New Roman"/>
              </a:rPr>
              <a:t>Click to edit the notes format</a:t>
            </a:r>
            <a:endParaRPr/>
          </a:p>
        </p:txBody>
      </p:sp>
      <p:sp>
        <p:nvSpPr>
          <p:cNvPr id="48" name="PlaceHolder 7"/>
          <p:cNvSpPr>
            <a:spLocks noGrp="1"/>
          </p:cNvSpPr>
          <p:nvPr>
            <p:ph type="ftr"/>
          </p:nvPr>
        </p:nvSpPr>
        <p:spPr>
          <a:xfrm>
            <a:off x="-360" y="9432720"/>
            <a:ext cx="2887560" cy="492120"/>
          </a:xfrm>
          <a:prstGeom prst="rect">
            <a:avLst/>
          </a:prstGeom>
        </p:spPr>
        <p:txBody>
          <a:bodyPr lIns="90360" rIns="90360" tIns="45360" bIns="45360" anchor="b"/>
          <a:p>
            <a:pPr>
              <a:lnSpc>
                <a:spcPct val="95000"/>
              </a:lnSpc>
            </a:pPr>
            <a:r>
              <a:rPr lang="en-GB" sz="1200">
                <a:solidFill>
                  <a:srgbClr val="dddddd"/>
                </a:solidFill>
                <a:latin typeface="Times New Roman"/>
                <a:ea typeface="Lucida Sans Unicode"/>
              </a:rPr>
              <a:t>&lt;footer&gt;</a:t>
            </a:r>
            <a:endParaRPr/>
          </a:p>
        </p:txBody>
      </p:sp>
      <p:sp>
        <p:nvSpPr>
          <p:cNvPr id="49" name="PlaceHolder 8"/>
          <p:cNvSpPr>
            <a:spLocks noGrp="1"/>
          </p:cNvSpPr>
          <p:nvPr>
            <p:ph type="sldNum"/>
          </p:nvPr>
        </p:nvSpPr>
        <p:spPr>
          <a:xfrm>
            <a:off x="3776400" y="9432720"/>
            <a:ext cx="2887560" cy="492120"/>
          </a:xfrm>
          <a:prstGeom prst="rect">
            <a:avLst/>
          </a:prstGeom>
        </p:spPr>
        <p:txBody>
          <a:bodyPr lIns="90360" rIns="90360" tIns="45360" bIns="45360" anchor="b"/>
          <a:p>
            <a:pPr algn="r">
              <a:lnSpc>
                <a:spcPct val="95000"/>
              </a:lnSpc>
            </a:pPr>
            <a:fld id="{A9AAD1B0-581E-4544-A6EC-34307CB3C9D6}" type="slidenum">
              <a:rPr lang="en-GB" sz="1200">
                <a:solidFill>
                  <a:srgbClr val="dddddd"/>
                </a:solidFill>
                <a:latin typeface="Times New Roman"/>
                <a:ea typeface="Lucida Sans Unicode"/>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CustomShape 1"/>
          <p:cNvSpPr/>
          <p:nvPr/>
        </p:nvSpPr>
        <p:spPr>
          <a:xfrm>
            <a:off x="895320" y="744480"/>
            <a:ext cx="4875120" cy="3724200"/>
          </a:xfrm>
          <a:prstGeom prst="rect">
            <a:avLst/>
          </a:prstGeom>
          <a:solidFill>
            <a:srgbClr val="ffffff"/>
          </a:solidFill>
          <a:ln w="9360">
            <a:solidFill>
              <a:srgbClr val="000000"/>
            </a:solidFill>
            <a:miter/>
          </a:ln>
        </p:spPr>
      </p:sp>
      <p:sp>
        <p:nvSpPr>
          <p:cNvPr id="237" name="TextShape 2"/>
          <p:cNvSpPr txBox="1"/>
          <p:nvPr/>
        </p:nvSpPr>
        <p:spPr>
          <a:xfrm>
            <a:off x="888840" y="4714560"/>
            <a:ext cx="4888080" cy="4468680"/>
          </a:xfrm>
          <a:prstGeom prst="rect">
            <a:avLst/>
          </a:prstGeom>
        </p:spPr>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CustomShape 1"/>
          <p:cNvSpPr/>
          <p:nvPr/>
        </p:nvSpPr>
        <p:spPr>
          <a:xfrm>
            <a:off x="895320" y="744480"/>
            <a:ext cx="4875120" cy="3724200"/>
          </a:xfrm>
          <a:prstGeom prst="rect">
            <a:avLst/>
          </a:prstGeom>
          <a:solidFill>
            <a:srgbClr val="ffffff"/>
          </a:solidFill>
          <a:ln w="9360">
            <a:solidFill>
              <a:srgbClr val="000000"/>
            </a:solidFill>
            <a:miter/>
          </a:ln>
        </p:spPr>
      </p:sp>
      <p:sp>
        <p:nvSpPr>
          <p:cNvPr id="255"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For details kindly refer to http://www.w3.org/TR/uri-clarification/</a:t>
            </a:r>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CustomShape 1"/>
          <p:cNvSpPr/>
          <p:nvPr/>
        </p:nvSpPr>
        <p:spPr>
          <a:xfrm>
            <a:off x="895320" y="744480"/>
            <a:ext cx="4875120" cy="3724200"/>
          </a:xfrm>
          <a:prstGeom prst="rect">
            <a:avLst/>
          </a:prstGeom>
          <a:solidFill>
            <a:srgbClr val="ffffff"/>
          </a:solidFill>
          <a:ln w="9360">
            <a:solidFill>
              <a:srgbClr val="000000"/>
            </a:solidFill>
            <a:miter/>
          </a:ln>
        </p:spPr>
      </p:sp>
      <p:sp>
        <p:nvSpPr>
          <p:cNvPr id="257"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Tim Berners-Lee wrote the application WWW in objective-C during the Christmas in 1990.</a:t>
            </a: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CustomShape 1"/>
          <p:cNvSpPr/>
          <p:nvPr/>
        </p:nvSpPr>
        <p:spPr>
          <a:xfrm>
            <a:off x="895320" y="744480"/>
            <a:ext cx="4875120" cy="3724200"/>
          </a:xfrm>
          <a:prstGeom prst="rect">
            <a:avLst/>
          </a:prstGeom>
          <a:solidFill>
            <a:srgbClr val="ffffff"/>
          </a:solidFill>
          <a:ln w="9360">
            <a:solidFill>
              <a:srgbClr val="000000"/>
            </a:solidFill>
            <a:miter/>
          </a:ln>
        </p:spPr>
      </p:sp>
      <p:sp>
        <p:nvSpPr>
          <p:cNvPr id="259"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Internet is a term that technically refers to the interconnection of networks. WWW is just one method of accessing information on the internet. Some of the other methods include FTP, Gopher etc.. ICANN (Internet Corporation for Assigned Names and Numbers), InterNIC – the organizations meant for administering domain names is associated with Internet and no way related with www.</a:t>
            </a:r>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CustomShape 1"/>
          <p:cNvSpPr/>
          <p:nvPr/>
        </p:nvSpPr>
        <p:spPr>
          <a:xfrm>
            <a:off x="895320" y="744480"/>
            <a:ext cx="4875120" cy="3724200"/>
          </a:xfrm>
          <a:prstGeom prst="rect">
            <a:avLst/>
          </a:prstGeom>
          <a:solidFill>
            <a:srgbClr val="ffffff"/>
          </a:solidFill>
          <a:ln w="9360">
            <a:solidFill>
              <a:srgbClr val="000000"/>
            </a:solidFill>
            <a:miter/>
          </a:ln>
        </p:spPr>
      </p:sp>
      <p:sp>
        <p:nvSpPr>
          <p:cNvPr id="261"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WWW is just one of the method for accessing information over the internet. It is based on the Client-server concept. It uses the HTTP protocol for communication between the Web client and Web server.</a:t>
            </a: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CustomShape 1"/>
          <p:cNvSpPr/>
          <p:nvPr/>
        </p:nvSpPr>
        <p:spPr>
          <a:xfrm>
            <a:off x="895320" y="744480"/>
            <a:ext cx="4875120" cy="3724200"/>
          </a:xfrm>
          <a:prstGeom prst="rect">
            <a:avLst/>
          </a:prstGeom>
          <a:solidFill>
            <a:srgbClr val="ffffff"/>
          </a:solidFill>
          <a:ln w="9360">
            <a:solidFill>
              <a:srgbClr val="000000"/>
            </a:solidFill>
            <a:miter/>
          </a:ln>
        </p:spPr>
      </p:sp>
      <p:sp>
        <p:nvSpPr>
          <p:cNvPr id="263"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A web server has to understand HTTP for communication with the client. But it need not know about networking</a:t>
            </a:r>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CustomShape 1"/>
          <p:cNvSpPr/>
          <p:nvPr/>
        </p:nvSpPr>
        <p:spPr>
          <a:xfrm>
            <a:off x="895320" y="744480"/>
            <a:ext cx="4875120" cy="3724200"/>
          </a:xfrm>
          <a:prstGeom prst="rect">
            <a:avLst/>
          </a:prstGeom>
          <a:solidFill>
            <a:srgbClr val="ffffff"/>
          </a:solidFill>
          <a:ln w="9360">
            <a:solidFill>
              <a:srgbClr val="000000"/>
            </a:solidFill>
            <a:miter/>
          </a:ln>
        </p:spPr>
      </p:sp>
      <p:sp>
        <p:nvSpPr>
          <p:cNvPr id="265" name="TextShape 2"/>
          <p:cNvSpPr txBox="1"/>
          <p:nvPr/>
        </p:nvSpPr>
        <p:spPr>
          <a:xfrm>
            <a:off x="888840" y="4714560"/>
            <a:ext cx="4888080" cy="4468680"/>
          </a:xfrm>
          <a:prstGeom prst="rect">
            <a:avLst/>
          </a:prstGeom>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CustomShape 1"/>
          <p:cNvSpPr/>
          <p:nvPr/>
        </p:nvSpPr>
        <p:spPr>
          <a:xfrm>
            <a:off x="895320" y="744480"/>
            <a:ext cx="4875120" cy="3724200"/>
          </a:xfrm>
          <a:prstGeom prst="rect">
            <a:avLst/>
          </a:prstGeom>
          <a:solidFill>
            <a:srgbClr val="ffffff"/>
          </a:solidFill>
          <a:ln w="9360">
            <a:solidFill>
              <a:srgbClr val="000000"/>
            </a:solidFill>
            <a:miter/>
          </a:ln>
        </p:spPr>
      </p:sp>
      <p:sp>
        <p:nvSpPr>
          <p:cNvPr id="267" name="TextShape 2"/>
          <p:cNvSpPr txBox="1"/>
          <p:nvPr/>
        </p:nvSpPr>
        <p:spPr>
          <a:xfrm>
            <a:off x="888840" y="4714560"/>
            <a:ext cx="4888080" cy="4468680"/>
          </a:xfrm>
          <a:prstGeom prst="rect">
            <a:avLst/>
          </a:prstGeom>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CustomShape 1"/>
          <p:cNvSpPr/>
          <p:nvPr/>
        </p:nvSpPr>
        <p:spPr>
          <a:xfrm>
            <a:off x="895320" y="744480"/>
            <a:ext cx="4875120" cy="3724200"/>
          </a:xfrm>
          <a:prstGeom prst="rect">
            <a:avLst/>
          </a:prstGeom>
          <a:solidFill>
            <a:srgbClr val="ffffff"/>
          </a:solidFill>
          <a:ln w="9360">
            <a:solidFill>
              <a:srgbClr val="000000"/>
            </a:solidFill>
            <a:miter/>
          </a:ln>
        </p:spPr>
      </p:sp>
      <p:sp>
        <p:nvSpPr>
          <p:cNvPr id="269" name="TextShape 2"/>
          <p:cNvSpPr txBox="1"/>
          <p:nvPr/>
        </p:nvSpPr>
        <p:spPr>
          <a:xfrm>
            <a:off x="888840" y="4714560"/>
            <a:ext cx="4888080" cy="4468680"/>
          </a:xfrm>
          <a:prstGeom prst="rect">
            <a:avLst/>
          </a:prstGeom>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CustomShape 1"/>
          <p:cNvSpPr/>
          <p:nvPr/>
        </p:nvSpPr>
        <p:spPr>
          <a:xfrm>
            <a:off x="895320" y="744480"/>
            <a:ext cx="4875120" cy="3724200"/>
          </a:xfrm>
          <a:prstGeom prst="rect">
            <a:avLst/>
          </a:prstGeom>
          <a:solidFill>
            <a:srgbClr val="ffffff"/>
          </a:solidFill>
          <a:ln w="9360">
            <a:solidFill>
              <a:srgbClr val="000000"/>
            </a:solidFill>
            <a:miter/>
          </a:ln>
        </p:spPr>
      </p:sp>
      <p:sp>
        <p:nvSpPr>
          <p:cNvPr id="271"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Web or WWW – an application built over the internet has inherited the following design principles. The various specifications released for the web languages and protocols should be compatible with each other and allow any h/w or s/w to access the web together. The Web must accommodate future technologies by being modular, extensible and yet simple. The web applications should be decentralized by eliminating various dependencies</a:t>
            </a:r>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CustomShape 1"/>
          <p:cNvSpPr/>
          <p:nvPr/>
        </p:nvSpPr>
        <p:spPr>
          <a:xfrm>
            <a:off x="895320" y="744480"/>
            <a:ext cx="4875120" cy="3724200"/>
          </a:xfrm>
          <a:prstGeom prst="rect">
            <a:avLst/>
          </a:prstGeom>
          <a:solidFill>
            <a:srgbClr val="ffffff"/>
          </a:solidFill>
          <a:ln w="9360">
            <a:solidFill>
              <a:srgbClr val="000000"/>
            </a:solidFill>
            <a:miter/>
          </a:ln>
        </p:spPr>
      </p:sp>
      <p:sp>
        <p:nvSpPr>
          <p:cNvPr id="273"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Tim Berners-Lee  in collaboration with CERN founded W3C in October 1994. Earlier INRIA was playing has the European W3C host, but now ERCIM has taken over.</a:t>
            </a:r>
            <a:endParaRPr/>
          </a:p>
          <a:p>
            <a:pPr>
              <a:lnSpc>
                <a:spcPct val="95000"/>
              </a:lnSpc>
            </a:pPr>
            <a:r>
              <a:rPr lang="en-IN" sz="1200">
                <a:latin typeface="Times New Roman"/>
                <a:ea typeface="MS Gothic"/>
              </a:rPr>
              <a:t>W3C develops and promotes technologies for the Web like HTML, XML, CSS, SVG.</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CustomShape 1"/>
          <p:cNvSpPr/>
          <p:nvPr/>
        </p:nvSpPr>
        <p:spPr>
          <a:xfrm>
            <a:off x="895320" y="744480"/>
            <a:ext cx="4875120" cy="3724200"/>
          </a:xfrm>
          <a:prstGeom prst="rect">
            <a:avLst/>
          </a:prstGeom>
          <a:solidFill>
            <a:srgbClr val="ffffff"/>
          </a:solidFill>
          <a:ln w="9360">
            <a:solidFill>
              <a:srgbClr val="000000"/>
            </a:solidFill>
            <a:miter/>
          </a:ln>
        </p:spPr>
      </p:sp>
      <p:sp>
        <p:nvSpPr>
          <p:cNvPr id="239" name="TextShape 2"/>
          <p:cNvSpPr txBox="1"/>
          <p:nvPr/>
        </p:nvSpPr>
        <p:spPr>
          <a:xfrm>
            <a:off x="888840" y="4714560"/>
            <a:ext cx="4888080" cy="4468680"/>
          </a:xfrm>
          <a:prstGeom prst="rect">
            <a:avLst/>
          </a:prstGeom>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CustomShape 1"/>
          <p:cNvSpPr/>
          <p:nvPr/>
        </p:nvSpPr>
        <p:spPr>
          <a:xfrm>
            <a:off x="895320" y="744480"/>
            <a:ext cx="4875120" cy="3724200"/>
          </a:xfrm>
          <a:prstGeom prst="rect">
            <a:avLst/>
          </a:prstGeom>
          <a:solidFill>
            <a:srgbClr val="ffffff"/>
          </a:solidFill>
          <a:ln w="9360">
            <a:solidFill>
              <a:srgbClr val="000000"/>
            </a:solidFill>
            <a:miter/>
          </a:ln>
        </p:spPr>
      </p:sp>
      <p:sp>
        <p:nvSpPr>
          <p:cNvPr id="275"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Image from w3.org</a:t>
            </a:r>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CustomShape 1"/>
          <p:cNvSpPr/>
          <p:nvPr/>
        </p:nvSpPr>
        <p:spPr>
          <a:xfrm>
            <a:off x="895320" y="744480"/>
            <a:ext cx="4875120" cy="3724200"/>
          </a:xfrm>
          <a:prstGeom prst="rect">
            <a:avLst/>
          </a:prstGeom>
          <a:solidFill>
            <a:srgbClr val="ffffff"/>
          </a:solidFill>
          <a:ln w="9360">
            <a:solidFill>
              <a:srgbClr val="000000"/>
            </a:solidFill>
            <a:miter/>
          </a:ln>
        </p:spPr>
      </p:sp>
      <p:sp>
        <p:nvSpPr>
          <p:cNvPr id="277" name="TextShape 2"/>
          <p:cNvSpPr txBox="1"/>
          <p:nvPr/>
        </p:nvSpPr>
        <p:spPr>
          <a:xfrm>
            <a:off x="888840" y="4714560"/>
            <a:ext cx="4888080" cy="4468680"/>
          </a:xfrm>
          <a:prstGeom prst="rect">
            <a:avLst/>
          </a:prstGeom>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CustomShape 1"/>
          <p:cNvSpPr/>
          <p:nvPr/>
        </p:nvSpPr>
        <p:spPr>
          <a:xfrm>
            <a:off x="895320" y="744480"/>
            <a:ext cx="4875120" cy="3724200"/>
          </a:xfrm>
          <a:prstGeom prst="rect">
            <a:avLst/>
          </a:prstGeom>
          <a:solidFill>
            <a:srgbClr val="ffffff"/>
          </a:solidFill>
          <a:ln w="9360">
            <a:solidFill>
              <a:srgbClr val="000000"/>
            </a:solidFill>
            <a:miter/>
          </a:ln>
        </p:spPr>
      </p:sp>
      <p:sp>
        <p:nvSpPr>
          <p:cNvPr id="279" name="TextShape 2"/>
          <p:cNvSpPr txBox="1"/>
          <p:nvPr/>
        </p:nvSpPr>
        <p:spPr>
          <a:xfrm>
            <a:off x="888840" y="4714560"/>
            <a:ext cx="4888080" cy="4468680"/>
          </a:xfrm>
          <a:prstGeom prst="rect">
            <a:avLst/>
          </a:prstGeom>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CustomShape 1"/>
          <p:cNvSpPr/>
          <p:nvPr/>
        </p:nvSpPr>
        <p:spPr>
          <a:xfrm>
            <a:off x="895320" y="744480"/>
            <a:ext cx="4875120" cy="3724200"/>
          </a:xfrm>
          <a:prstGeom prst="rect">
            <a:avLst/>
          </a:prstGeom>
          <a:solidFill>
            <a:srgbClr val="ffffff"/>
          </a:solidFill>
          <a:ln w="9360">
            <a:solidFill>
              <a:srgbClr val="000000"/>
            </a:solidFill>
            <a:miter/>
          </a:ln>
        </p:spPr>
      </p:sp>
      <p:sp>
        <p:nvSpPr>
          <p:cNvPr id="281" name="TextShape 2"/>
          <p:cNvSpPr txBox="1"/>
          <p:nvPr/>
        </p:nvSpPr>
        <p:spPr>
          <a:xfrm>
            <a:off x="888840" y="4714560"/>
            <a:ext cx="4889520" cy="4468680"/>
          </a:xfrm>
          <a:prstGeom prst="rect">
            <a:avLst/>
          </a:prstGeom>
        </p:spPr>
        <p:txBody>
          <a:bodyPr lIns="90360" rIns="90360" tIns="45360" bIns="45360"/>
          <a:p>
            <a:pPr>
              <a:lnSpc>
                <a:spcPct val="95000"/>
              </a:lnSpc>
            </a:pPr>
            <a:r>
              <a:rPr b="1" lang="en-IN" sz="1000">
                <a:latin typeface="Times New Roman"/>
                <a:ea typeface="MS Gothic"/>
              </a:rPr>
              <a:t>HTTP transaction</a:t>
            </a:r>
            <a:endParaRPr/>
          </a:p>
          <a:p>
            <a:pPr>
              <a:lnSpc>
                <a:spcPct val="95000"/>
              </a:lnSpc>
            </a:pPr>
            <a:r>
              <a:rPr b="1" lang="en-IN" sz="1200">
                <a:latin typeface="Times New Roman"/>
                <a:ea typeface="MS Gothic"/>
              </a:rPr>
              <a:t>Client</a:t>
            </a:r>
            <a:endParaRPr/>
          </a:p>
          <a:p>
            <a:pPr lvl="1">
              <a:lnSpc>
                <a:spcPct val="95000"/>
              </a:lnSpc>
            </a:pPr>
            <a:r>
              <a:rPr lang="en-IN" sz="1000">
                <a:solidFill>
                  <a:srgbClr val="000000"/>
                </a:solidFill>
                <a:latin typeface="Times New Roman"/>
                <a:ea typeface="MS Gothic"/>
              </a:rPr>
              <a:t>Client contacts server</a:t>
            </a:r>
            <a:endParaRPr/>
          </a:p>
          <a:p>
            <a:pPr lvl="1">
              <a:lnSpc>
                <a:spcPct val="95000"/>
              </a:lnSpc>
            </a:pPr>
            <a:r>
              <a:rPr lang="en-IN" sz="1000">
                <a:solidFill>
                  <a:srgbClr val="000000"/>
                </a:solidFill>
                <a:latin typeface="Times New Roman"/>
                <a:ea typeface="MS Gothic"/>
              </a:rPr>
              <a:t>Client sends a request for a resource</a:t>
            </a:r>
            <a:endParaRPr/>
          </a:p>
          <a:p>
            <a:pPr>
              <a:lnSpc>
                <a:spcPct val="95000"/>
              </a:lnSpc>
            </a:pPr>
            <a:r>
              <a:rPr b="1" lang="en-IN" sz="1200">
                <a:latin typeface="Times New Roman"/>
                <a:ea typeface="MS Gothic"/>
              </a:rPr>
              <a:t>Server</a:t>
            </a:r>
            <a:endParaRPr/>
          </a:p>
          <a:p>
            <a:pPr lvl="1">
              <a:lnSpc>
                <a:spcPct val="95000"/>
              </a:lnSpc>
            </a:pPr>
            <a:r>
              <a:rPr lang="en-IN" sz="1000">
                <a:solidFill>
                  <a:srgbClr val="000000"/>
                </a:solidFill>
                <a:latin typeface="Times New Roman"/>
                <a:ea typeface="MS Gothic"/>
              </a:rPr>
              <a:t>Server searches for requested resource</a:t>
            </a:r>
            <a:endParaRPr/>
          </a:p>
          <a:p>
            <a:pPr lvl="1">
              <a:lnSpc>
                <a:spcPct val="95000"/>
              </a:lnSpc>
            </a:pPr>
            <a:r>
              <a:rPr lang="en-IN" sz="1000">
                <a:solidFill>
                  <a:srgbClr val="000000"/>
                </a:solidFill>
                <a:latin typeface="Times New Roman"/>
                <a:ea typeface="MS Gothic"/>
              </a:rPr>
              <a:t>Services client request</a:t>
            </a:r>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CustomShape 1"/>
          <p:cNvSpPr/>
          <p:nvPr/>
        </p:nvSpPr>
        <p:spPr>
          <a:xfrm>
            <a:off x="895320" y="744480"/>
            <a:ext cx="4875120" cy="3724200"/>
          </a:xfrm>
          <a:prstGeom prst="rect">
            <a:avLst/>
          </a:prstGeom>
          <a:solidFill>
            <a:srgbClr val="ffffff"/>
          </a:solidFill>
          <a:ln w="9360">
            <a:solidFill>
              <a:srgbClr val="000000"/>
            </a:solidFill>
            <a:miter/>
          </a:ln>
        </p:spPr>
      </p:sp>
      <p:sp>
        <p:nvSpPr>
          <p:cNvPr id="283" name="TextShape 2"/>
          <p:cNvSpPr txBox="1"/>
          <p:nvPr/>
        </p:nvSpPr>
        <p:spPr>
          <a:xfrm>
            <a:off x="888840" y="4714560"/>
            <a:ext cx="4888080" cy="4468680"/>
          </a:xfrm>
          <a:prstGeom prst="rect">
            <a:avLst/>
          </a:prstGeom>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CustomShape 1"/>
          <p:cNvSpPr/>
          <p:nvPr/>
        </p:nvSpPr>
        <p:spPr>
          <a:xfrm>
            <a:off x="895320" y="744480"/>
            <a:ext cx="4875120" cy="3724200"/>
          </a:xfrm>
          <a:prstGeom prst="rect">
            <a:avLst/>
          </a:prstGeom>
          <a:solidFill>
            <a:srgbClr val="ffffff"/>
          </a:solidFill>
          <a:ln w="9360">
            <a:solidFill>
              <a:srgbClr val="000000"/>
            </a:solidFill>
            <a:miter/>
          </a:ln>
        </p:spPr>
      </p:sp>
      <p:sp>
        <p:nvSpPr>
          <p:cNvPr id="285" name="TextShape 2"/>
          <p:cNvSpPr txBox="1"/>
          <p:nvPr/>
        </p:nvSpPr>
        <p:spPr>
          <a:xfrm>
            <a:off x="888840" y="4714560"/>
            <a:ext cx="4888080" cy="4468680"/>
          </a:xfrm>
          <a:prstGeom prst="rect">
            <a:avLst/>
          </a:prstGeom>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CustomShape 1"/>
          <p:cNvSpPr/>
          <p:nvPr/>
        </p:nvSpPr>
        <p:spPr>
          <a:xfrm>
            <a:off x="895320" y="744480"/>
            <a:ext cx="4875120" cy="3724200"/>
          </a:xfrm>
          <a:prstGeom prst="rect">
            <a:avLst/>
          </a:prstGeom>
          <a:solidFill>
            <a:srgbClr val="ffffff"/>
          </a:solidFill>
          <a:ln w="9360">
            <a:solidFill>
              <a:srgbClr val="000000"/>
            </a:solidFill>
            <a:miter/>
          </a:ln>
        </p:spPr>
      </p:sp>
      <p:sp>
        <p:nvSpPr>
          <p:cNvPr id="287" name="TextShape 2"/>
          <p:cNvSpPr txBox="1"/>
          <p:nvPr/>
        </p:nvSpPr>
        <p:spPr>
          <a:xfrm>
            <a:off x="888840" y="4714560"/>
            <a:ext cx="4888080" cy="4468680"/>
          </a:xfrm>
          <a:prstGeom prst="rect">
            <a:avLst/>
          </a:prstGeom>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CustomShape 1"/>
          <p:cNvSpPr/>
          <p:nvPr/>
        </p:nvSpPr>
        <p:spPr>
          <a:xfrm>
            <a:off x="895320" y="744480"/>
            <a:ext cx="4875120" cy="3724200"/>
          </a:xfrm>
          <a:prstGeom prst="rect">
            <a:avLst/>
          </a:prstGeom>
          <a:solidFill>
            <a:srgbClr val="ffffff"/>
          </a:solidFill>
          <a:ln w="9360">
            <a:solidFill>
              <a:srgbClr val="000000"/>
            </a:solidFill>
            <a:miter/>
          </a:ln>
        </p:spPr>
      </p:sp>
      <p:sp>
        <p:nvSpPr>
          <p:cNvPr id="289"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CRLF – Carriage Return and Line Feed</a:t>
            </a:r>
            <a:endParaRPr/>
          </a:p>
          <a:p>
            <a:pPr>
              <a:lnSpc>
                <a:spcPct val="95000"/>
              </a:lnSpc>
            </a:pPr>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CustomShape 1"/>
          <p:cNvSpPr/>
          <p:nvPr/>
        </p:nvSpPr>
        <p:spPr>
          <a:xfrm>
            <a:off x="895320" y="744480"/>
            <a:ext cx="4875120" cy="3724200"/>
          </a:xfrm>
          <a:prstGeom prst="rect">
            <a:avLst/>
          </a:prstGeom>
          <a:solidFill>
            <a:srgbClr val="ffffff"/>
          </a:solidFill>
          <a:ln w="9360">
            <a:solidFill>
              <a:srgbClr val="000000"/>
            </a:solidFill>
            <a:miter/>
          </a:ln>
        </p:spPr>
      </p:sp>
      <p:sp>
        <p:nvSpPr>
          <p:cNvPr id="291"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SP indicates Space</a:t>
            </a:r>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CustomShape 1"/>
          <p:cNvSpPr/>
          <p:nvPr/>
        </p:nvSpPr>
        <p:spPr>
          <a:xfrm>
            <a:off x="895320" y="744480"/>
            <a:ext cx="4875120" cy="3724200"/>
          </a:xfrm>
          <a:prstGeom prst="rect">
            <a:avLst/>
          </a:prstGeom>
          <a:solidFill>
            <a:srgbClr val="ffffff"/>
          </a:solidFill>
          <a:ln w="9360">
            <a:solidFill>
              <a:srgbClr val="000000"/>
            </a:solidFill>
            <a:miter/>
          </a:ln>
        </p:spPr>
      </p:sp>
      <p:sp>
        <p:nvSpPr>
          <p:cNvPr id="293" name="TextShape 2"/>
          <p:cNvSpPr txBox="1"/>
          <p:nvPr/>
        </p:nvSpPr>
        <p:spPr>
          <a:xfrm>
            <a:off x="888840" y="4714560"/>
            <a:ext cx="4888080" cy="446868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895320" y="744480"/>
            <a:ext cx="4875120" cy="3724200"/>
          </a:xfrm>
          <a:prstGeom prst="rect">
            <a:avLst/>
          </a:prstGeom>
          <a:solidFill>
            <a:srgbClr val="ffffff"/>
          </a:solidFill>
          <a:ln w="9360">
            <a:solidFill>
              <a:srgbClr val="000000"/>
            </a:solidFill>
            <a:miter/>
          </a:ln>
        </p:spPr>
      </p:sp>
      <p:sp>
        <p:nvSpPr>
          <p:cNvPr id="241" name="TextShape 2"/>
          <p:cNvSpPr txBox="1"/>
          <p:nvPr/>
        </p:nvSpPr>
        <p:spPr>
          <a:xfrm>
            <a:off x="888840" y="4714560"/>
            <a:ext cx="4888080" cy="4468680"/>
          </a:xfrm>
          <a:prstGeom prst="rect">
            <a:avLst/>
          </a:prstGeom>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CustomShape 1"/>
          <p:cNvSpPr/>
          <p:nvPr/>
        </p:nvSpPr>
        <p:spPr>
          <a:xfrm>
            <a:off x="895320" y="744480"/>
            <a:ext cx="4875120" cy="3724200"/>
          </a:xfrm>
          <a:prstGeom prst="rect">
            <a:avLst/>
          </a:prstGeom>
          <a:solidFill>
            <a:srgbClr val="ffffff"/>
          </a:solidFill>
          <a:ln w="9360">
            <a:solidFill>
              <a:srgbClr val="000000"/>
            </a:solidFill>
            <a:miter/>
          </a:ln>
        </p:spPr>
      </p:sp>
      <p:sp>
        <p:nvSpPr>
          <p:cNvPr id="295" name="TextShape 2"/>
          <p:cNvSpPr txBox="1"/>
          <p:nvPr/>
        </p:nvSpPr>
        <p:spPr>
          <a:xfrm>
            <a:off x="888840" y="4714560"/>
            <a:ext cx="4889520" cy="4468680"/>
          </a:xfrm>
          <a:prstGeom prst="rect">
            <a:avLst/>
          </a:prstGeom>
        </p:spPr>
        <p:txBody>
          <a:bodyPr lIns="90360" rIns="90360" tIns="45360" bIns="45360"/>
          <a:p>
            <a:pPr lvl="1">
              <a:lnSpc>
                <a:spcPct val="86000"/>
              </a:lnSpc>
            </a:pPr>
            <a:r>
              <a:rPr lang="en-IN" sz="1200">
                <a:solidFill>
                  <a:srgbClr val="000000"/>
                </a:solidFill>
                <a:latin typeface="Times New Roman"/>
                <a:ea typeface="MS Gothic"/>
              </a:rPr>
              <a:t>Ex for POST: Newsgroup; Resource – Newsgroup; Information posted becomes a subset of the resource</a:t>
            </a:r>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CustomShape 1"/>
          <p:cNvSpPr/>
          <p:nvPr/>
        </p:nvSpPr>
        <p:spPr>
          <a:xfrm>
            <a:off x="895320" y="744480"/>
            <a:ext cx="4875120" cy="3724200"/>
          </a:xfrm>
          <a:prstGeom prst="rect">
            <a:avLst/>
          </a:prstGeom>
          <a:solidFill>
            <a:srgbClr val="ffffff"/>
          </a:solidFill>
          <a:ln w="9360">
            <a:solidFill>
              <a:srgbClr val="000000"/>
            </a:solidFill>
            <a:miter/>
          </a:ln>
        </p:spPr>
      </p:sp>
      <p:sp>
        <p:nvSpPr>
          <p:cNvPr id="297" name="TextShape 2"/>
          <p:cNvSpPr txBox="1"/>
          <p:nvPr/>
        </p:nvSpPr>
        <p:spPr>
          <a:xfrm>
            <a:off x="888840" y="4714560"/>
            <a:ext cx="4888080" cy="4468680"/>
          </a:xfrm>
          <a:prstGeom prst="rect">
            <a:avLst/>
          </a:prstGeom>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CustomShape 1"/>
          <p:cNvSpPr/>
          <p:nvPr/>
        </p:nvSpPr>
        <p:spPr>
          <a:xfrm>
            <a:off x="895320" y="744480"/>
            <a:ext cx="4875120" cy="3724200"/>
          </a:xfrm>
          <a:prstGeom prst="rect">
            <a:avLst/>
          </a:prstGeom>
          <a:solidFill>
            <a:srgbClr val="ffffff"/>
          </a:solidFill>
          <a:ln w="9360">
            <a:solidFill>
              <a:srgbClr val="000000"/>
            </a:solidFill>
            <a:miter/>
          </a:ln>
        </p:spPr>
      </p:sp>
      <p:sp>
        <p:nvSpPr>
          <p:cNvPr id="299" name="TextShape 2"/>
          <p:cNvSpPr txBox="1"/>
          <p:nvPr/>
        </p:nvSpPr>
        <p:spPr>
          <a:xfrm>
            <a:off x="888840" y="4714560"/>
            <a:ext cx="4888080" cy="4468680"/>
          </a:xfrm>
          <a:prstGeom prst="rect">
            <a:avLst/>
          </a:prstGeom>
        </p:spPr>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CustomShape 1"/>
          <p:cNvSpPr/>
          <p:nvPr/>
        </p:nvSpPr>
        <p:spPr>
          <a:xfrm>
            <a:off x="895320" y="744480"/>
            <a:ext cx="4875120" cy="3724200"/>
          </a:xfrm>
          <a:prstGeom prst="rect">
            <a:avLst/>
          </a:prstGeom>
          <a:solidFill>
            <a:srgbClr val="ffffff"/>
          </a:solidFill>
          <a:ln w="9360">
            <a:solidFill>
              <a:srgbClr val="000000"/>
            </a:solidFill>
            <a:miter/>
          </a:ln>
        </p:spPr>
      </p:sp>
      <p:sp>
        <p:nvSpPr>
          <p:cNvPr id="301" name="TextShape 2"/>
          <p:cNvSpPr txBox="1"/>
          <p:nvPr/>
        </p:nvSpPr>
        <p:spPr>
          <a:xfrm>
            <a:off x="888840" y="4714560"/>
            <a:ext cx="4888080" cy="4468680"/>
          </a:xfrm>
          <a:prstGeom prst="rect">
            <a:avLst/>
          </a:prstGeom>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CustomShape 1"/>
          <p:cNvSpPr/>
          <p:nvPr/>
        </p:nvSpPr>
        <p:spPr>
          <a:xfrm>
            <a:off x="895320" y="744480"/>
            <a:ext cx="4875120" cy="3724200"/>
          </a:xfrm>
          <a:prstGeom prst="rect">
            <a:avLst/>
          </a:prstGeom>
          <a:solidFill>
            <a:srgbClr val="ffffff"/>
          </a:solidFill>
          <a:ln w="9360">
            <a:solidFill>
              <a:srgbClr val="000000"/>
            </a:solidFill>
            <a:miter/>
          </a:ln>
        </p:spPr>
      </p:sp>
      <p:sp>
        <p:nvSpPr>
          <p:cNvPr id="303" name="TextShape 2"/>
          <p:cNvSpPr txBox="1"/>
          <p:nvPr/>
        </p:nvSpPr>
        <p:spPr>
          <a:xfrm>
            <a:off x="888840" y="4714560"/>
            <a:ext cx="4888080" cy="4468680"/>
          </a:xfrm>
          <a:prstGeom prst="rect">
            <a:avLst/>
          </a:prstGeom>
        </p:spPr>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4" name="CustomShape 1"/>
          <p:cNvSpPr/>
          <p:nvPr/>
        </p:nvSpPr>
        <p:spPr>
          <a:xfrm>
            <a:off x="895320" y="744480"/>
            <a:ext cx="4875120" cy="3724200"/>
          </a:xfrm>
          <a:prstGeom prst="rect">
            <a:avLst/>
          </a:prstGeom>
          <a:solidFill>
            <a:srgbClr val="ffffff"/>
          </a:solidFill>
          <a:ln w="9360">
            <a:solidFill>
              <a:srgbClr val="000000"/>
            </a:solidFill>
            <a:miter/>
          </a:ln>
        </p:spPr>
      </p:sp>
      <p:sp>
        <p:nvSpPr>
          <p:cNvPr id="305" name="TextShape 2"/>
          <p:cNvSpPr txBox="1"/>
          <p:nvPr/>
        </p:nvSpPr>
        <p:spPr>
          <a:xfrm>
            <a:off x="888840" y="4714560"/>
            <a:ext cx="4888080" cy="4468680"/>
          </a:xfrm>
          <a:prstGeom prst="rect">
            <a:avLst/>
          </a:prstGeom>
        </p:spPr>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CustomShape 1"/>
          <p:cNvSpPr/>
          <p:nvPr/>
        </p:nvSpPr>
        <p:spPr>
          <a:xfrm>
            <a:off x="895320" y="744480"/>
            <a:ext cx="4875120" cy="3724200"/>
          </a:xfrm>
          <a:prstGeom prst="rect">
            <a:avLst/>
          </a:prstGeom>
          <a:solidFill>
            <a:srgbClr val="ffffff"/>
          </a:solidFill>
          <a:ln w="9360">
            <a:solidFill>
              <a:srgbClr val="000000"/>
            </a:solidFill>
            <a:miter/>
          </a:ln>
        </p:spPr>
      </p:sp>
      <p:sp>
        <p:nvSpPr>
          <p:cNvPr id="307" name="TextShape 2"/>
          <p:cNvSpPr txBox="1"/>
          <p:nvPr/>
        </p:nvSpPr>
        <p:spPr>
          <a:xfrm>
            <a:off x="888840" y="4714560"/>
            <a:ext cx="4888080" cy="4468680"/>
          </a:xfrm>
          <a:prstGeom prst="rect">
            <a:avLst/>
          </a:prstGeom>
        </p:spPr>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CustomShape 1"/>
          <p:cNvSpPr/>
          <p:nvPr/>
        </p:nvSpPr>
        <p:spPr>
          <a:xfrm>
            <a:off x="895320" y="744480"/>
            <a:ext cx="4875120" cy="3724200"/>
          </a:xfrm>
          <a:prstGeom prst="rect">
            <a:avLst/>
          </a:prstGeom>
          <a:solidFill>
            <a:srgbClr val="ffffff"/>
          </a:solidFill>
          <a:ln w="9360">
            <a:solidFill>
              <a:srgbClr val="000000"/>
            </a:solidFill>
            <a:miter/>
          </a:ln>
        </p:spPr>
      </p:sp>
      <p:sp>
        <p:nvSpPr>
          <p:cNvPr id="309" name="TextShape 2"/>
          <p:cNvSpPr txBox="1"/>
          <p:nvPr/>
        </p:nvSpPr>
        <p:spPr>
          <a:xfrm>
            <a:off x="888840" y="4714560"/>
            <a:ext cx="4888080" cy="4468680"/>
          </a:xfrm>
          <a:prstGeom prst="rect">
            <a:avLst/>
          </a:prstGeom>
        </p:spPr>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CustomShape 1"/>
          <p:cNvSpPr/>
          <p:nvPr/>
        </p:nvSpPr>
        <p:spPr>
          <a:xfrm>
            <a:off x="895320" y="744480"/>
            <a:ext cx="4875120" cy="3724200"/>
          </a:xfrm>
          <a:prstGeom prst="rect">
            <a:avLst/>
          </a:prstGeom>
          <a:solidFill>
            <a:srgbClr val="ffffff"/>
          </a:solidFill>
          <a:ln w="9360">
            <a:solidFill>
              <a:srgbClr val="000000"/>
            </a:solidFill>
            <a:miter/>
          </a:ln>
        </p:spPr>
      </p:sp>
      <p:sp>
        <p:nvSpPr>
          <p:cNvPr id="311" name="TextShape 2"/>
          <p:cNvSpPr txBox="1"/>
          <p:nvPr/>
        </p:nvSpPr>
        <p:spPr>
          <a:xfrm>
            <a:off x="888840" y="4714560"/>
            <a:ext cx="4888080" cy="4468680"/>
          </a:xfrm>
          <a:prstGeom prst="rect">
            <a:avLst/>
          </a:prstGeom>
        </p:spPr>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895320" y="744480"/>
            <a:ext cx="4875120" cy="3724200"/>
          </a:xfrm>
          <a:prstGeom prst="rect">
            <a:avLst/>
          </a:prstGeom>
          <a:solidFill>
            <a:srgbClr val="ffffff"/>
          </a:solidFill>
          <a:ln w="9360">
            <a:solidFill>
              <a:srgbClr val="000000"/>
            </a:solidFill>
            <a:miter/>
          </a:ln>
        </p:spPr>
      </p:sp>
      <p:sp>
        <p:nvSpPr>
          <p:cNvPr id="313"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100- tells the client to continue sending its request; If client has finished sending the request, this status message should be ignored</a:t>
            </a:r>
            <a:endParaRPr/>
          </a:p>
          <a:p>
            <a:pPr>
              <a:lnSpc>
                <a:spcPct val="95000"/>
              </a:lnSpc>
            </a:pPr>
            <a:r>
              <a:rPr lang="en-IN" sz="1200">
                <a:latin typeface="Times New Roman"/>
                <a:ea typeface="MS Gothic"/>
              </a:rPr>
              <a:t>200 – most common successful message; data returned with the message depends on the method that submitted it</a:t>
            </a:r>
            <a:endParaRPr/>
          </a:p>
          <a:p>
            <a:pPr>
              <a:lnSpc>
                <a:spcPct val="95000"/>
              </a:lnSpc>
            </a:pPr>
            <a:r>
              <a:rPr lang="en-IN" sz="1200">
                <a:latin typeface="Times New Roman"/>
                <a:ea typeface="MS Gothic"/>
              </a:rPr>
              <a:t>201 – request has been accepted; and a new resource is being created; newly created URI is returned to the client for further action</a:t>
            </a:r>
            <a:endParaRPr/>
          </a:p>
          <a:p>
            <a:pPr>
              <a:lnSpc>
                <a:spcPct val="95000"/>
              </a:lnSpc>
            </a:pPr>
            <a:r>
              <a:rPr lang="en-IN" sz="1200">
                <a:latin typeface="Times New Roman"/>
                <a:ea typeface="MS Gothic"/>
              </a:rPr>
              <a:t>202 – request has been accepted, but the processing hasn’t yet taken place</a:t>
            </a:r>
            <a:endParaRPr/>
          </a:p>
          <a:p>
            <a:pPr>
              <a:lnSpc>
                <a:spcPct val="95000"/>
              </a:lnSpc>
            </a:pPr>
            <a:r>
              <a:rPr lang="en-IN" sz="1200">
                <a:latin typeface="Times New Roman"/>
                <a:ea typeface="MS Gothic"/>
              </a:rPr>
              <a:t>301 -  indicates the URI has permanently moved to another location; browser should see the message and automatically move to that location</a:t>
            </a:r>
            <a:endParaRPr/>
          </a:p>
          <a:p>
            <a:pPr>
              <a:lnSpc>
                <a:spcPct val="95000"/>
              </a:lnSpc>
            </a:pPr>
            <a:r>
              <a:rPr lang="en-IN" sz="1200">
                <a:latin typeface="Times New Roman"/>
                <a:ea typeface="MS Gothic"/>
              </a:rPr>
              <a:t>302 – requested URI has temporarily been moved to another location. User agent should continue to use the original URI unless otherwise specified</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CustomShape 1"/>
          <p:cNvSpPr/>
          <p:nvPr/>
        </p:nvSpPr>
        <p:spPr>
          <a:xfrm>
            <a:off x="895320" y="744480"/>
            <a:ext cx="4875120" cy="3724200"/>
          </a:xfrm>
          <a:prstGeom prst="rect">
            <a:avLst/>
          </a:prstGeom>
          <a:solidFill>
            <a:srgbClr val="ffffff"/>
          </a:solidFill>
          <a:ln w="9360">
            <a:solidFill>
              <a:srgbClr val="000000"/>
            </a:solidFill>
            <a:miter/>
          </a:ln>
        </p:spPr>
      </p:sp>
      <p:sp>
        <p:nvSpPr>
          <p:cNvPr id="243" name="TextShape 2"/>
          <p:cNvSpPr txBox="1"/>
          <p:nvPr/>
        </p:nvSpPr>
        <p:spPr>
          <a:xfrm>
            <a:off x="888840" y="4714560"/>
            <a:ext cx="4888080" cy="4468680"/>
          </a:xfrm>
          <a:prstGeom prst="rect">
            <a:avLst/>
          </a:prstGeom>
        </p:spPr>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CustomShape 1"/>
          <p:cNvSpPr/>
          <p:nvPr/>
        </p:nvSpPr>
        <p:spPr>
          <a:xfrm>
            <a:off x="895320" y="744480"/>
            <a:ext cx="4875120" cy="3724200"/>
          </a:xfrm>
          <a:prstGeom prst="rect">
            <a:avLst/>
          </a:prstGeom>
          <a:solidFill>
            <a:srgbClr val="ffffff"/>
          </a:solidFill>
          <a:ln w="9360">
            <a:solidFill>
              <a:srgbClr val="000000"/>
            </a:solidFill>
            <a:miter/>
          </a:ln>
        </p:spPr>
      </p:sp>
      <p:sp>
        <p:nvSpPr>
          <p:cNvPr id="315"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401 - authentication required; server will return a WWW-Authenticate header field to initiate the challenge/response authentication sequence</a:t>
            </a:r>
            <a:endParaRPr/>
          </a:p>
          <a:p>
            <a:pPr>
              <a:lnSpc>
                <a:spcPct val="95000"/>
              </a:lnSpc>
            </a:pPr>
            <a:r>
              <a:rPr lang="en-IN" sz="1200">
                <a:latin typeface="Times New Roman"/>
                <a:ea typeface="MS Gothic"/>
              </a:rPr>
              <a:t>403 – request received, but request would not be fulfilled; authentication won’t help the request and the request should not be resubmitted</a:t>
            </a:r>
            <a:endParaRPr/>
          </a:p>
          <a:p>
            <a:pPr>
              <a:lnSpc>
                <a:spcPct val="95000"/>
              </a:lnSpc>
            </a:pPr>
            <a:r>
              <a:rPr lang="en-IN" sz="1200">
                <a:latin typeface="Times New Roman"/>
                <a:ea typeface="MS Gothic"/>
              </a:rPr>
              <a:t>407 - client must first authenticate the proxy before the request can be fulfilled</a:t>
            </a:r>
            <a:endParaRPr/>
          </a:p>
          <a:p>
            <a:pPr>
              <a:lnSpc>
                <a:spcPct val="95000"/>
              </a:lnSpc>
            </a:pPr>
            <a:r>
              <a:rPr lang="en-IN" sz="1200">
                <a:latin typeface="Times New Roman"/>
                <a:ea typeface="MS Gothic"/>
              </a:rPr>
              <a:t>408 – server reached its timeout period before the client produced its request</a:t>
            </a:r>
            <a:endParaRPr/>
          </a:p>
          <a:p>
            <a:pPr>
              <a:lnSpc>
                <a:spcPct val="95000"/>
              </a:lnSpc>
            </a:pPr>
            <a:endParaRPr/>
          </a:p>
          <a:p>
            <a:pPr>
              <a:lnSpc>
                <a:spcPct val="95000"/>
              </a:lnSpc>
            </a:pPr>
            <a:r>
              <a:rPr lang="en-IN" sz="1200">
                <a:latin typeface="Times New Roman"/>
                <a:ea typeface="MS Gothic"/>
              </a:rPr>
              <a:t>500 – Server could not fulfill the request because of an unexpected error</a:t>
            </a:r>
            <a:endParaRPr/>
          </a:p>
          <a:p>
            <a:pPr>
              <a:lnSpc>
                <a:spcPct val="95000"/>
              </a:lnSpc>
            </a:pPr>
            <a:r>
              <a:rPr lang="en-IN" sz="1200">
                <a:latin typeface="Times New Roman"/>
                <a:ea typeface="MS Gothic"/>
              </a:rPr>
              <a:t>503 – Request resource is temporarily unavailable</a:t>
            </a:r>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CustomShape 1"/>
          <p:cNvSpPr/>
          <p:nvPr/>
        </p:nvSpPr>
        <p:spPr>
          <a:xfrm>
            <a:off x="895320" y="744480"/>
            <a:ext cx="4875120" cy="3724200"/>
          </a:xfrm>
          <a:prstGeom prst="rect">
            <a:avLst/>
          </a:prstGeom>
          <a:solidFill>
            <a:srgbClr val="ffffff"/>
          </a:solidFill>
          <a:ln w="9360">
            <a:solidFill>
              <a:srgbClr val="000000"/>
            </a:solidFill>
            <a:miter/>
          </a:ln>
        </p:spPr>
      </p:sp>
      <p:sp>
        <p:nvSpPr>
          <p:cNvPr id="317" name="TextShape 2"/>
          <p:cNvSpPr txBox="1"/>
          <p:nvPr/>
        </p:nvSpPr>
        <p:spPr>
          <a:xfrm>
            <a:off x="888840" y="4714560"/>
            <a:ext cx="4888080" cy="4468680"/>
          </a:xfrm>
          <a:prstGeom prst="rect">
            <a:avLst/>
          </a:prstGeom>
        </p:spPr>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CustomShape 1"/>
          <p:cNvSpPr/>
          <p:nvPr/>
        </p:nvSpPr>
        <p:spPr>
          <a:xfrm>
            <a:off x="895320" y="744480"/>
            <a:ext cx="4875120" cy="3724200"/>
          </a:xfrm>
          <a:prstGeom prst="rect">
            <a:avLst/>
          </a:prstGeom>
          <a:solidFill>
            <a:srgbClr val="ffffff"/>
          </a:solidFill>
          <a:ln w="9360">
            <a:solidFill>
              <a:srgbClr val="000000"/>
            </a:solidFill>
            <a:miter/>
          </a:ln>
        </p:spPr>
      </p:sp>
      <p:sp>
        <p:nvSpPr>
          <p:cNvPr id="319" name="TextShape 2"/>
          <p:cNvSpPr txBox="1"/>
          <p:nvPr/>
        </p:nvSpPr>
        <p:spPr>
          <a:xfrm>
            <a:off x="888840" y="4714560"/>
            <a:ext cx="4888080" cy="4468680"/>
          </a:xfrm>
          <a:prstGeom prst="rect">
            <a:avLst/>
          </a:prstGeom>
        </p:spPr>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CustomShape 1"/>
          <p:cNvSpPr/>
          <p:nvPr/>
        </p:nvSpPr>
        <p:spPr>
          <a:xfrm>
            <a:off x="895320" y="744480"/>
            <a:ext cx="4875120" cy="3724200"/>
          </a:xfrm>
          <a:prstGeom prst="rect">
            <a:avLst/>
          </a:prstGeom>
          <a:solidFill>
            <a:srgbClr val="ffffff"/>
          </a:solidFill>
          <a:ln w="9360">
            <a:solidFill>
              <a:srgbClr val="000000"/>
            </a:solidFill>
            <a:miter/>
          </a:ln>
        </p:spPr>
      </p:sp>
      <p:sp>
        <p:nvSpPr>
          <p:cNvPr id="321" name="TextShape 2"/>
          <p:cNvSpPr txBox="1"/>
          <p:nvPr/>
        </p:nvSpPr>
        <p:spPr>
          <a:xfrm>
            <a:off x="888840" y="4714560"/>
            <a:ext cx="4889520" cy="4468680"/>
          </a:xfrm>
          <a:prstGeom prst="rect">
            <a:avLst/>
          </a:prstGeom>
        </p:spPr>
        <p:txBody>
          <a:bodyPr lIns="90360" rIns="90360" tIns="45360" bIns="45360"/>
          <a:p>
            <a:pPr lvl="1">
              <a:lnSpc>
                <a:spcPct val="89000"/>
              </a:lnSpc>
            </a:pPr>
            <a:r>
              <a:rPr i="1" lang="en-IN" sz="1200">
                <a:solidFill>
                  <a:srgbClr val="000000"/>
                </a:solidFill>
                <a:latin typeface="Courier New"/>
                <a:ea typeface="MS Gothic"/>
              </a:rPr>
              <a:t>Cache-Control: private</a:t>
            </a:r>
            <a:endParaRPr/>
          </a:p>
          <a:p>
            <a:pPr lvl="1">
              <a:lnSpc>
                <a:spcPct val="95000"/>
              </a:lnSpc>
            </a:pPr>
            <a:r>
              <a:rPr lang="en-IN" sz="1200">
                <a:solidFill>
                  <a:srgbClr val="000000"/>
                </a:solidFill>
                <a:latin typeface="Times New Roman"/>
                <a:ea typeface="MS Gothic"/>
              </a:rPr>
              <a:t>Tells that the content cannot be cached in a general pool; could be used while setting a cookie or communicating sensitive info to a client.</a:t>
            </a:r>
            <a:endParaRPr/>
          </a:p>
          <a:p>
            <a:pPr lvl="1">
              <a:lnSpc>
                <a:spcPct val="95000"/>
              </a:lnSpc>
            </a:pPr>
            <a:endParaRPr/>
          </a:p>
          <a:p>
            <a:pPr lvl="1">
              <a:lnSpc>
                <a:spcPct val="95000"/>
              </a:lnSpc>
            </a:pPr>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CustomShape 1"/>
          <p:cNvSpPr/>
          <p:nvPr/>
        </p:nvSpPr>
        <p:spPr>
          <a:xfrm>
            <a:off x="895320" y="744480"/>
            <a:ext cx="4875120" cy="3724200"/>
          </a:xfrm>
          <a:prstGeom prst="rect">
            <a:avLst/>
          </a:prstGeom>
          <a:solidFill>
            <a:srgbClr val="ffffff"/>
          </a:solidFill>
          <a:ln w="9360">
            <a:solidFill>
              <a:srgbClr val="000000"/>
            </a:solidFill>
            <a:miter/>
          </a:ln>
        </p:spPr>
      </p:sp>
      <p:sp>
        <p:nvSpPr>
          <p:cNvPr id="323" name="TextShape 2"/>
          <p:cNvSpPr txBox="1"/>
          <p:nvPr/>
        </p:nvSpPr>
        <p:spPr>
          <a:xfrm>
            <a:off x="888840" y="4714560"/>
            <a:ext cx="4889520" cy="4468680"/>
          </a:xfrm>
          <a:prstGeom prst="rect">
            <a:avLst/>
          </a:prstGeom>
        </p:spPr>
        <p:txBody>
          <a:bodyPr lIns="90360" rIns="90360" tIns="45360" bIns="45360"/>
          <a:p>
            <a:pPr lvl="4">
              <a:lnSpc>
                <a:spcPct val="95000"/>
              </a:lnSpc>
            </a:pPr>
            <a:r>
              <a:rPr lang="en-IN" sz="1200">
                <a:solidFill>
                  <a:srgbClr val="000000"/>
                </a:solidFill>
                <a:latin typeface="Times New Roman"/>
                <a:ea typeface="MS Gothic"/>
              </a:rPr>
              <a:t>Via: 1.1 Vikrant</a:t>
            </a:r>
            <a:endParaRPr/>
          </a:p>
          <a:p>
            <a:pPr>
              <a:lnSpc>
                <a:spcPct val="95000"/>
              </a:lnSpc>
            </a:pPr>
            <a:r>
              <a:rPr lang="en-IN" sz="1200">
                <a:latin typeface="Times New Roman"/>
                <a:ea typeface="MS Gothic"/>
              </a:rPr>
              <a:t>1.1 is the HTTP Version; Vikrant is the proxy name</a:t>
            </a:r>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895320" y="744480"/>
            <a:ext cx="4875120" cy="3724200"/>
          </a:xfrm>
          <a:prstGeom prst="rect">
            <a:avLst/>
          </a:prstGeom>
          <a:solidFill>
            <a:srgbClr val="ffffff"/>
          </a:solidFill>
          <a:ln w="9360">
            <a:solidFill>
              <a:srgbClr val="000000"/>
            </a:solidFill>
            <a:miter/>
          </a:ln>
        </p:spPr>
      </p:sp>
      <p:sp>
        <p:nvSpPr>
          <p:cNvPr id="325" name="TextShape 2"/>
          <p:cNvSpPr txBox="1"/>
          <p:nvPr/>
        </p:nvSpPr>
        <p:spPr>
          <a:xfrm>
            <a:off x="888840" y="4714560"/>
            <a:ext cx="4888080" cy="4468680"/>
          </a:xfrm>
          <a:prstGeom prst="rect">
            <a:avLst/>
          </a:prstGeom>
        </p:spPr>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CustomShape 1"/>
          <p:cNvSpPr/>
          <p:nvPr/>
        </p:nvSpPr>
        <p:spPr>
          <a:xfrm>
            <a:off x="895320" y="744480"/>
            <a:ext cx="4875120" cy="3724200"/>
          </a:xfrm>
          <a:prstGeom prst="rect">
            <a:avLst/>
          </a:prstGeom>
          <a:solidFill>
            <a:srgbClr val="ffffff"/>
          </a:solidFill>
          <a:ln w="9360">
            <a:solidFill>
              <a:srgbClr val="000000"/>
            </a:solidFill>
            <a:miter/>
          </a:ln>
        </p:spPr>
      </p:sp>
      <p:sp>
        <p:nvSpPr>
          <p:cNvPr id="327" name="TextShape 2"/>
          <p:cNvSpPr txBox="1"/>
          <p:nvPr/>
        </p:nvSpPr>
        <p:spPr>
          <a:xfrm>
            <a:off x="888840" y="4714560"/>
            <a:ext cx="4888080" cy="4468680"/>
          </a:xfrm>
          <a:prstGeom prst="rect">
            <a:avLst/>
          </a:prstGeom>
        </p:spPr>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CustomShape 1"/>
          <p:cNvSpPr/>
          <p:nvPr/>
        </p:nvSpPr>
        <p:spPr>
          <a:xfrm>
            <a:off x="895320" y="744480"/>
            <a:ext cx="4875120" cy="3724200"/>
          </a:xfrm>
          <a:prstGeom prst="rect">
            <a:avLst/>
          </a:prstGeom>
          <a:solidFill>
            <a:srgbClr val="ffffff"/>
          </a:solidFill>
          <a:ln w="9360">
            <a:solidFill>
              <a:srgbClr val="000000"/>
            </a:solidFill>
            <a:miter/>
          </a:ln>
        </p:spPr>
      </p:sp>
      <p:sp>
        <p:nvSpPr>
          <p:cNvPr id="329" name="TextShape 2"/>
          <p:cNvSpPr txBox="1"/>
          <p:nvPr/>
        </p:nvSpPr>
        <p:spPr>
          <a:xfrm>
            <a:off x="888840" y="4714560"/>
            <a:ext cx="4888080" cy="4468680"/>
          </a:xfrm>
          <a:prstGeom prst="rect">
            <a:avLst/>
          </a:prstGeom>
        </p:spPr>
      </p:sp>
    </p:spTree>
  </p:cSld>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CustomShape 1"/>
          <p:cNvSpPr/>
          <p:nvPr/>
        </p:nvSpPr>
        <p:spPr>
          <a:xfrm>
            <a:off x="895320" y="744480"/>
            <a:ext cx="4875120" cy="3724200"/>
          </a:xfrm>
          <a:prstGeom prst="rect">
            <a:avLst/>
          </a:prstGeom>
          <a:solidFill>
            <a:srgbClr val="ffffff"/>
          </a:solidFill>
          <a:ln w="9360">
            <a:solidFill>
              <a:srgbClr val="000000"/>
            </a:solidFill>
            <a:miter/>
          </a:ln>
        </p:spPr>
      </p:sp>
      <p:sp>
        <p:nvSpPr>
          <p:cNvPr id="331" name="TextShape 2"/>
          <p:cNvSpPr txBox="1"/>
          <p:nvPr/>
        </p:nvSpPr>
        <p:spPr>
          <a:xfrm>
            <a:off x="888840" y="4714560"/>
            <a:ext cx="4888080" cy="4476600"/>
          </a:xfrm>
          <a:prstGeom prst="rect">
            <a:avLst/>
          </a:prstGeom>
        </p:spPr>
      </p:sp>
    </p:spTree>
  </p:cSld>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CustomShape 1"/>
          <p:cNvSpPr/>
          <p:nvPr/>
        </p:nvSpPr>
        <p:spPr>
          <a:xfrm>
            <a:off x="895320" y="744480"/>
            <a:ext cx="4875120" cy="3724200"/>
          </a:xfrm>
          <a:prstGeom prst="rect">
            <a:avLst/>
          </a:prstGeom>
          <a:solidFill>
            <a:srgbClr val="ffffff"/>
          </a:solidFill>
          <a:ln w="9360">
            <a:solidFill>
              <a:srgbClr val="000000"/>
            </a:solidFill>
            <a:miter/>
          </a:ln>
        </p:spPr>
      </p:sp>
      <p:sp>
        <p:nvSpPr>
          <p:cNvPr id="333" name="TextShape 2"/>
          <p:cNvSpPr txBox="1"/>
          <p:nvPr/>
        </p:nvSpPr>
        <p:spPr>
          <a:xfrm>
            <a:off x="888840" y="4714560"/>
            <a:ext cx="4888080" cy="4468680"/>
          </a:xfrm>
          <a:prstGeom prst="rect">
            <a:avLst/>
          </a:prstGeom>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895320" y="744480"/>
            <a:ext cx="4875120" cy="3724200"/>
          </a:xfrm>
          <a:prstGeom prst="rect">
            <a:avLst/>
          </a:prstGeom>
          <a:solidFill>
            <a:srgbClr val="ffffff"/>
          </a:solidFill>
          <a:ln w="9360">
            <a:solidFill>
              <a:srgbClr val="000000"/>
            </a:solidFill>
            <a:miter/>
          </a:ln>
        </p:spPr>
      </p:sp>
      <p:sp>
        <p:nvSpPr>
          <p:cNvPr id="245"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Memex –  Electro-mechanical device for cataloging and collecting human knowledge</a:t>
            </a:r>
            <a:endParaRPr/>
          </a:p>
          <a:p>
            <a:pPr>
              <a:lnSpc>
                <a:spcPct val="95000"/>
              </a:lnSpc>
            </a:pPr>
            <a:r>
              <a:rPr lang="en-IN" sz="1200">
                <a:latin typeface="Times New Roman"/>
                <a:ea typeface="MS Gothic"/>
              </a:rPr>
              <a:t>Lee envisioned WWW as a shared information space -- a web of hypertext documents -- within which people communicate with each other and with computers. </a:t>
            </a:r>
            <a:r>
              <a:rPr lang="en-IN" sz="1200">
                <a:latin typeface="Times New Roman"/>
                <a:ea typeface="MS Gothic"/>
              </a:rPr>
              <a:t>
</a:t>
            </a:r>
            <a:endParaRPr/>
          </a:p>
          <a:p>
            <a:pPr>
              <a:lnSpc>
                <a:spcPct val="95000"/>
              </a:lnSpc>
            </a:pPr>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CustomShape 1"/>
          <p:cNvSpPr/>
          <p:nvPr/>
        </p:nvSpPr>
        <p:spPr>
          <a:xfrm>
            <a:off x="895320" y="744480"/>
            <a:ext cx="4875120" cy="3724200"/>
          </a:xfrm>
          <a:prstGeom prst="rect">
            <a:avLst/>
          </a:prstGeom>
          <a:solidFill>
            <a:srgbClr val="ffffff"/>
          </a:solidFill>
          <a:ln w="9360">
            <a:solidFill>
              <a:srgbClr val="000000"/>
            </a:solidFill>
            <a:miter/>
          </a:ln>
        </p:spPr>
      </p:sp>
      <p:sp>
        <p:nvSpPr>
          <p:cNvPr id="335" name="TextShape 2"/>
          <p:cNvSpPr txBox="1"/>
          <p:nvPr/>
        </p:nvSpPr>
        <p:spPr>
          <a:xfrm>
            <a:off x="888840" y="4714560"/>
            <a:ext cx="4888080" cy="4468680"/>
          </a:xfrm>
          <a:prstGeom prst="rect">
            <a:avLst/>
          </a:prstGeom>
        </p:spPr>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6" name="CustomShape 1"/>
          <p:cNvSpPr/>
          <p:nvPr/>
        </p:nvSpPr>
        <p:spPr>
          <a:xfrm>
            <a:off x="895320" y="744480"/>
            <a:ext cx="4875120" cy="3724200"/>
          </a:xfrm>
          <a:prstGeom prst="rect">
            <a:avLst/>
          </a:prstGeom>
          <a:solidFill>
            <a:srgbClr val="ffffff"/>
          </a:solidFill>
          <a:ln w="9360">
            <a:solidFill>
              <a:srgbClr val="000000"/>
            </a:solidFill>
            <a:miter/>
          </a:ln>
        </p:spPr>
      </p:sp>
      <p:sp>
        <p:nvSpPr>
          <p:cNvPr id="337"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Arial"/>
              </a:rPr>
              <a:t>MIME - Multipurpose Internet Mail Extensions; Initially proposed as an extension for SMTP to handle audio, video and images; </a:t>
            </a:r>
            <a:r>
              <a:rPr lang="en-IN" sz="1200">
                <a:latin typeface="Times New Roman"/>
                <a:ea typeface="Times New Roman"/>
              </a:rPr>
              <a:t>Standardized case-insensitive strings; </a:t>
            </a:r>
            <a:r>
              <a:rPr lang="en-IN" sz="1200">
                <a:latin typeface="Times New Roman"/>
                <a:ea typeface="Arial"/>
              </a:rPr>
              <a:t>Browsers could handle only hypertext; rest are all delegated to helper applications.</a:t>
            </a:r>
            <a:endParaRPr/>
          </a:p>
          <a:p>
            <a:pPr>
              <a:lnSpc>
                <a:spcPct val="95000"/>
              </a:lnSpc>
            </a:pPr>
            <a:endParaRPr/>
          </a:p>
          <a:p>
            <a:pPr>
              <a:lnSpc>
                <a:spcPct val="95000"/>
              </a:lnSpc>
            </a:pPr>
            <a:r>
              <a:rPr lang="en-IN" sz="1200">
                <a:latin typeface="Times New Roman"/>
                <a:ea typeface="Arial"/>
              </a:rPr>
              <a:t>The Server sends the MIME information along with the response through Content-Type header; The client use this header to select an appropriate "player" application. Some players are built into the browser whereas other players have to be downloaded. (Example jpg – built-in; flash-needs to be downloaded)</a:t>
            </a:r>
            <a:endParaRPr/>
          </a:p>
          <a:p>
            <a:pPr>
              <a:lnSpc>
                <a:spcPct val="95000"/>
              </a:lnSpc>
            </a:pPr>
            <a:endParaRPr/>
          </a:p>
          <a:p>
            <a:pPr>
              <a:lnSpc>
                <a:spcPct val="95000"/>
              </a:lnSpc>
            </a:pPr>
            <a:r>
              <a:rPr lang="en-IN" sz="1200">
                <a:latin typeface="Times New Roman"/>
                <a:ea typeface="Times New Roman"/>
              </a:rPr>
              <a:t>A MIME extension starts with the general type of data (like </a:t>
            </a:r>
            <a:r>
              <a:rPr i="1" lang="en-IN" sz="1200">
                <a:latin typeface="Courier New"/>
                <a:ea typeface="Arial"/>
              </a:rPr>
              <a:t>text</a:t>
            </a:r>
            <a:r>
              <a:rPr lang="en-IN" sz="1200">
                <a:latin typeface="Times New Roman"/>
                <a:ea typeface="Times New Roman"/>
              </a:rPr>
              <a:t>, </a:t>
            </a:r>
            <a:r>
              <a:rPr i="1" lang="en-IN" sz="1200">
                <a:latin typeface="Courier New"/>
                <a:ea typeface="Arial"/>
              </a:rPr>
              <a:t>image</a:t>
            </a:r>
            <a:r>
              <a:rPr lang="en-IN" sz="1200">
                <a:latin typeface="Times New Roman"/>
                <a:ea typeface="Times New Roman"/>
              </a:rPr>
              <a:t>, or </a:t>
            </a:r>
            <a:r>
              <a:rPr i="1" lang="en-IN" sz="1200">
                <a:latin typeface="Courier New"/>
                <a:ea typeface="Arial"/>
              </a:rPr>
              <a:t>audio</a:t>
            </a:r>
            <a:r>
              <a:rPr lang="en-IN" sz="1200">
                <a:latin typeface="Times New Roman"/>
                <a:ea typeface="Times New Roman"/>
              </a:rPr>
              <a:t>), followed by a slash, and end with the specific type of data (like </a:t>
            </a:r>
            <a:r>
              <a:rPr i="1" lang="en-IN" sz="1200">
                <a:latin typeface="Courier New"/>
                <a:ea typeface="Arial"/>
              </a:rPr>
              <a:t>html</a:t>
            </a:r>
            <a:r>
              <a:rPr lang="en-IN" sz="1200">
                <a:latin typeface="Times New Roman"/>
                <a:ea typeface="Times New Roman"/>
              </a:rPr>
              <a:t>, </a:t>
            </a:r>
            <a:r>
              <a:rPr i="1" lang="en-IN" sz="1200">
                <a:latin typeface="Courier New"/>
                <a:ea typeface="Arial"/>
              </a:rPr>
              <a:t>gif</a:t>
            </a:r>
            <a:r>
              <a:rPr lang="en-IN" sz="1200">
                <a:latin typeface="Times New Roman"/>
                <a:ea typeface="Times New Roman"/>
              </a:rPr>
              <a:t>, or </a:t>
            </a:r>
            <a:r>
              <a:rPr i="1" lang="en-IN" sz="1200">
                <a:latin typeface="Courier New"/>
                <a:ea typeface="Arial"/>
              </a:rPr>
              <a:t>jpeg</a:t>
            </a:r>
            <a:r>
              <a:rPr lang="en-IN" sz="1200">
                <a:latin typeface="Times New Roman"/>
                <a:ea typeface="Times New Roman"/>
              </a:rPr>
              <a:t>)</a:t>
            </a:r>
            <a:r>
              <a:rPr lang="en-IN" sz="1200">
                <a:latin typeface="Times New Roman"/>
                <a:ea typeface="Arial"/>
              </a:rPr>
              <a:t> </a:t>
            </a:r>
            <a:endParaRPr/>
          </a:p>
          <a:p>
            <a:pPr>
              <a:lnSpc>
                <a:spcPct val="95000"/>
              </a:lnSpc>
            </a:pPr>
            <a:r>
              <a:rPr lang="en-IN" sz="1200">
                <a:latin typeface="Times New Roman"/>
                <a:ea typeface="MS Gothic"/>
              </a:rPr>
              <a:t>Example: </a:t>
            </a:r>
            <a:r>
              <a:rPr lang="en-IN" sz="1200">
                <a:latin typeface="Courier New"/>
                <a:ea typeface="MS Gothic"/>
              </a:rPr>
              <a:t>text/html</a:t>
            </a:r>
            <a:endParaRPr/>
          </a:p>
          <a:p>
            <a:pPr>
              <a:lnSpc>
                <a:spcPct val="89000"/>
              </a:lnSpc>
            </a:pPr>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8" name="CustomShape 1"/>
          <p:cNvSpPr/>
          <p:nvPr/>
        </p:nvSpPr>
        <p:spPr>
          <a:xfrm>
            <a:off x="895320" y="744480"/>
            <a:ext cx="4875120" cy="3724200"/>
          </a:xfrm>
          <a:prstGeom prst="rect">
            <a:avLst/>
          </a:prstGeom>
          <a:solidFill>
            <a:srgbClr val="ffffff"/>
          </a:solidFill>
          <a:ln w="9360">
            <a:solidFill>
              <a:srgbClr val="000000"/>
            </a:solidFill>
            <a:miter/>
          </a:ln>
        </p:spPr>
      </p:sp>
      <p:sp>
        <p:nvSpPr>
          <p:cNvPr id="339" name="TextShape 2"/>
          <p:cNvSpPr txBox="1"/>
          <p:nvPr/>
        </p:nvSpPr>
        <p:spPr>
          <a:xfrm>
            <a:off x="888840" y="4714560"/>
            <a:ext cx="4888080" cy="4468680"/>
          </a:xfrm>
          <a:prstGeom prst="rect">
            <a:avLst/>
          </a:prstGeom>
        </p:spPr>
      </p:sp>
    </p:spTree>
  </p:cSld>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CustomShape 1"/>
          <p:cNvSpPr/>
          <p:nvPr/>
        </p:nvSpPr>
        <p:spPr>
          <a:xfrm>
            <a:off x="895320" y="744480"/>
            <a:ext cx="4875120" cy="3724200"/>
          </a:xfrm>
          <a:prstGeom prst="rect">
            <a:avLst/>
          </a:prstGeom>
          <a:solidFill>
            <a:srgbClr val="ffffff"/>
          </a:solidFill>
          <a:ln w="9360">
            <a:solidFill>
              <a:srgbClr val="000000"/>
            </a:solidFill>
            <a:miter/>
          </a:ln>
        </p:spPr>
      </p:sp>
      <p:sp>
        <p:nvSpPr>
          <p:cNvPr id="341" name="TextShape 2"/>
          <p:cNvSpPr txBox="1"/>
          <p:nvPr/>
        </p:nvSpPr>
        <p:spPr>
          <a:xfrm>
            <a:off x="888840" y="4714560"/>
            <a:ext cx="4888080" cy="4468680"/>
          </a:xfrm>
          <a:prstGeom prst="rect">
            <a:avLst/>
          </a:prstGeom>
        </p:spPr>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2" name="CustomShape 1"/>
          <p:cNvSpPr/>
          <p:nvPr/>
        </p:nvSpPr>
        <p:spPr>
          <a:xfrm>
            <a:off x="895320" y="744480"/>
            <a:ext cx="4875120" cy="3724200"/>
          </a:xfrm>
          <a:prstGeom prst="rect">
            <a:avLst/>
          </a:prstGeom>
          <a:solidFill>
            <a:srgbClr val="ffffff"/>
          </a:solidFill>
          <a:ln w="9360">
            <a:solidFill>
              <a:srgbClr val="000000"/>
            </a:solidFill>
            <a:miter/>
          </a:ln>
        </p:spPr>
      </p:sp>
      <p:sp>
        <p:nvSpPr>
          <p:cNvPr id="343" name="TextShape 2"/>
          <p:cNvSpPr txBox="1"/>
          <p:nvPr/>
        </p:nvSpPr>
        <p:spPr>
          <a:xfrm>
            <a:off x="888840" y="4714560"/>
            <a:ext cx="4888080" cy="4468680"/>
          </a:xfrm>
          <a:prstGeom prst="rect">
            <a:avLst/>
          </a:prstGeom>
        </p:spPr>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4" name="CustomShape 1"/>
          <p:cNvSpPr/>
          <p:nvPr/>
        </p:nvSpPr>
        <p:spPr>
          <a:xfrm>
            <a:off x="895320" y="744480"/>
            <a:ext cx="4875120" cy="3724200"/>
          </a:xfrm>
          <a:prstGeom prst="rect">
            <a:avLst/>
          </a:prstGeom>
          <a:solidFill>
            <a:srgbClr val="ffffff"/>
          </a:solidFill>
          <a:ln w="9360">
            <a:solidFill>
              <a:srgbClr val="000000"/>
            </a:solidFill>
            <a:miter/>
          </a:ln>
        </p:spPr>
      </p:sp>
      <p:sp>
        <p:nvSpPr>
          <p:cNvPr id="345" name="TextShape 2"/>
          <p:cNvSpPr txBox="1"/>
          <p:nvPr/>
        </p:nvSpPr>
        <p:spPr>
          <a:xfrm>
            <a:off x="888840" y="4714560"/>
            <a:ext cx="4888080" cy="4468680"/>
          </a:xfrm>
          <a:prstGeom prst="rect">
            <a:avLst/>
          </a:prstGeom>
        </p:spPr>
      </p:sp>
    </p:spTree>
  </p:cSld>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6" name="CustomShape 1"/>
          <p:cNvSpPr/>
          <p:nvPr/>
        </p:nvSpPr>
        <p:spPr>
          <a:xfrm>
            <a:off x="895320" y="744480"/>
            <a:ext cx="4875120" cy="3724200"/>
          </a:xfrm>
          <a:prstGeom prst="rect">
            <a:avLst/>
          </a:prstGeom>
          <a:solidFill>
            <a:srgbClr val="ffffff"/>
          </a:solidFill>
          <a:ln w="9360">
            <a:solidFill>
              <a:srgbClr val="000000"/>
            </a:solidFill>
            <a:miter/>
          </a:ln>
        </p:spPr>
      </p:sp>
      <p:sp>
        <p:nvSpPr>
          <p:cNvPr id="347" name="TextShape 2"/>
          <p:cNvSpPr txBox="1"/>
          <p:nvPr/>
        </p:nvSpPr>
        <p:spPr>
          <a:xfrm>
            <a:off x="888840" y="4714560"/>
            <a:ext cx="4888080" cy="4468680"/>
          </a:xfrm>
          <a:prstGeom prst="rect">
            <a:avLst/>
          </a:prstGeom>
        </p:spPr>
      </p:sp>
    </p:spTree>
  </p:cSld>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8" name="CustomShape 1"/>
          <p:cNvSpPr/>
          <p:nvPr/>
        </p:nvSpPr>
        <p:spPr>
          <a:xfrm>
            <a:off x="895320" y="744480"/>
            <a:ext cx="4875120" cy="3724200"/>
          </a:xfrm>
          <a:prstGeom prst="rect">
            <a:avLst/>
          </a:prstGeom>
          <a:solidFill>
            <a:srgbClr val="ffffff"/>
          </a:solidFill>
          <a:ln w="9360">
            <a:solidFill>
              <a:srgbClr val="000000"/>
            </a:solidFill>
            <a:miter/>
          </a:ln>
        </p:spPr>
      </p:sp>
      <p:sp>
        <p:nvSpPr>
          <p:cNvPr id="349" name="TextShape 2"/>
          <p:cNvSpPr txBox="1"/>
          <p:nvPr/>
        </p:nvSpPr>
        <p:spPr>
          <a:xfrm>
            <a:off x="888840" y="4714560"/>
            <a:ext cx="4889520" cy="4468680"/>
          </a:xfrm>
          <a:prstGeom prst="rect">
            <a:avLst/>
          </a:prstGeom>
        </p:spPr>
        <p:txBody>
          <a:bodyPr lIns="90360" rIns="90360" tIns="45360" bIns="45360"/>
          <a:p>
            <a:pPr>
              <a:lnSpc>
                <a:spcPct val="95000"/>
              </a:lnSpc>
            </a:pPr>
            <a:r>
              <a:rPr b="1" lang="en-IN" sz="1200">
                <a:latin typeface="Times New Roman"/>
                <a:ea typeface="MS Gothic"/>
              </a:rPr>
              <a:t>Firewall: </a:t>
            </a:r>
            <a:r>
              <a:rPr lang="en-IN" sz="1200">
                <a:solidFill>
                  <a:srgbClr val="333333"/>
                </a:solidFill>
                <a:latin typeface="Verdana"/>
                <a:ea typeface="MS Gothic"/>
              </a:rPr>
              <a:t>The client and server may be separated by a firewall, with the proxy on the client side of the firewall. Typically, the client is part of a network secured by the firewall and the server is external to the secured network. In this case, the server must authenticate itself to the firewall to set up a connection with the proxy. The proxy accepts responses after they have passed through the firewall.</a:t>
            </a:r>
            <a:endParaRPr/>
          </a:p>
          <a:p>
            <a:pPr>
              <a:lnSpc>
                <a:spcPct val="101000"/>
              </a:lnSpc>
            </a:pPr>
            <a:r>
              <a:rPr b="1" lang="en-IN" sz="1200">
                <a:solidFill>
                  <a:srgbClr val="333333"/>
                </a:solidFill>
                <a:latin typeface="Verdana"/>
                <a:ea typeface="MS Gothic"/>
              </a:rPr>
              <a:t>Different versions of HTTP</a:t>
            </a:r>
            <a:r>
              <a:rPr lang="en-IN" sz="1200">
                <a:solidFill>
                  <a:srgbClr val="333333"/>
                </a:solidFill>
                <a:latin typeface="Verdana"/>
                <a:ea typeface="MS Gothic"/>
              </a:rPr>
              <a:t> If the client and server are running different versions of HTTP, the proxy can implement both versions and perform the required mapping.</a:t>
            </a:r>
            <a:endParaRPr/>
          </a:p>
          <a:p>
            <a:pPr>
              <a:lnSpc>
                <a:spcPct val="95000"/>
              </a:lnSpc>
            </a:pPr>
            <a:r>
              <a:rPr b="1" lang="en-IN" sz="1200">
                <a:latin typeface="Times New Roman"/>
                <a:ea typeface="MS Gothic"/>
              </a:rPr>
              <a:t>Forwarding agent</a:t>
            </a:r>
            <a:r>
              <a:rPr lang="en-IN" sz="1200">
                <a:latin typeface="Times New Roman"/>
                <a:ea typeface="MS Gothic"/>
              </a:rPr>
              <a:t>; receives a request for a URL object, modifies the request, and forwards the request toward the server identified in the URL</a:t>
            </a:r>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0" name="CustomShape 1"/>
          <p:cNvSpPr/>
          <p:nvPr/>
        </p:nvSpPr>
        <p:spPr>
          <a:xfrm>
            <a:off x="895320" y="744480"/>
            <a:ext cx="4875120" cy="3724200"/>
          </a:xfrm>
          <a:prstGeom prst="rect">
            <a:avLst/>
          </a:prstGeom>
          <a:solidFill>
            <a:srgbClr val="ffffff"/>
          </a:solidFill>
          <a:ln w="9360">
            <a:solidFill>
              <a:srgbClr val="000000"/>
            </a:solidFill>
            <a:miter/>
          </a:ln>
        </p:spPr>
      </p:sp>
      <p:sp>
        <p:nvSpPr>
          <p:cNvPr id="351" name="TextShape 2"/>
          <p:cNvSpPr txBox="1"/>
          <p:nvPr/>
        </p:nvSpPr>
        <p:spPr>
          <a:xfrm>
            <a:off x="888840" y="4714560"/>
            <a:ext cx="4889520" cy="4468680"/>
          </a:xfrm>
          <a:prstGeom prst="rect">
            <a:avLst/>
          </a:prstGeom>
        </p:spPr>
        <p:txBody>
          <a:bodyPr lIns="90360" rIns="90360" tIns="45360" bIns="45360"/>
          <a:p>
            <a:pPr>
              <a:lnSpc>
                <a:spcPct val="101000"/>
              </a:lnSpc>
            </a:pPr>
            <a:r>
              <a:rPr b="1" lang="en-IN" sz="1200">
                <a:solidFill>
                  <a:srgbClr val="333333"/>
                </a:solidFill>
                <a:latin typeface="Verdana"/>
                <a:ea typeface="MS Gothic"/>
              </a:rPr>
              <a:t>Firewall</a:t>
            </a:r>
            <a:r>
              <a:rPr lang="en-IN" sz="1200">
                <a:solidFill>
                  <a:srgbClr val="333333"/>
                </a:solidFill>
                <a:latin typeface="Verdana"/>
                <a:ea typeface="MS Gothic"/>
              </a:rPr>
              <a:t> The client and server may be separated by a firewall, with the gateway on the server side of the firewall. Typically, the server is connected to a network protected by a firewall, with the client external to the network. In this case, the client must authenticate itself to the proxy, which can then pass the request to the server.</a:t>
            </a:r>
            <a:endParaRPr/>
          </a:p>
          <a:p>
            <a:pPr>
              <a:lnSpc>
                <a:spcPct val="101000"/>
              </a:lnSpc>
            </a:pPr>
            <a:r>
              <a:rPr b="1" lang="en-IN" sz="1200">
                <a:solidFill>
                  <a:srgbClr val="333333"/>
                </a:solidFill>
                <a:latin typeface="Verdana"/>
                <a:ea typeface="MS Gothic"/>
              </a:rPr>
              <a:t>Non–HTTP server</a:t>
            </a:r>
            <a:r>
              <a:rPr lang="en-IN" sz="1200">
                <a:solidFill>
                  <a:srgbClr val="333333"/>
                </a:solidFill>
                <a:latin typeface="Verdana"/>
                <a:ea typeface="MS Gothic"/>
              </a:rPr>
              <a:t> The client makes an HTTP request to a gateway server. The gateway server then contacts the relevant FTP or Gopher server to obtain the desired result. This result is then converted into a form suitable for HTTP and transmitted back to the client.</a:t>
            </a:r>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2" name="CustomShape 1"/>
          <p:cNvSpPr/>
          <p:nvPr/>
        </p:nvSpPr>
        <p:spPr>
          <a:xfrm>
            <a:off x="895320" y="744480"/>
            <a:ext cx="4875120" cy="3724200"/>
          </a:xfrm>
          <a:prstGeom prst="rect">
            <a:avLst/>
          </a:prstGeom>
          <a:solidFill>
            <a:srgbClr val="ffffff"/>
          </a:solidFill>
          <a:ln w="9360">
            <a:solidFill>
              <a:srgbClr val="000000"/>
            </a:solidFill>
            <a:miter/>
          </a:ln>
        </p:spPr>
      </p:sp>
      <p:sp>
        <p:nvSpPr>
          <p:cNvPr id="353" name="TextShape 2"/>
          <p:cNvSpPr txBox="1"/>
          <p:nvPr/>
        </p:nvSpPr>
        <p:spPr>
          <a:xfrm>
            <a:off x="888840" y="4714560"/>
            <a:ext cx="4889520" cy="4468680"/>
          </a:xfrm>
          <a:prstGeom prst="rect">
            <a:avLst/>
          </a:prstGeom>
        </p:spPr>
        <p:txBody>
          <a:bodyPr lIns="90360" rIns="90360" tIns="45360" bIns="45360"/>
          <a:p>
            <a:pPr>
              <a:lnSpc>
                <a:spcPct val="101000"/>
              </a:lnSpc>
            </a:pPr>
            <a:r>
              <a:rPr lang="en-IN" sz="1200">
                <a:solidFill>
                  <a:srgbClr val="333333"/>
                </a:solidFill>
                <a:latin typeface="Verdana"/>
                <a:ea typeface="MS Gothic"/>
              </a:rPr>
              <a:t>Messages are passed as if there were a single HTTP connection between user agent and origin server. A tunnel is used whenever there is no need for the system to know about the content of the messages. </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CustomShape 1"/>
          <p:cNvSpPr/>
          <p:nvPr/>
        </p:nvSpPr>
        <p:spPr>
          <a:xfrm>
            <a:off x="895320" y="744480"/>
            <a:ext cx="4875120" cy="3724200"/>
          </a:xfrm>
          <a:prstGeom prst="rect">
            <a:avLst/>
          </a:prstGeom>
          <a:solidFill>
            <a:srgbClr val="ffffff"/>
          </a:solidFill>
          <a:ln w="9360">
            <a:solidFill>
              <a:srgbClr val="000000"/>
            </a:solidFill>
            <a:miter/>
          </a:ln>
        </p:spPr>
      </p:sp>
      <p:sp>
        <p:nvSpPr>
          <p:cNvPr id="247"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Since anyone can create a URI for anything (that he does not even own), it might be possible that two URIs refer to exactly the same resource or worse even, we might not be able to figure out even that.</a:t>
            </a:r>
            <a:endParaRPr/>
          </a:p>
          <a:p>
            <a:pPr>
              <a:lnSpc>
                <a:spcPct val="95000"/>
              </a:lnSpc>
            </a:pPr>
            <a:endParaRPr/>
          </a:p>
          <a:p>
            <a:pPr>
              <a:lnSpc>
                <a:spcPct val="95000"/>
              </a:lnSpc>
            </a:pPr>
            <a:r>
              <a:rPr lang="en-IN" sz="1200">
                <a:latin typeface="Times New Roman"/>
                <a:ea typeface="MS Gothic"/>
              </a:rPr>
              <a:t>Resource: </a:t>
            </a:r>
            <a:r>
              <a:rPr lang="en-IN" sz="1200">
                <a:latin typeface="Arial Unicode MS"/>
                <a:ea typeface="MS Gothic"/>
              </a:rPr>
              <a:t>Familiar examples include an electronic document, an image, a service.  Identifier: It is an object that refers to the resource using a sequence of characters with a restricted syntax. </a:t>
            </a:r>
            <a:endParaRPr/>
          </a:p>
          <a:p>
            <a:pPr>
              <a:lnSpc>
                <a:spcPct val="95000"/>
              </a:lnSpc>
            </a:pPr>
            <a:endParaRPr/>
          </a:p>
          <a:p>
            <a:pPr>
              <a:lnSpc>
                <a:spcPct val="95000"/>
              </a:lnSpc>
            </a:pPr>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4" name="CustomShape 1"/>
          <p:cNvSpPr/>
          <p:nvPr/>
        </p:nvSpPr>
        <p:spPr>
          <a:xfrm>
            <a:off x="895320" y="744480"/>
            <a:ext cx="4875120" cy="3724200"/>
          </a:xfrm>
          <a:prstGeom prst="rect">
            <a:avLst/>
          </a:prstGeom>
          <a:solidFill>
            <a:srgbClr val="ffffff"/>
          </a:solidFill>
          <a:ln w="9360">
            <a:solidFill>
              <a:srgbClr val="000000"/>
            </a:solidFill>
            <a:miter/>
          </a:ln>
        </p:spPr>
      </p:sp>
      <p:sp>
        <p:nvSpPr>
          <p:cNvPr id="355" name="TextShape 2"/>
          <p:cNvSpPr txBox="1"/>
          <p:nvPr/>
        </p:nvSpPr>
        <p:spPr>
          <a:xfrm>
            <a:off x="888840" y="4714560"/>
            <a:ext cx="4888080" cy="4468680"/>
          </a:xfrm>
          <a:prstGeom prst="rect">
            <a:avLst/>
          </a:prstGeom>
        </p:spPr>
      </p:sp>
    </p:spTree>
  </p:cSld>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6" name="CustomShape 1"/>
          <p:cNvSpPr/>
          <p:nvPr/>
        </p:nvSpPr>
        <p:spPr>
          <a:xfrm>
            <a:off x="895320" y="744480"/>
            <a:ext cx="4875120" cy="3724200"/>
          </a:xfrm>
          <a:prstGeom prst="rect">
            <a:avLst/>
          </a:prstGeom>
          <a:solidFill>
            <a:srgbClr val="ffffff"/>
          </a:solidFill>
          <a:ln w="9360">
            <a:solidFill>
              <a:srgbClr val="000000"/>
            </a:solidFill>
            <a:miter/>
          </a:ln>
        </p:spPr>
      </p:sp>
      <p:sp>
        <p:nvSpPr>
          <p:cNvPr id="357"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A, B, and  C blocks are all intermediaries.</a:t>
            </a:r>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8" name="CustomShape 1"/>
          <p:cNvSpPr/>
          <p:nvPr/>
        </p:nvSpPr>
        <p:spPr>
          <a:xfrm>
            <a:off x="895320" y="744480"/>
            <a:ext cx="4875120" cy="3724200"/>
          </a:xfrm>
          <a:prstGeom prst="rect">
            <a:avLst/>
          </a:prstGeom>
          <a:solidFill>
            <a:srgbClr val="ffffff"/>
          </a:solidFill>
          <a:ln w="9360">
            <a:solidFill>
              <a:srgbClr val="000000"/>
            </a:solidFill>
            <a:miter/>
          </a:ln>
        </p:spPr>
      </p:sp>
      <p:sp>
        <p:nvSpPr>
          <p:cNvPr id="359" name="TextShape 2"/>
          <p:cNvSpPr txBox="1"/>
          <p:nvPr/>
        </p:nvSpPr>
        <p:spPr>
          <a:xfrm>
            <a:off x="888840" y="4714560"/>
            <a:ext cx="4888080" cy="4468680"/>
          </a:xfrm>
          <a:prstGeom prst="rect">
            <a:avLst/>
          </a:prstGeom>
        </p:spPr>
      </p:sp>
    </p:spTree>
  </p:cSld>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0" name="CustomShape 1"/>
          <p:cNvSpPr/>
          <p:nvPr/>
        </p:nvSpPr>
        <p:spPr>
          <a:xfrm>
            <a:off x="895320" y="744480"/>
            <a:ext cx="4875120" cy="3724200"/>
          </a:xfrm>
          <a:prstGeom prst="rect">
            <a:avLst/>
          </a:prstGeom>
          <a:solidFill>
            <a:srgbClr val="ffffff"/>
          </a:solidFill>
          <a:ln w="9360">
            <a:solidFill>
              <a:srgbClr val="000000"/>
            </a:solidFill>
            <a:miter/>
          </a:ln>
        </p:spPr>
      </p:sp>
      <p:sp>
        <p:nvSpPr>
          <p:cNvPr id="361"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For HTTP 1.0, a new connection is required for every request-response exchange</a:t>
            </a:r>
            <a:endParaRPr/>
          </a:p>
          <a:p>
            <a:pPr>
              <a:lnSpc>
                <a:spcPct val="95000"/>
              </a:lnSpc>
            </a:pPr>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2" name="CustomShape 1"/>
          <p:cNvSpPr/>
          <p:nvPr/>
        </p:nvSpPr>
        <p:spPr>
          <a:xfrm>
            <a:off x="895320" y="744480"/>
            <a:ext cx="4875120" cy="3724200"/>
          </a:xfrm>
          <a:prstGeom prst="rect">
            <a:avLst/>
          </a:prstGeom>
          <a:solidFill>
            <a:srgbClr val="ffffff"/>
          </a:solidFill>
          <a:ln w="9360">
            <a:solidFill>
              <a:srgbClr val="000000"/>
            </a:solidFill>
            <a:miter/>
          </a:ln>
        </p:spPr>
      </p:sp>
      <p:sp>
        <p:nvSpPr>
          <p:cNvPr id="363" name="TextShape 2"/>
          <p:cNvSpPr txBox="1"/>
          <p:nvPr/>
        </p:nvSpPr>
        <p:spPr>
          <a:xfrm>
            <a:off x="888840" y="4714560"/>
            <a:ext cx="4888080" cy="4468680"/>
          </a:xfrm>
          <a:prstGeom prst="rect">
            <a:avLst/>
          </a:prstGeom>
        </p:spPr>
      </p:sp>
    </p:spTree>
  </p:cSld>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4" name="CustomShape 1"/>
          <p:cNvSpPr/>
          <p:nvPr/>
        </p:nvSpPr>
        <p:spPr>
          <a:xfrm>
            <a:off x="895320" y="744480"/>
            <a:ext cx="4875120" cy="3724200"/>
          </a:xfrm>
          <a:prstGeom prst="rect">
            <a:avLst/>
          </a:prstGeom>
          <a:solidFill>
            <a:srgbClr val="ffffff"/>
          </a:solidFill>
          <a:ln w="9360">
            <a:solidFill>
              <a:srgbClr val="000000"/>
            </a:solidFill>
            <a:miter/>
          </a:ln>
        </p:spPr>
      </p:sp>
      <p:sp>
        <p:nvSpPr>
          <p:cNvPr id="365" name="TextShape 2"/>
          <p:cNvSpPr txBox="1"/>
          <p:nvPr/>
        </p:nvSpPr>
        <p:spPr>
          <a:xfrm>
            <a:off x="888840" y="4714560"/>
            <a:ext cx="4888080" cy="4468680"/>
          </a:xfrm>
          <a:prstGeom prst="rect">
            <a:avLst/>
          </a:prstGeom>
        </p:spPr>
      </p:sp>
    </p:spTree>
  </p:cSld>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CustomShape 1"/>
          <p:cNvSpPr/>
          <p:nvPr/>
        </p:nvSpPr>
        <p:spPr>
          <a:xfrm>
            <a:off x="895320" y="744480"/>
            <a:ext cx="4875120" cy="3724200"/>
          </a:xfrm>
          <a:prstGeom prst="rect">
            <a:avLst/>
          </a:prstGeom>
          <a:solidFill>
            <a:srgbClr val="ffffff"/>
          </a:solidFill>
          <a:ln w="9360">
            <a:solidFill>
              <a:srgbClr val="000000"/>
            </a:solidFill>
            <a:miter/>
          </a:ln>
        </p:spPr>
      </p:sp>
      <p:sp>
        <p:nvSpPr>
          <p:cNvPr id="367" name="TextShape 2"/>
          <p:cNvSpPr txBox="1"/>
          <p:nvPr/>
        </p:nvSpPr>
        <p:spPr>
          <a:xfrm>
            <a:off x="888840" y="4714560"/>
            <a:ext cx="4888080" cy="4468680"/>
          </a:xfrm>
          <a:prstGeom prst="rect">
            <a:avLst/>
          </a:prstGeom>
        </p:spPr>
      </p:sp>
    </p:spTree>
  </p:cSld>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8" name="CustomShape 1"/>
          <p:cNvSpPr/>
          <p:nvPr/>
        </p:nvSpPr>
        <p:spPr>
          <a:xfrm>
            <a:off x="895320" y="744480"/>
            <a:ext cx="4875120" cy="3724200"/>
          </a:xfrm>
          <a:prstGeom prst="rect">
            <a:avLst/>
          </a:prstGeom>
          <a:solidFill>
            <a:srgbClr val="ffffff"/>
          </a:solidFill>
          <a:ln w="9360">
            <a:solidFill>
              <a:srgbClr val="000000"/>
            </a:solidFill>
            <a:miter/>
          </a:ln>
        </p:spPr>
      </p:sp>
      <p:sp>
        <p:nvSpPr>
          <p:cNvPr id="369" name="TextShape 2"/>
          <p:cNvSpPr txBox="1"/>
          <p:nvPr/>
        </p:nvSpPr>
        <p:spPr>
          <a:xfrm>
            <a:off x="888840" y="4714560"/>
            <a:ext cx="4888080" cy="4468680"/>
          </a:xfrm>
          <a:prstGeom prst="rect">
            <a:avLst/>
          </a:prstGeom>
        </p:spPr>
      </p:sp>
    </p:spTree>
  </p:cSld>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0" name="CustomShape 1"/>
          <p:cNvSpPr/>
          <p:nvPr/>
        </p:nvSpPr>
        <p:spPr>
          <a:xfrm>
            <a:off x="895320" y="744480"/>
            <a:ext cx="4875120" cy="3724200"/>
          </a:xfrm>
          <a:prstGeom prst="rect">
            <a:avLst/>
          </a:prstGeom>
          <a:solidFill>
            <a:srgbClr val="ffffff"/>
          </a:solidFill>
          <a:ln w="9360">
            <a:solidFill>
              <a:srgbClr val="000000"/>
            </a:solidFill>
            <a:miter/>
          </a:ln>
        </p:spPr>
      </p:sp>
      <p:sp>
        <p:nvSpPr>
          <p:cNvPr id="371" name="TextShape 2"/>
          <p:cNvSpPr txBox="1"/>
          <p:nvPr/>
        </p:nvSpPr>
        <p:spPr>
          <a:xfrm>
            <a:off x="888840" y="4714560"/>
            <a:ext cx="4888080" cy="4468680"/>
          </a:xfrm>
          <a:prstGeom prst="rect">
            <a:avLst/>
          </a:prstGeom>
        </p:spPr>
      </p:sp>
    </p:spTree>
  </p:cSld>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2" name="CustomShape 1"/>
          <p:cNvSpPr/>
          <p:nvPr/>
        </p:nvSpPr>
        <p:spPr>
          <a:xfrm>
            <a:off x="895320" y="744480"/>
            <a:ext cx="4875120" cy="3724200"/>
          </a:xfrm>
          <a:prstGeom prst="rect">
            <a:avLst/>
          </a:prstGeom>
          <a:solidFill>
            <a:srgbClr val="ffffff"/>
          </a:solidFill>
          <a:ln w="9360">
            <a:solidFill>
              <a:srgbClr val="000000"/>
            </a:solidFill>
            <a:miter/>
          </a:ln>
        </p:spPr>
      </p:sp>
      <p:sp>
        <p:nvSpPr>
          <p:cNvPr id="373"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SOAP is a protocol that uses XML for defining messages. There are only 2 kinds of messages: Request and Response.</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895320" y="744480"/>
            <a:ext cx="4875120" cy="3724200"/>
          </a:xfrm>
          <a:prstGeom prst="rect">
            <a:avLst/>
          </a:prstGeom>
          <a:solidFill>
            <a:srgbClr val="ffffff"/>
          </a:solidFill>
          <a:ln w="9360">
            <a:solidFill>
              <a:srgbClr val="000000"/>
            </a:solidFill>
            <a:miter/>
          </a:ln>
        </p:spPr>
      </p:sp>
      <p:sp>
        <p:nvSpPr>
          <p:cNvPr id="249" name="TextShape 2"/>
          <p:cNvSpPr txBox="1"/>
          <p:nvPr/>
        </p:nvSpPr>
        <p:spPr>
          <a:xfrm>
            <a:off x="888840" y="4714560"/>
            <a:ext cx="4888080" cy="4468680"/>
          </a:xfrm>
          <a:prstGeom prst="rect">
            <a:avLst/>
          </a:prstGeom>
        </p:spPr>
      </p:sp>
    </p:spTree>
  </p:cSld>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4" name="CustomShape 1"/>
          <p:cNvSpPr/>
          <p:nvPr/>
        </p:nvSpPr>
        <p:spPr>
          <a:xfrm>
            <a:off x="895320" y="744480"/>
            <a:ext cx="4875120" cy="3724200"/>
          </a:xfrm>
          <a:prstGeom prst="rect">
            <a:avLst/>
          </a:prstGeom>
          <a:solidFill>
            <a:srgbClr val="ffffff"/>
          </a:solidFill>
          <a:ln w="9360">
            <a:solidFill>
              <a:srgbClr val="000000"/>
            </a:solidFill>
            <a:miter/>
          </a:ln>
        </p:spPr>
      </p:sp>
      <p:sp>
        <p:nvSpPr>
          <p:cNvPr id="375" name="TextShape 2"/>
          <p:cNvSpPr txBox="1"/>
          <p:nvPr/>
        </p:nvSpPr>
        <p:spPr>
          <a:xfrm>
            <a:off x="888840" y="4714560"/>
            <a:ext cx="4888080" cy="4468680"/>
          </a:xfrm>
          <a:prstGeom prst="rect">
            <a:avLst/>
          </a:prstGeom>
        </p:spPr>
      </p:sp>
    </p:spTree>
  </p:cSld>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6" name="CustomShape 1"/>
          <p:cNvSpPr/>
          <p:nvPr/>
        </p:nvSpPr>
        <p:spPr>
          <a:xfrm>
            <a:off x="895320" y="744480"/>
            <a:ext cx="4875120" cy="3724200"/>
          </a:xfrm>
          <a:prstGeom prst="rect">
            <a:avLst/>
          </a:prstGeom>
          <a:solidFill>
            <a:srgbClr val="ffffff"/>
          </a:solidFill>
          <a:ln w="9360">
            <a:solidFill>
              <a:srgbClr val="000000"/>
            </a:solidFill>
            <a:miter/>
          </a:ln>
        </p:spPr>
      </p:sp>
      <p:sp>
        <p:nvSpPr>
          <p:cNvPr id="377" name="TextShape 2"/>
          <p:cNvSpPr txBox="1"/>
          <p:nvPr/>
        </p:nvSpPr>
        <p:spPr>
          <a:xfrm>
            <a:off x="888840" y="4714560"/>
            <a:ext cx="4888080" cy="4468680"/>
          </a:xfrm>
          <a:prstGeom prst="rect">
            <a:avLst/>
          </a:prstGeom>
        </p:spPr>
      </p:sp>
    </p:spTree>
  </p:cSld>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CustomShape 1"/>
          <p:cNvSpPr/>
          <p:nvPr/>
        </p:nvSpPr>
        <p:spPr>
          <a:xfrm>
            <a:off x="895320" y="744480"/>
            <a:ext cx="4875120" cy="3724200"/>
          </a:xfrm>
          <a:prstGeom prst="rect">
            <a:avLst/>
          </a:prstGeom>
          <a:solidFill>
            <a:srgbClr val="ffffff"/>
          </a:solidFill>
          <a:ln w="9360">
            <a:solidFill>
              <a:srgbClr val="000000"/>
            </a:solidFill>
            <a:miter/>
          </a:ln>
        </p:spPr>
      </p:sp>
      <p:sp>
        <p:nvSpPr>
          <p:cNvPr id="379" name="TextShape 2"/>
          <p:cNvSpPr txBox="1"/>
          <p:nvPr/>
        </p:nvSpPr>
        <p:spPr>
          <a:xfrm>
            <a:off x="888840" y="4714560"/>
            <a:ext cx="4888080" cy="4468680"/>
          </a:xfrm>
          <a:prstGeom prst="rect">
            <a:avLst/>
          </a:prstGeom>
        </p:spPr>
      </p:sp>
    </p:spTree>
  </p:cSld>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0" name="CustomShape 1"/>
          <p:cNvSpPr/>
          <p:nvPr/>
        </p:nvSpPr>
        <p:spPr>
          <a:xfrm>
            <a:off x="895320" y="744480"/>
            <a:ext cx="4875120" cy="3724200"/>
          </a:xfrm>
          <a:prstGeom prst="rect">
            <a:avLst/>
          </a:prstGeom>
          <a:solidFill>
            <a:srgbClr val="ffffff"/>
          </a:solidFill>
          <a:ln w="9360">
            <a:solidFill>
              <a:srgbClr val="000000"/>
            </a:solidFill>
            <a:miter/>
          </a:ln>
        </p:spPr>
      </p:sp>
      <p:sp>
        <p:nvSpPr>
          <p:cNvPr id="381"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Arial"/>
              </a:rPr>
              <a:t>XML allows users to add arbitrary structure to their documents but says nothing about what the structures mean</a:t>
            </a:r>
            <a:r>
              <a:rPr lang="en-IN" sz="1200">
                <a:latin typeface="Arial"/>
                <a:ea typeface="Arial"/>
              </a:rPr>
              <a:t>.</a:t>
            </a:r>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2" name="CustomShape 1"/>
          <p:cNvSpPr/>
          <p:nvPr/>
        </p:nvSpPr>
        <p:spPr>
          <a:xfrm>
            <a:off x="895320" y="744480"/>
            <a:ext cx="4875120" cy="3724200"/>
          </a:xfrm>
          <a:prstGeom prst="rect">
            <a:avLst/>
          </a:prstGeom>
          <a:solidFill>
            <a:srgbClr val="ffffff"/>
          </a:solidFill>
          <a:ln w="9360">
            <a:solidFill>
              <a:srgbClr val="000000"/>
            </a:solidFill>
            <a:miter/>
          </a:ln>
        </p:spPr>
      </p:sp>
      <p:sp>
        <p:nvSpPr>
          <p:cNvPr id="383" name="TextShape 2"/>
          <p:cNvSpPr txBox="1"/>
          <p:nvPr/>
        </p:nvSpPr>
        <p:spPr>
          <a:xfrm>
            <a:off x="888840" y="4714560"/>
            <a:ext cx="4888080" cy="4468680"/>
          </a:xfrm>
          <a:prstGeom prst="rect">
            <a:avLst/>
          </a:prstGeom>
        </p:spPr>
      </p:sp>
    </p:spTree>
  </p:cSld>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4" name="CustomShape 1"/>
          <p:cNvSpPr/>
          <p:nvPr/>
        </p:nvSpPr>
        <p:spPr>
          <a:xfrm>
            <a:off x="895320" y="744480"/>
            <a:ext cx="4875120" cy="3724200"/>
          </a:xfrm>
          <a:prstGeom prst="rect">
            <a:avLst/>
          </a:prstGeom>
          <a:solidFill>
            <a:srgbClr val="ffffff"/>
          </a:solidFill>
          <a:ln w="9360">
            <a:solidFill>
              <a:srgbClr val="000000"/>
            </a:solidFill>
            <a:miter/>
          </a:ln>
        </p:spPr>
      </p:sp>
      <p:sp>
        <p:nvSpPr>
          <p:cNvPr id="385" name="TextShape 2"/>
          <p:cNvSpPr txBox="1"/>
          <p:nvPr/>
        </p:nvSpPr>
        <p:spPr>
          <a:xfrm>
            <a:off x="888840" y="4714560"/>
            <a:ext cx="4888080" cy="4468680"/>
          </a:xfrm>
          <a:prstGeom prst="rect">
            <a:avLst/>
          </a:prstGeom>
        </p:spPr>
      </p:sp>
    </p:spTree>
  </p:cSld>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6" name="CustomShape 1"/>
          <p:cNvSpPr/>
          <p:nvPr/>
        </p:nvSpPr>
        <p:spPr>
          <a:xfrm>
            <a:off x="895320" y="744480"/>
            <a:ext cx="4875120" cy="3724200"/>
          </a:xfrm>
          <a:prstGeom prst="rect">
            <a:avLst/>
          </a:prstGeom>
          <a:solidFill>
            <a:srgbClr val="ffffff"/>
          </a:solidFill>
          <a:ln w="9360">
            <a:solidFill>
              <a:srgbClr val="000000"/>
            </a:solidFill>
            <a:miter/>
          </a:ln>
        </p:spPr>
      </p:sp>
      <p:sp>
        <p:nvSpPr>
          <p:cNvPr id="387" name="TextShape 2"/>
          <p:cNvSpPr txBox="1"/>
          <p:nvPr/>
        </p:nvSpPr>
        <p:spPr>
          <a:xfrm>
            <a:off x="888840" y="4714920"/>
            <a:ext cx="4889520" cy="7926480"/>
          </a:xfrm>
          <a:prstGeom prst="rect">
            <a:avLst/>
          </a:prstGeom>
        </p:spPr>
        <p:txBody>
          <a:bodyPr lIns="90360" rIns="90360" tIns="45360" bIns="45360"/>
          <a:p>
            <a:pPr>
              <a:lnSpc>
                <a:spcPct val="95000"/>
              </a:lnSpc>
            </a:pPr>
            <a:r>
              <a:rPr lang="en-IN" sz="1200">
                <a:latin typeface="Times New Roman"/>
                <a:ea typeface="MS Gothic"/>
              </a:rPr>
              <a:t>File Transfer Protocol has two functions: Copying files and directory creation and deletion.</a:t>
            </a:r>
            <a:endParaRPr/>
          </a:p>
          <a:p>
            <a:pPr>
              <a:lnSpc>
                <a:spcPct val="95000"/>
              </a:lnSpc>
            </a:pPr>
            <a:endParaRPr/>
          </a:p>
          <a:p>
            <a:pPr>
              <a:lnSpc>
                <a:spcPct val="95000"/>
              </a:lnSpc>
            </a:pPr>
            <a:r>
              <a:rPr lang="en-IN" sz="1200">
                <a:latin typeface="Times New Roman"/>
                <a:ea typeface="MS Gothic"/>
              </a:rPr>
              <a:t>WAIS supports retrieval of documents from databases via full-text search.  For example: A WAIS server containing documents on astronomy could be maintained in Bangalore. There could also another database on the same subject (astronomy) in Mumbai. Similarly there could be WAIS servers on bio-technology. The user may want to retrieve documents on “Sun” relating to Astronomy Distributed Database. The WAIS client searches the astronomy databases at Bangalore and Mumbai. The list of those documents that matched with the term “Sun” are returned to the user.</a:t>
            </a:r>
            <a:endParaRPr/>
          </a:p>
          <a:p>
            <a:pPr>
              <a:lnSpc>
                <a:spcPct val="95000"/>
              </a:lnSpc>
            </a:pPr>
            <a:endParaRPr/>
          </a:p>
          <a:p>
            <a:pPr>
              <a:lnSpc>
                <a:spcPct val="95000"/>
              </a:lnSpc>
            </a:pPr>
            <a:r>
              <a:rPr lang="en-IN" sz="1200">
                <a:latin typeface="Times New Roman"/>
                <a:ea typeface="MS Gothic"/>
              </a:rPr>
              <a:t>Gopher’s aim was to transfer text files </a:t>
            </a:r>
            <a:r>
              <a:rPr lang="en-IN" sz="1200">
                <a:latin typeface="Times New Roman"/>
                <a:ea typeface="Arial"/>
              </a:rPr>
              <a:t>on the Internet.</a:t>
            </a:r>
            <a:r>
              <a:rPr lang="en-IN" sz="1200">
                <a:latin typeface="Times New Roman"/>
                <a:ea typeface="MS Gothic"/>
              </a:rPr>
              <a:t> A gopher client contacts a gopher server over the TCP/IP connection. The gopher server returns its contents as an hierarchical tree structure. The gopher client then retrieves the document it is interested in. Widely used before WWW became popular</a:t>
            </a:r>
            <a:endParaRPr/>
          </a:p>
          <a:p>
            <a:pPr>
              <a:lnSpc>
                <a:spcPct val="95000"/>
              </a:lnSpc>
            </a:pPr>
            <a:endParaRPr/>
          </a:p>
          <a:p>
            <a:pPr>
              <a:lnSpc>
                <a:spcPct val="95000"/>
              </a:lnSpc>
            </a:pPr>
            <a:r>
              <a:rPr lang="en-IN" sz="1200">
                <a:latin typeface="Times New Roman"/>
                <a:ea typeface="MS Gothic"/>
              </a:rPr>
              <a:t>SMTP is used for transferring mails on the internet and operates on top of TCP. A mail handler receives the mail on the recipient’s behalf. Then the mail is read using POP or IMAP. Usually used only for sending mails </a:t>
            </a:r>
            <a:endParaRPr/>
          </a:p>
          <a:p>
            <a:pPr>
              <a:lnSpc>
                <a:spcPct val="95000"/>
              </a:lnSpc>
            </a:pPr>
            <a:endParaRPr/>
          </a:p>
          <a:p>
            <a:pPr>
              <a:lnSpc>
                <a:spcPct val="95000"/>
              </a:lnSpc>
            </a:pPr>
            <a:r>
              <a:rPr lang="en-IN" sz="1200">
                <a:latin typeface="Times New Roman"/>
                <a:ea typeface="Arial"/>
              </a:rPr>
              <a:t>POP3 - Post Office Protocol; Current Version 3; Meant for </a:t>
            </a:r>
            <a:r>
              <a:rPr b="1" i="1" lang="en-IN" sz="1200">
                <a:latin typeface="Times New Roman"/>
                <a:ea typeface="Arial"/>
              </a:rPr>
              <a:t>Receiving</a:t>
            </a:r>
            <a:r>
              <a:rPr lang="en-IN" sz="1200">
                <a:latin typeface="Times New Roman"/>
                <a:ea typeface="Arial"/>
              </a:rPr>
              <a:t> email and saving them in server. Messages are deleted from the server as they are downloaded. Similar to “Store and Forward” service</a:t>
            </a:r>
            <a:endParaRPr/>
          </a:p>
          <a:p>
            <a:pPr>
              <a:lnSpc>
                <a:spcPct val="95000"/>
              </a:lnSpc>
            </a:pPr>
            <a:endParaRPr/>
          </a:p>
          <a:p>
            <a:pPr>
              <a:lnSpc>
                <a:spcPct val="95000"/>
              </a:lnSpc>
            </a:pPr>
            <a:r>
              <a:rPr lang="en-IN" sz="1200">
                <a:latin typeface="Times New Roman"/>
                <a:ea typeface="Arial"/>
              </a:rPr>
              <a:t>IMAP - Internet Message Access Protocol; Current version 4; Meant for </a:t>
            </a:r>
            <a:r>
              <a:rPr b="1" i="1" lang="en-IN" sz="1200">
                <a:latin typeface="Times New Roman"/>
                <a:ea typeface="Arial"/>
              </a:rPr>
              <a:t>Receiving</a:t>
            </a:r>
            <a:r>
              <a:rPr lang="en-IN" sz="1200">
                <a:latin typeface="Times New Roman"/>
                <a:ea typeface="Arial"/>
              </a:rPr>
              <a:t> email and saving them in server. Meant for online access. Allows to view the heading and sender of the mail before downloading. A downloaded mail is not deleted from the server. Allows to Create, search, delete mailboxes on the server. Similar to POP, but more options; Would quickly replace POP3 in future.</a:t>
            </a:r>
            <a:endParaRPr/>
          </a:p>
          <a:p>
            <a:pPr>
              <a:lnSpc>
                <a:spcPct val="95000"/>
              </a:lnSpc>
            </a:pPr>
            <a:endParaRPr/>
          </a:p>
          <a:p>
            <a:pPr>
              <a:lnSpc>
                <a:spcPct val="95000"/>
              </a:lnSpc>
            </a:pPr>
            <a:r>
              <a:rPr lang="en-IN" sz="1200">
                <a:latin typeface="Times New Roman"/>
                <a:ea typeface="MS Gothic"/>
              </a:rPr>
              <a:t>Telnet - Allows to log into a remote computer and interact with it; Requires an account in the remote machine; Character-based; Unix-based. This protocol retains state. It means that the connection is always active with the remote computer as long as you are logged on and when you are performing no actions. Remember that HTTP or FTP would not allow to log in to that computer.</a:t>
            </a:r>
            <a:endParaRPr/>
          </a:p>
          <a:p>
            <a:pPr>
              <a:lnSpc>
                <a:spcPct val="95000"/>
              </a:lnSpc>
            </a:pPr>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8" name="CustomShape 1"/>
          <p:cNvSpPr/>
          <p:nvPr/>
        </p:nvSpPr>
        <p:spPr>
          <a:xfrm>
            <a:off x="895320" y="744480"/>
            <a:ext cx="4875120" cy="3724200"/>
          </a:xfrm>
          <a:prstGeom prst="rect">
            <a:avLst/>
          </a:prstGeom>
          <a:solidFill>
            <a:srgbClr val="ffffff"/>
          </a:solidFill>
          <a:ln w="9360">
            <a:solidFill>
              <a:srgbClr val="000000"/>
            </a:solidFill>
            <a:miter/>
          </a:ln>
        </p:spPr>
      </p:sp>
      <p:sp>
        <p:nvSpPr>
          <p:cNvPr id="389" name="TextShape 2"/>
          <p:cNvSpPr txBox="1"/>
          <p:nvPr/>
        </p:nvSpPr>
        <p:spPr>
          <a:xfrm>
            <a:off x="888840" y="4714560"/>
            <a:ext cx="4888080" cy="4468680"/>
          </a:xfrm>
          <a:prstGeom prst="rect">
            <a:avLst/>
          </a:prstGeom>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CustomShape 1"/>
          <p:cNvSpPr/>
          <p:nvPr/>
        </p:nvSpPr>
        <p:spPr>
          <a:xfrm>
            <a:off x="895320" y="744480"/>
            <a:ext cx="4875120" cy="3724200"/>
          </a:xfrm>
          <a:prstGeom prst="rect">
            <a:avLst/>
          </a:prstGeom>
          <a:solidFill>
            <a:srgbClr val="ffffff"/>
          </a:solidFill>
          <a:ln w="9360">
            <a:solidFill>
              <a:srgbClr val="000000"/>
            </a:solidFill>
            <a:miter/>
          </a:ln>
        </p:spPr>
      </p:sp>
      <p:sp>
        <p:nvSpPr>
          <p:cNvPr id="251"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URL is a subset of URI</a:t>
            </a:r>
            <a:endParaRPr/>
          </a:p>
          <a:p>
            <a:pPr>
              <a:lnSpc>
                <a:spcPct val="95000"/>
              </a:lnSpc>
            </a:pPr>
            <a:endParaRPr/>
          </a:p>
          <a:p>
            <a:pPr>
              <a:lnSpc>
                <a:spcPct val="93000"/>
              </a:lnSpc>
            </a:pPr>
            <a:r>
              <a:rPr lang="en-IN" sz="1200">
                <a:latin typeface="Arial Unicode MS"/>
                <a:ea typeface="MS Gothic"/>
              </a:rPr>
              <a:t>Resources are identified through the representation of their primary access</a:t>
            </a:r>
            <a:r>
              <a:rPr lang="en-IN" sz="1200">
                <a:latin typeface="Times New Roman"/>
                <a:ea typeface="MS Gothic"/>
              </a:rPr>
              <a:t> mechanism (e.g., Network location)</a:t>
            </a:r>
            <a:endParaRPr/>
          </a:p>
          <a:p>
            <a:pPr>
              <a:lnSpc>
                <a:spcPct val="95000"/>
              </a:lnSpc>
            </a:pP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CustomShape 1"/>
          <p:cNvSpPr/>
          <p:nvPr/>
        </p:nvSpPr>
        <p:spPr>
          <a:xfrm>
            <a:off x="895320" y="744480"/>
            <a:ext cx="4875120" cy="3724200"/>
          </a:xfrm>
          <a:prstGeom prst="rect">
            <a:avLst/>
          </a:prstGeom>
          <a:solidFill>
            <a:srgbClr val="ffffff"/>
          </a:solidFill>
          <a:ln w="9360">
            <a:solidFill>
              <a:srgbClr val="000000"/>
            </a:solidFill>
            <a:miter/>
          </a:ln>
        </p:spPr>
      </p:sp>
      <p:sp>
        <p:nvSpPr>
          <p:cNvPr id="253" name="TextShape 2"/>
          <p:cNvSpPr txBox="1"/>
          <p:nvPr/>
        </p:nvSpPr>
        <p:spPr>
          <a:xfrm>
            <a:off x="888840" y="4714560"/>
            <a:ext cx="4889520" cy="4468680"/>
          </a:xfrm>
          <a:prstGeom prst="rect">
            <a:avLst/>
          </a:prstGeom>
        </p:spPr>
        <p:txBody>
          <a:bodyPr lIns="90360" rIns="90360" tIns="45360" bIns="45360"/>
          <a:p>
            <a:pPr>
              <a:lnSpc>
                <a:spcPct val="95000"/>
              </a:lnSpc>
            </a:pPr>
            <a:r>
              <a:rPr lang="en-IN" sz="1200">
                <a:latin typeface="Times New Roman"/>
                <a:ea typeface="MS Gothic"/>
              </a:rPr>
              <a:t>The identifier has to be associated with the resource even if the resource ceases to exist or becomes unavailable</a:t>
            </a:r>
            <a:endParaRPr/>
          </a:p>
          <a:p>
            <a:pPr>
              <a:lnSpc>
                <a:spcPct val="95000"/>
              </a:lnSpc>
            </a:pPr>
            <a:endParaRPr/>
          </a:p>
          <a:p>
            <a:pPr>
              <a:lnSpc>
                <a:spcPct val="95000"/>
              </a:lnSpc>
            </a:pPr>
            <a:r>
              <a:rPr lang="en-IN" sz="1200">
                <a:latin typeface="Times New Roman"/>
                <a:ea typeface="MS Gothic"/>
              </a:rPr>
              <a:t>Subset of URI</a:t>
            </a:r>
            <a:endParaRPr/>
          </a:p>
          <a:p>
            <a:pPr>
              <a:lnSpc>
                <a:spcPct val="95000"/>
              </a:lnSpc>
            </a:pPr>
            <a:endParaRPr/>
          </a:p>
          <a:p>
            <a:pPr>
              <a:lnSpc>
                <a:spcPct val="95000"/>
              </a:lnSpc>
            </a:pPr>
            <a:r>
              <a:rPr lang="en-IN" sz="1200">
                <a:latin typeface="Times New Roman"/>
                <a:ea typeface="MS Gothic"/>
              </a:rPr>
              <a:t>Note: RFC-2141 specifies the syntax of URN Syntax</a:t>
            </a:r>
            <a:endParaRPr/>
          </a:p>
          <a:p>
            <a:pPr>
              <a:lnSpc>
                <a:spcPct val="95000"/>
              </a:lnSpc>
            </a:pPr>
            <a:r>
              <a:rPr lang="en-IN" sz="1200">
                <a:latin typeface="Times New Roman"/>
                <a:ea typeface="MS Gothic"/>
              </a:rPr>
              <a:t>-Every namespace in URN needs to be registered with IANA (Internet Assigned Numbers Authority)</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440" y="609120"/>
            <a:ext cx="7769160" cy="1141920"/>
          </a:xfrm>
          <a:prstGeom prst="rect">
            <a:avLst/>
          </a:prstGeom>
        </p:spPr>
        <p:txBody>
          <a:bodyPr lIns="0" rIns="0" tIns="0" bIns="0" anchor="ctr"/>
          <a:p>
            <a:pPr algn="ctr"/>
            <a:endParaRPr/>
          </a:p>
        </p:txBody>
      </p:sp>
      <p:sp>
        <p:nvSpPr>
          <p:cNvPr id="30" name="PlaceHolder 2"/>
          <p:cNvSpPr>
            <a:spLocks noGrp="1"/>
          </p:cNvSpPr>
          <p:nvPr>
            <p:ph type="body"/>
          </p:nvPr>
        </p:nvSpPr>
        <p:spPr>
          <a:xfrm>
            <a:off x="685440" y="1904760"/>
            <a:ext cx="7769160" cy="1960920"/>
          </a:xfrm>
          <a:prstGeom prst="rect">
            <a:avLst/>
          </a:prstGeom>
        </p:spPr>
        <p:txBody>
          <a:bodyPr lIns="90000" rIns="90000" tIns="46800" bIns="46800"/>
          <a:p>
            <a:endParaRPr/>
          </a:p>
        </p:txBody>
      </p:sp>
      <p:sp>
        <p:nvSpPr>
          <p:cNvPr id="31" name="PlaceHolder 3"/>
          <p:cNvSpPr>
            <a:spLocks noGrp="1"/>
          </p:cNvSpPr>
          <p:nvPr>
            <p:ph type="body"/>
          </p:nvPr>
        </p:nvSpPr>
        <p:spPr>
          <a:xfrm>
            <a:off x="685440" y="4052520"/>
            <a:ext cx="7769160" cy="1960920"/>
          </a:xfrm>
          <a:prstGeom prst="rect">
            <a:avLst/>
          </a:prstGeom>
        </p:spPr>
        <p:txBody>
          <a:bodyPr lIns="90000" rIns="90000" tIns="46800" bIns="4680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85440" y="609120"/>
            <a:ext cx="7769160" cy="1141920"/>
          </a:xfrm>
          <a:prstGeom prst="rect">
            <a:avLst/>
          </a:prstGeom>
        </p:spPr>
        <p:txBody>
          <a:bodyPr lIns="0" rIns="0" tIns="0" bIns="0" anchor="ctr"/>
          <a:p>
            <a:pPr algn="ctr"/>
            <a:endParaRPr/>
          </a:p>
        </p:txBody>
      </p:sp>
      <p:sp>
        <p:nvSpPr>
          <p:cNvPr id="33" name="PlaceHolder 2"/>
          <p:cNvSpPr>
            <a:spLocks noGrp="1"/>
          </p:cNvSpPr>
          <p:nvPr>
            <p:ph type="body"/>
          </p:nvPr>
        </p:nvSpPr>
        <p:spPr>
          <a:xfrm>
            <a:off x="685440" y="1904760"/>
            <a:ext cx="3791160" cy="1960920"/>
          </a:xfrm>
          <a:prstGeom prst="rect">
            <a:avLst/>
          </a:prstGeom>
        </p:spPr>
        <p:txBody>
          <a:bodyPr lIns="90000" rIns="90000" tIns="46800" bIns="46800"/>
          <a:p>
            <a:endParaRPr/>
          </a:p>
        </p:txBody>
      </p:sp>
      <p:sp>
        <p:nvSpPr>
          <p:cNvPr id="34" name="PlaceHolder 3"/>
          <p:cNvSpPr>
            <a:spLocks noGrp="1"/>
          </p:cNvSpPr>
          <p:nvPr>
            <p:ph type="body"/>
          </p:nvPr>
        </p:nvSpPr>
        <p:spPr>
          <a:xfrm>
            <a:off x="4666680" y="1904760"/>
            <a:ext cx="3791160" cy="1960920"/>
          </a:xfrm>
          <a:prstGeom prst="rect">
            <a:avLst/>
          </a:prstGeom>
        </p:spPr>
        <p:txBody>
          <a:bodyPr lIns="90000" rIns="90000" tIns="46800" bIns="46800"/>
          <a:p>
            <a:endParaRPr/>
          </a:p>
        </p:txBody>
      </p:sp>
      <p:sp>
        <p:nvSpPr>
          <p:cNvPr id="35" name="PlaceHolder 4"/>
          <p:cNvSpPr>
            <a:spLocks noGrp="1"/>
          </p:cNvSpPr>
          <p:nvPr>
            <p:ph type="body"/>
          </p:nvPr>
        </p:nvSpPr>
        <p:spPr>
          <a:xfrm>
            <a:off x="4666680" y="4052520"/>
            <a:ext cx="3791160" cy="1960920"/>
          </a:xfrm>
          <a:prstGeom prst="rect">
            <a:avLst/>
          </a:prstGeom>
        </p:spPr>
        <p:txBody>
          <a:bodyPr lIns="90000" rIns="90000" tIns="46800" bIns="46800"/>
          <a:p>
            <a:endParaRPr/>
          </a:p>
        </p:txBody>
      </p:sp>
      <p:sp>
        <p:nvSpPr>
          <p:cNvPr id="36" name="PlaceHolder 5"/>
          <p:cNvSpPr>
            <a:spLocks noGrp="1"/>
          </p:cNvSpPr>
          <p:nvPr>
            <p:ph type="body"/>
          </p:nvPr>
        </p:nvSpPr>
        <p:spPr>
          <a:xfrm>
            <a:off x="685440" y="4052520"/>
            <a:ext cx="3791160" cy="1960920"/>
          </a:xfrm>
          <a:prstGeom prst="rect">
            <a:avLst/>
          </a:prstGeom>
        </p:spPr>
        <p:txBody>
          <a:bodyPr lIns="90000" rIns="90000" tIns="46800" bIns="4680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85440" y="609120"/>
            <a:ext cx="7769160" cy="1141920"/>
          </a:xfrm>
          <a:prstGeom prst="rect">
            <a:avLst/>
          </a:prstGeom>
        </p:spPr>
        <p:txBody>
          <a:bodyPr lIns="0" rIns="0" tIns="0" bIns="0" anchor="ctr"/>
          <a:p>
            <a:pPr algn="ctr"/>
            <a:endParaRPr/>
          </a:p>
        </p:txBody>
      </p:sp>
      <p:sp>
        <p:nvSpPr>
          <p:cNvPr id="38" name="PlaceHolder 2"/>
          <p:cNvSpPr>
            <a:spLocks noGrp="1"/>
          </p:cNvSpPr>
          <p:nvPr>
            <p:ph type="body"/>
          </p:nvPr>
        </p:nvSpPr>
        <p:spPr>
          <a:xfrm>
            <a:off x="685440" y="1904760"/>
            <a:ext cx="7769160" cy="4111560"/>
          </a:xfrm>
          <a:prstGeom prst="rect">
            <a:avLst/>
          </a:prstGeom>
        </p:spPr>
        <p:txBody>
          <a:bodyPr lIns="90000" rIns="90000" tIns="46800" bIns="46800"/>
          <a:p>
            <a:endParaRPr/>
          </a:p>
        </p:txBody>
      </p:sp>
      <p:sp>
        <p:nvSpPr>
          <p:cNvPr id="39" name="PlaceHolder 3"/>
          <p:cNvSpPr>
            <a:spLocks noGrp="1"/>
          </p:cNvSpPr>
          <p:nvPr>
            <p:ph type="body"/>
          </p:nvPr>
        </p:nvSpPr>
        <p:spPr>
          <a:xfrm>
            <a:off x="685440" y="1904760"/>
            <a:ext cx="7769160" cy="4111560"/>
          </a:xfrm>
          <a:prstGeom prst="rect">
            <a:avLst/>
          </a:prstGeom>
        </p:spPr>
        <p:txBody>
          <a:bodyPr lIns="90000" rIns="90000" tIns="46800" bIns="46800"/>
          <a:p>
            <a:endParaRPr/>
          </a:p>
        </p:txBody>
      </p:sp>
      <p:pic>
        <p:nvPicPr>
          <p:cNvPr id="40" name="" descr=""/>
          <p:cNvPicPr/>
          <p:nvPr/>
        </p:nvPicPr>
        <p:blipFill>
          <a:blip r:embed="rId2"/>
          <a:stretch>
            <a:fillRect/>
          </a:stretch>
        </p:blipFill>
        <p:spPr>
          <a:xfrm>
            <a:off x="1993320" y="1904400"/>
            <a:ext cx="5153040" cy="4111560"/>
          </a:xfrm>
          <a:prstGeom prst="rect">
            <a:avLst/>
          </a:prstGeom>
          <a:ln>
            <a:noFill/>
          </a:ln>
        </p:spPr>
      </p:pic>
      <p:pic>
        <p:nvPicPr>
          <p:cNvPr id="41" name="" descr=""/>
          <p:cNvPicPr/>
          <p:nvPr/>
        </p:nvPicPr>
        <p:blipFill>
          <a:blip r:embed="rId3"/>
          <a:stretch>
            <a:fillRect/>
          </a:stretch>
        </p:blipFill>
        <p:spPr>
          <a:xfrm>
            <a:off x="1993320" y="1904400"/>
            <a:ext cx="5153040" cy="41115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85440" y="609120"/>
            <a:ext cx="7769160" cy="1141920"/>
          </a:xfrm>
          <a:prstGeom prst="rect">
            <a:avLst/>
          </a:prstGeom>
        </p:spPr>
        <p:txBody>
          <a:bodyPr lIns="0" rIns="0" tIns="0" bIns="0" anchor="ctr"/>
          <a:p>
            <a:pPr algn="ctr"/>
            <a:endParaRPr/>
          </a:p>
        </p:txBody>
      </p:sp>
      <p:sp>
        <p:nvSpPr>
          <p:cNvPr id="9" name="PlaceHolder 2"/>
          <p:cNvSpPr>
            <a:spLocks noGrp="1"/>
          </p:cNvSpPr>
          <p:nvPr>
            <p:ph type="subTitle"/>
          </p:nvPr>
        </p:nvSpPr>
        <p:spPr>
          <a:xfrm>
            <a:off x="685440" y="1904760"/>
            <a:ext cx="7769160" cy="41119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440" y="609120"/>
            <a:ext cx="7769160" cy="1141920"/>
          </a:xfrm>
          <a:prstGeom prst="rect">
            <a:avLst/>
          </a:prstGeom>
        </p:spPr>
        <p:txBody>
          <a:bodyPr lIns="0" rIns="0" tIns="0" bIns="0" anchor="ctr"/>
          <a:p>
            <a:pPr algn="ctr"/>
            <a:endParaRPr/>
          </a:p>
        </p:txBody>
      </p:sp>
      <p:sp>
        <p:nvSpPr>
          <p:cNvPr id="11" name="PlaceHolder 2"/>
          <p:cNvSpPr>
            <a:spLocks noGrp="1"/>
          </p:cNvSpPr>
          <p:nvPr>
            <p:ph type="body"/>
          </p:nvPr>
        </p:nvSpPr>
        <p:spPr>
          <a:xfrm>
            <a:off x="685440" y="1904760"/>
            <a:ext cx="7769160" cy="4111560"/>
          </a:xfrm>
          <a:prstGeom prst="rect">
            <a:avLst/>
          </a:prstGeom>
        </p:spPr>
        <p:txBody>
          <a:bodyPr lIns="90000" rIns="90000" tIns="46800" bIns="4680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85440" y="609120"/>
            <a:ext cx="7769160" cy="1141920"/>
          </a:xfrm>
          <a:prstGeom prst="rect">
            <a:avLst/>
          </a:prstGeom>
        </p:spPr>
        <p:txBody>
          <a:bodyPr lIns="0" rIns="0" tIns="0" bIns="0" anchor="ctr"/>
          <a:p>
            <a:pPr algn="ctr"/>
            <a:endParaRPr/>
          </a:p>
        </p:txBody>
      </p:sp>
      <p:sp>
        <p:nvSpPr>
          <p:cNvPr id="13" name="PlaceHolder 2"/>
          <p:cNvSpPr>
            <a:spLocks noGrp="1"/>
          </p:cNvSpPr>
          <p:nvPr>
            <p:ph type="body"/>
          </p:nvPr>
        </p:nvSpPr>
        <p:spPr>
          <a:xfrm>
            <a:off x="685440" y="1904760"/>
            <a:ext cx="3791160" cy="4111560"/>
          </a:xfrm>
          <a:prstGeom prst="rect">
            <a:avLst/>
          </a:prstGeom>
        </p:spPr>
        <p:txBody>
          <a:bodyPr lIns="90000" rIns="90000" tIns="46800" bIns="46800"/>
          <a:p>
            <a:endParaRPr/>
          </a:p>
        </p:txBody>
      </p:sp>
      <p:sp>
        <p:nvSpPr>
          <p:cNvPr id="14" name="PlaceHolder 3"/>
          <p:cNvSpPr>
            <a:spLocks noGrp="1"/>
          </p:cNvSpPr>
          <p:nvPr>
            <p:ph type="body"/>
          </p:nvPr>
        </p:nvSpPr>
        <p:spPr>
          <a:xfrm>
            <a:off x="4666680" y="1904760"/>
            <a:ext cx="3791160" cy="4111560"/>
          </a:xfrm>
          <a:prstGeom prst="rect">
            <a:avLst/>
          </a:prstGeom>
        </p:spPr>
        <p:txBody>
          <a:bodyPr lIns="90000" rIns="90000" tIns="46800" bIns="4680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85440" y="609120"/>
            <a:ext cx="7769160" cy="11419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85440" y="609120"/>
            <a:ext cx="7769160" cy="52930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440" y="609120"/>
            <a:ext cx="7769160" cy="1141920"/>
          </a:xfrm>
          <a:prstGeom prst="rect">
            <a:avLst/>
          </a:prstGeom>
        </p:spPr>
        <p:txBody>
          <a:bodyPr lIns="0" rIns="0" tIns="0" bIns="0" anchor="ctr"/>
          <a:p>
            <a:pPr algn="ctr"/>
            <a:endParaRPr/>
          </a:p>
        </p:txBody>
      </p:sp>
      <p:sp>
        <p:nvSpPr>
          <p:cNvPr id="18" name="PlaceHolder 2"/>
          <p:cNvSpPr>
            <a:spLocks noGrp="1"/>
          </p:cNvSpPr>
          <p:nvPr>
            <p:ph type="body"/>
          </p:nvPr>
        </p:nvSpPr>
        <p:spPr>
          <a:xfrm>
            <a:off x="685440" y="1904760"/>
            <a:ext cx="3791160" cy="1960920"/>
          </a:xfrm>
          <a:prstGeom prst="rect">
            <a:avLst/>
          </a:prstGeom>
        </p:spPr>
        <p:txBody>
          <a:bodyPr lIns="90000" rIns="90000" tIns="46800" bIns="46800"/>
          <a:p>
            <a:endParaRPr/>
          </a:p>
        </p:txBody>
      </p:sp>
      <p:sp>
        <p:nvSpPr>
          <p:cNvPr id="19" name="PlaceHolder 3"/>
          <p:cNvSpPr>
            <a:spLocks noGrp="1"/>
          </p:cNvSpPr>
          <p:nvPr>
            <p:ph type="body"/>
          </p:nvPr>
        </p:nvSpPr>
        <p:spPr>
          <a:xfrm>
            <a:off x="685440" y="4052520"/>
            <a:ext cx="3791160" cy="1960920"/>
          </a:xfrm>
          <a:prstGeom prst="rect">
            <a:avLst/>
          </a:prstGeom>
        </p:spPr>
        <p:txBody>
          <a:bodyPr lIns="90000" rIns="90000" tIns="46800" bIns="46800"/>
          <a:p>
            <a:endParaRPr/>
          </a:p>
        </p:txBody>
      </p:sp>
      <p:sp>
        <p:nvSpPr>
          <p:cNvPr id="20" name="PlaceHolder 4"/>
          <p:cNvSpPr>
            <a:spLocks noGrp="1"/>
          </p:cNvSpPr>
          <p:nvPr>
            <p:ph type="body"/>
          </p:nvPr>
        </p:nvSpPr>
        <p:spPr>
          <a:xfrm>
            <a:off x="4666680" y="1904760"/>
            <a:ext cx="3791160" cy="4111560"/>
          </a:xfrm>
          <a:prstGeom prst="rect">
            <a:avLst/>
          </a:prstGeom>
        </p:spPr>
        <p:txBody>
          <a:bodyPr lIns="90000" rIns="90000" tIns="46800" bIns="4680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5440" y="609120"/>
            <a:ext cx="7769160" cy="1141920"/>
          </a:xfrm>
          <a:prstGeom prst="rect">
            <a:avLst/>
          </a:prstGeom>
        </p:spPr>
        <p:txBody>
          <a:bodyPr lIns="0" rIns="0" tIns="0" bIns="0" anchor="ctr"/>
          <a:p>
            <a:pPr algn="ctr"/>
            <a:endParaRPr/>
          </a:p>
        </p:txBody>
      </p:sp>
      <p:sp>
        <p:nvSpPr>
          <p:cNvPr id="22" name="PlaceHolder 2"/>
          <p:cNvSpPr>
            <a:spLocks noGrp="1"/>
          </p:cNvSpPr>
          <p:nvPr>
            <p:ph type="body"/>
          </p:nvPr>
        </p:nvSpPr>
        <p:spPr>
          <a:xfrm>
            <a:off x="685440" y="1904760"/>
            <a:ext cx="3791160" cy="4111560"/>
          </a:xfrm>
          <a:prstGeom prst="rect">
            <a:avLst/>
          </a:prstGeom>
        </p:spPr>
        <p:txBody>
          <a:bodyPr lIns="90000" rIns="90000" tIns="46800" bIns="46800"/>
          <a:p>
            <a:endParaRPr/>
          </a:p>
        </p:txBody>
      </p:sp>
      <p:sp>
        <p:nvSpPr>
          <p:cNvPr id="23" name="PlaceHolder 3"/>
          <p:cNvSpPr>
            <a:spLocks noGrp="1"/>
          </p:cNvSpPr>
          <p:nvPr>
            <p:ph type="body"/>
          </p:nvPr>
        </p:nvSpPr>
        <p:spPr>
          <a:xfrm>
            <a:off x="4666680" y="1904760"/>
            <a:ext cx="3791160" cy="1960920"/>
          </a:xfrm>
          <a:prstGeom prst="rect">
            <a:avLst/>
          </a:prstGeom>
        </p:spPr>
        <p:txBody>
          <a:bodyPr lIns="90000" rIns="90000" tIns="46800" bIns="46800"/>
          <a:p>
            <a:endParaRPr/>
          </a:p>
        </p:txBody>
      </p:sp>
      <p:sp>
        <p:nvSpPr>
          <p:cNvPr id="24" name="PlaceHolder 4"/>
          <p:cNvSpPr>
            <a:spLocks noGrp="1"/>
          </p:cNvSpPr>
          <p:nvPr>
            <p:ph type="body"/>
          </p:nvPr>
        </p:nvSpPr>
        <p:spPr>
          <a:xfrm>
            <a:off x="4666680" y="4052520"/>
            <a:ext cx="3791160" cy="1960920"/>
          </a:xfrm>
          <a:prstGeom prst="rect">
            <a:avLst/>
          </a:prstGeom>
        </p:spPr>
        <p:txBody>
          <a:bodyPr lIns="90000" rIns="90000" tIns="46800" bIns="4680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5440" y="609120"/>
            <a:ext cx="7769160" cy="1141920"/>
          </a:xfrm>
          <a:prstGeom prst="rect">
            <a:avLst/>
          </a:prstGeom>
        </p:spPr>
        <p:txBody>
          <a:bodyPr lIns="0" rIns="0" tIns="0" bIns="0" anchor="ctr"/>
          <a:p>
            <a:pPr algn="ctr"/>
            <a:endParaRPr/>
          </a:p>
        </p:txBody>
      </p:sp>
      <p:sp>
        <p:nvSpPr>
          <p:cNvPr id="26" name="PlaceHolder 2"/>
          <p:cNvSpPr>
            <a:spLocks noGrp="1"/>
          </p:cNvSpPr>
          <p:nvPr>
            <p:ph type="body"/>
          </p:nvPr>
        </p:nvSpPr>
        <p:spPr>
          <a:xfrm>
            <a:off x="685440" y="1904760"/>
            <a:ext cx="3791160" cy="1960920"/>
          </a:xfrm>
          <a:prstGeom prst="rect">
            <a:avLst/>
          </a:prstGeom>
        </p:spPr>
        <p:txBody>
          <a:bodyPr lIns="90000" rIns="90000" tIns="46800" bIns="46800"/>
          <a:p>
            <a:endParaRPr/>
          </a:p>
        </p:txBody>
      </p:sp>
      <p:sp>
        <p:nvSpPr>
          <p:cNvPr id="27" name="PlaceHolder 3"/>
          <p:cNvSpPr>
            <a:spLocks noGrp="1"/>
          </p:cNvSpPr>
          <p:nvPr>
            <p:ph type="body"/>
          </p:nvPr>
        </p:nvSpPr>
        <p:spPr>
          <a:xfrm>
            <a:off x="4666680" y="1904760"/>
            <a:ext cx="3791160" cy="1960920"/>
          </a:xfrm>
          <a:prstGeom prst="rect">
            <a:avLst/>
          </a:prstGeom>
        </p:spPr>
        <p:txBody>
          <a:bodyPr lIns="90000" rIns="90000" tIns="46800" bIns="46800"/>
          <a:p>
            <a:endParaRPr/>
          </a:p>
        </p:txBody>
      </p:sp>
      <p:sp>
        <p:nvSpPr>
          <p:cNvPr id="28" name="PlaceHolder 4"/>
          <p:cNvSpPr>
            <a:spLocks noGrp="1"/>
          </p:cNvSpPr>
          <p:nvPr>
            <p:ph type="body"/>
          </p:nvPr>
        </p:nvSpPr>
        <p:spPr>
          <a:xfrm>
            <a:off x="685440" y="4052520"/>
            <a:ext cx="7769160" cy="1960920"/>
          </a:xfrm>
          <a:prstGeom prst="rect">
            <a:avLst/>
          </a:prstGeom>
        </p:spPr>
        <p:txBody>
          <a:bodyPr lIns="90000" rIns="90000" tIns="46800" bIns="4680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440" y="609120"/>
            <a:ext cx="7769160" cy="1141560"/>
          </a:xfrm>
          <a:prstGeom prst="rect">
            <a:avLst/>
          </a:prstGeom>
        </p:spPr>
        <p:txBody>
          <a:bodyPr lIns="0" rIns="0" tIns="0" bIns="0" anchor="ctr"/>
          <a:p>
            <a:pPr algn="ctr"/>
            <a:r>
              <a:rPr lang="en-IN" sz="4400">
                <a:latin typeface="Times New Roman"/>
              </a:rPr>
              <a:t>Click to edit the title text format</a:t>
            </a:r>
            <a:endParaRPr/>
          </a:p>
        </p:txBody>
      </p:sp>
      <p:sp>
        <p:nvSpPr>
          <p:cNvPr id="1" name="PlaceHolder 2"/>
          <p:cNvSpPr>
            <a:spLocks noGrp="1"/>
          </p:cNvSpPr>
          <p:nvPr>
            <p:ph type="body"/>
          </p:nvPr>
        </p:nvSpPr>
        <p:spPr>
          <a:xfrm>
            <a:off x="685440" y="1904760"/>
            <a:ext cx="7769160" cy="4111560"/>
          </a:xfrm>
          <a:prstGeom prst="rect">
            <a:avLst/>
          </a:prstGeom>
        </p:spPr>
        <p:txBody>
          <a:bodyPr lIns="90000" rIns="90000" tIns="46800" bIns="46800"/>
          <a:p>
            <a:pPr>
              <a:buFont typeface="Times New Roman"/>
              <a:buChar char="•"/>
            </a:pPr>
            <a:r>
              <a:rPr lang="en-IN" sz="3200">
                <a:latin typeface="Times New Roman"/>
              </a:rPr>
              <a:t>Click to edit the outline text format</a:t>
            </a:r>
            <a:endParaRPr/>
          </a:p>
          <a:p>
            <a:pPr lvl="1">
              <a:buFont typeface="Times New Roman"/>
              <a:buChar char="–"/>
            </a:pPr>
            <a:r>
              <a:rPr lang="en-IN" sz="2800">
                <a:latin typeface="Times New Roman"/>
              </a:rPr>
              <a:t>Second Outline Level</a:t>
            </a:r>
            <a:endParaRPr/>
          </a:p>
          <a:p>
            <a:pPr lvl="2">
              <a:buFont typeface="Times New Roman"/>
              <a:buChar char="•"/>
            </a:pPr>
            <a:r>
              <a:rPr lang="en-IN" sz="2400">
                <a:latin typeface="Times New Roman"/>
              </a:rPr>
              <a:t>Third Outline Level</a:t>
            </a:r>
            <a:endParaRPr/>
          </a:p>
          <a:p>
            <a:pPr lvl="3">
              <a:buFont typeface="Times New Roman"/>
              <a:buChar char="–"/>
            </a:pPr>
            <a:r>
              <a:rPr lang="en-IN" sz="2000">
                <a:latin typeface="Times New Roman"/>
              </a:rPr>
              <a:t>Fourth Outline Level</a:t>
            </a:r>
            <a:endParaRPr/>
          </a:p>
          <a:p>
            <a:pPr lvl="4">
              <a:buFont typeface="Times New Roman"/>
              <a:buChar char="»"/>
            </a:pPr>
            <a:r>
              <a:rPr lang="en-IN" sz="2000">
                <a:latin typeface="Times New Roman"/>
              </a:rPr>
              <a:t>Fifth Outline Level</a:t>
            </a:r>
            <a:endParaRPr/>
          </a:p>
          <a:p>
            <a:pPr lvl="5">
              <a:buFont typeface="Times New Roman"/>
              <a:buChar char="»"/>
            </a:pPr>
            <a:r>
              <a:rPr lang="en-IN" sz="2000">
                <a:latin typeface="Times New Roman"/>
              </a:rPr>
              <a:t>Sixth Outline Level</a:t>
            </a:r>
            <a:endParaRPr/>
          </a:p>
          <a:p>
            <a:pPr lvl="6">
              <a:buFont typeface="Times New Roman"/>
              <a:buChar char="»"/>
            </a:pPr>
            <a:r>
              <a:rPr lang="en-IN" sz="2000">
                <a:latin typeface="Times New Roman"/>
              </a:rPr>
              <a:t>Seventh Outline Level</a:t>
            </a:r>
            <a:endParaRPr/>
          </a:p>
        </p:txBody>
      </p:sp>
      <p:sp>
        <p:nvSpPr>
          <p:cNvPr id="2" name="PlaceHolder 3"/>
          <p:cNvSpPr>
            <a:spLocks noGrp="1"/>
          </p:cNvSpPr>
          <p:nvPr>
            <p:ph type="ftr"/>
          </p:nvPr>
        </p:nvSpPr>
        <p:spPr>
          <a:xfrm>
            <a:off x="3034080" y="6314040"/>
            <a:ext cx="3733920" cy="453960"/>
          </a:xfrm>
          <a:prstGeom prst="rect">
            <a:avLst/>
          </a:prstGeom>
        </p:spPr>
        <p:txBody>
          <a:bodyPr lIns="90000" rIns="90000" tIns="46800" bIns="46800"/>
          <a:p>
            <a:pPr/>
            <a:r>
              <a:rPr lang="en-IN" sz="2400">
                <a:latin typeface="Times New Roman"/>
              </a:rPr>
              <a:t>&lt;footer&gt;</a:t>
            </a:r>
            <a:r>
              <a:rPr lang="en-IN" sz="2400">
                <a:latin typeface="Times New Roman"/>
              </a:rPr>
              <a:t> Web Architecture and its intricacies  </a:t>
            </a:r>
            <a:endParaRPr/>
          </a:p>
        </p:txBody>
      </p:sp>
      <p:sp>
        <p:nvSpPr>
          <p:cNvPr id="3" name="PlaceHolder 4"/>
          <p:cNvSpPr>
            <a:spLocks noGrp="1"/>
          </p:cNvSpPr>
          <p:nvPr>
            <p:ph type="sldNum"/>
          </p:nvPr>
        </p:nvSpPr>
        <p:spPr>
          <a:xfrm>
            <a:off x="6882120" y="6336000"/>
            <a:ext cx="1901880" cy="454320"/>
          </a:xfrm>
          <a:prstGeom prst="rect">
            <a:avLst/>
          </a:prstGeom>
        </p:spPr>
        <p:txBody>
          <a:bodyPr lIns="90000" rIns="90000" tIns="46800" bIns="46800"/>
          <a:p>
            <a:pPr/>
            <a:fld id="{0292E599-F5B0-4ED3-BFD3-AE12099D65AC}" type="slidenum">
              <a:rPr lang="en-IN" sz="2400">
                <a:latin typeface="Times New Roman"/>
              </a:rPr>
              <a:t>&lt;number&gt;</a:t>
            </a:fld>
            <a:endParaRPr/>
          </a:p>
        </p:txBody>
      </p:sp>
      <p:sp>
        <p:nvSpPr>
          <p:cNvPr id="4" name="Line 5"/>
          <p:cNvSpPr/>
          <p:nvPr/>
        </p:nvSpPr>
        <p:spPr>
          <a:xfrm>
            <a:off x="0" y="228600"/>
            <a:ext cx="9144000" cy="1440"/>
          </a:xfrm>
          <a:prstGeom prst="line">
            <a:avLst/>
          </a:prstGeom>
          <a:ln w="9360">
            <a:solidFill>
              <a:srgbClr val="000000"/>
            </a:solidFill>
            <a:miter/>
          </a:ln>
        </p:spPr>
      </p:sp>
      <p:sp>
        <p:nvSpPr>
          <p:cNvPr id="5" name="CustomShape 6"/>
          <p:cNvSpPr/>
          <p:nvPr/>
        </p:nvSpPr>
        <p:spPr>
          <a:xfrm>
            <a:off x="-34920" y="6567480"/>
            <a:ext cx="3616200" cy="290520"/>
          </a:xfrm>
          <a:prstGeom prst="rect">
            <a:avLst/>
          </a:prstGeom>
          <a:noFill/>
          <a:ln>
            <a:noFill/>
          </a:ln>
        </p:spPr>
        <p:txBody>
          <a:bodyPr lIns="90000" rIns="90000" tIns="45000" bIns="45000"/>
          <a:p>
            <a:pPr>
              <a:lnSpc>
                <a:spcPct val="93000"/>
              </a:lnSpc>
            </a:pPr>
            <a:r>
              <a:rPr lang="en-IN" sz="1400">
                <a:latin typeface="Arial"/>
              </a:rPr>
              <a:t>© 2018, CDAC, (formerly NCST)</a:t>
            </a:r>
            <a:endParaRPr/>
          </a:p>
        </p:txBody>
      </p:sp>
      <p:sp>
        <p:nvSpPr>
          <p:cNvPr id="6" name="CustomShape 7"/>
          <p:cNvSpPr/>
          <p:nvPr/>
        </p:nvSpPr>
        <p:spPr>
          <a:xfrm>
            <a:off x="1440" y="1440"/>
            <a:ext cx="1150560" cy="276480"/>
          </a:xfrm>
          <a:prstGeom prst="rect">
            <a:avLst/>
          </a:prstGeom>
          <a:noFill/>
          <a:ln>
            <a:noFill/>
          </a:ln>
        </p:spPr>
        <p:txBody>
          <a:bodyPr wrap="none" lIns="90000" rIns="90000" tIns="46800" bIns="46800"/>
          <a:p>
            <a:pPr>
              <a:lnSpc>
                <a:spcPct val="100000"/>
              </a:lnSpc>
            </a:pPr>
            <a:r>
              <a:rPr lang="en-IN" sz="1200">
                <a:latin typeface="Arial"/>
              </a:rPr>
              <a:t>PGDAC</a:t>
            </a:r>
            <a:endParaRPr/>
          </a:p>
        </p:txBody>
      </p:sp>
      <p:sp>
        <p:nvSpPr>
          <p:cNvPr id="7" name="CustomShape 8"/>
          <p:cNvSpPr/>
          <p:nvPr/>
        </p:nvSpPr>
        <p:spPr>
          <a:xfrm>
            <a:off x="4800600" y="1440"/>
            <a:ext cx="4343400" cy="459000"/>
          </a:xfrm>
          <a:prstGeom prst="rect">
            <a:avLst/>
          </a:prstGeom>
          <a:noFill/>
          <a:ln>
            <a:noFill/>
          </a:ln>
        </p:spPr>
        <p:txBody>
          <a:bodyPr lIns="90000" rIns="90000" tIns="46800" bIns="46800"/>
          <a:p>
            <a:pPr algn="r">
              <a:lnSpc>
                <a:spcPct val="100000"/>
              </a:lnSpc>
            </a:pPr>
            <a:r>
              <a:rPr lang="en-IN" sz="1200">
                <a:latin typeface="Arial"/>
              </a:rPr>
              <a:t> </a:t>
            </a:r>
            <a:r>
              <a:rPr lang="en-IN" sz="1200">
                <a:latin typeface="Arial"/>
              </a:rPr>
              <a:t>Application Development using Databases and  Web                </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wmf"/><Relationship Id="rId6" Type="http://schemas.openxmlformats.org/officeDocument/2006/relationships/slideLayout" Target="../slideLayouts/slideLayout11.xml"/><Relationship Id="rId7"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0" name="TextShape 1"/>
          <p:cNvSpPr txBox="1"/>
          <p:nvPr/>
        </p:nvSpPr>
        <p:spPr>
          <a:xfrm>
            <a:off x="685800" y="2590920"/>
            <a:ext cx="7772400" cy="1434960"/>
          </a:xfrm>
          <a:prstGeom prst="rect">
            <a:avLst/>
          </a:prstGeom>
        </p:spPr>
        <p:txBody>
          <a:bodyPr lIns="90000" rIns="90000" tIns="46800" bIns="46800" anchor="ctr"/>
          <a:p>
            <a:pPr algn="ctr">
              <a:lnSpc>
                <a:spcPct val="95000"/>
              </a:lnSpc>
            </a:pPr>
            <a:r>
              <a:rPr lang="en-IN" sz="4800">
                <a:latin typeface="Arial"/>
                <a:ea typeface="Arial"/>
              </a:rPr>
              <a:t>Web Architecture and its Intricacies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7" name="TextShape 1"/>
          <p:cNvSpPr txBox="1"/>
          <p:nvPr/>
        </p:nvSpPr>
        <p:spPr>
          <a:xfrm>
            <a:off x="685800" y="501120"/>
            <a:ext cx="7772400" cy="1436760"/>
          </a:xfrm>
          <a:prstGeom prst="rect">
            <a:avLst/>
          </a:prstGeom>
        </p:spPr>
        <p:txBody>
          <a:bodyPr lIns="90000" rIns="90000" tIns="46800" bIns="46800" anchor="ctr"/>
          <a:p>
            <a:pPr algn="ctr">
              <a:lnSpc>
                <a:spcPct val="95000"/>
              </a:lnSpc>
            </a:pPr>
            <a:r>
              <a:rPr lang="en-IN" sz="4400">
                <a:latin typeface="Arial"/>
                <a:ea typeface="Arial"/>
              </a:rPr>
              <a:t>URI, URL, and URN – Classical View</a:t>
            </a:r>
            <a:endParaRPr/>
          </a:p>
        </p:txBody>
      </p:sp>
      <p:sp>
        <p:nvSpPr>
          <p:cNvPr id="68" name="CustomShape 2"/>
          <p:cNvSpPr/>
          <p:nvPr/>
        </p:nvSpPr>
        <p:spPr>
          <a:xfrm>
            <a:off x="2514600" y="2819520"/>
            <a:ext cx="3809880" cy="1828800"/>
          </a:xfrm>
          <a:prstGeom prst="rect">
            <a:avLst/>
          </a:prstGeom>
          <a:solidFill>
            <a:srgbClr val="cccc00"/>
          </a:solidFill>
          <a:ln w="9360">
            <a:solidFill>
              <a:srgbClr val="000000"/>
            </a:solidFill>
            <a:miter/>
          </a:ln>
        </p:spPr>
      </p:sp>
      <p:sp>
        <p:nvSpPr>
          <p:cNvPr id="69" name="CustomShape 3"/>
          <p:cNvSpPr/>
          <p:nvPr/>
        </p:nvSpPr>
        <p:spPr>
          <a:xfrm>
            <a:off x="2743200" y="2971800"/>
            <a:ext cx="1676520" cy="1295280"/>
          </a:xfrm>
          <a:prstGeom prst="rect">
            <a:avLst/>
          </a:prstGeom>
          <a:solidFill>
            <a:srgbClr val="ffffcc"/>
          </a:solidFill>
          <a:ln w="9360">
            <a:solidFill>
              <a:srgbClr val="000000"/>
            </a:solidFill>
            <a:miter/>
          </a:ln>
        </p:spPr>
        <p:txBody>
          <a:bodyPr wrap="none" lIns="90000" rIns="90000" tIns="46800" bIns="46800" anchor="ctr"/>
          <a:p>
            <a:pPr algn="ctr">
              <a:lnSpc>
                <a:spcPct val="95000"/>
              </a:lnSpc>
            </a:pPr>
            <a:r>
              <a:rPr b="1" lang="en-IN" sz="1600">
                <a:latin typeface="Times New Roman"/>
              </a:rPr>
              <a:t>ftp:</a:t>
            </a:r>
            <a:endParaRPr/>
          </a:p>
          <a:p>
            <a:pPr algn="ctr">
              <a:lnSpc>
                <a:spcPct val="95000"/>
              </a:lnSpc>
            </a:pPr>
            <a:r>
              <a:rPr b="1" lang="en-IN" sz="1600">
                <a:latin typeface="Times New Roman"/>
              </a:rPr>
              <a:t>gopher:</a:t>
            </a:r>
            <a:endParaRPr/>
          </a:p>
          <a:p>
            <a:pPr algn="ctr">
              <a:lnSpc>
                <a:spcPct val="95000"/>
              </a:lnSpc>
            </a:pPr>
            <a:r>
              <a:rPr b="1" lang="en-IN" sz="1600">
                <a:latin typeface="Times New Roman"/>
              </a:rPr>
              <a:t>http:</a:t>
            </a:r>
            <a:endParaRPr/>
          </a:p>
        </p:txBody>
      </p:sp>
      <p:sp>
        <p:nvSpPr>
          <p:cNvPr id="70" name="CustomShape 4"/>
          <p:cNvSpPr/>
          <p:nvPr/>
        </p:nvSpPr>
        <p:spPr>
          <a:xfrm>
            <a:off x="4495680" y="3505320"/>
            <a:ext cx="1752840" cy="685800"/>
          </a:xfrm>
          <a:prstGeom prst="rect">
            <a:avLst/>
          </a:prstGeom>
          <a:solidFill>
            <a:srgbClr val="ffff66"/>
          </a:solidFill>
          <a:ln w="9360">
            <a:solidFill>
              <a:srgbClr val="000000"/>
            </a:solidFill>
            <a:miter/>
          </a:ln>
        </p:spPr>
        <p:txBody>
          <a:bodyPr wrap="none" lIns="90000" rIns="90000" tIns="46800" bIns="46800" anchor="ctr"/>
          <a:p>
            <a:pPr algn="ctr">
              <a:lnSpc>
                <a:spcPct val="95000"/>
              </a:lnSpc>
            </a:pPr>
            <a:r>
              <a:rPr b="1" lang="en-IN" sz="1600">
                <a:latin typeface="Times New Roman"/>
              </a:rPr>
              <a:t>urn:</a:t>
            </a:r>
            <a:endParaRPr/>
          </a:p>
        </p:txBody>
      </p:sp>
      <p:sp>
        <p:nvSpPr>
          <p:cNvPr id="71" name="CustomShape 5"/>
          <p:cNvSpPr/>
          <p:nvPr/>
        </p:nvSpPr>
        <p:spPr>
          <a:xfrm>
            <a:off x="4648320" y="4267080"/>
            <a:ext cx="1371600" cy="337320"/>
          </a:xfrm>
          <a:prstGeom prst="rect">
            <a:avLst/>
          </a:prstGeom>
          <a:noFill/>
          <a:ln>
            <a:noFill/>
          </a:ln>
        </p:spPr>
        <p:txBody>
          <a:bodyPr lIns="90000" rIns="90000" tIns="46800" bIns="46800"/>
          <a:p>
            <a:pPr algn="ctr">
              <a:lnSpc>
                <a:spcPct val="95000"/>
              </a:lnSpc>
            </a:pPr>
            <a:r>
              <a:rPr b="1" lang="en-IN" sz="1600">
                <a:latin typeface="Times New Roman"/>
              </a:rPr>
              <a:t>URNs</a:t>
            </a:r>
            <a:endParaRPr/>
          </a:p>
        </p:txBody>
      </p:sp>
      <p:sp>
        <p:nvSpPr>
          <p:cNvPr id="72" name="CustomShape 6"/>
          <p:cNvSpPr/>
          <p:nvPr/>
        </p:nvSpPr>
        <p:spPr>
          <a:xfrm>
            <a:off x="2819520" y="4267080"/>
            <a:ext cx="1371600" cy="337320"/>
          </a:xfrm>
          <a:prstGeom prst="rect">
            <a:avLst/>
          </a:prstGeom>
          <a:noFill/>
          <a:ln>
            <a:noFill/>
          </a:ln>
        </p:spPr>
        <p:txBody>
          <a:bodyPr lIns="90000" rIns="90000" tIns="46800" bIns="46800"/>
          <a:p>
            <a:pPr algn="ctr">
              <a:lnSpc>
                <a:spcPct val="95000"/>
              </a:lnSpc>
            </a:pPr>
            <a:r>
              <a:rPr b="1" lang="en-IN" sz="1600">
                <a:latin typeface="Times New Roman"/>
              </a:rPr>
              <a:t>URLs</a:t>
            </a:r>
            <a:endParaRPr/>
          </a:p>
        </p:txBody>
      </p:sp>
      <p:sp>
        <p:nvSpPr>
          <p:cNvPr id="73" name="CustomShape 7"/>
          <p:cNvSpPr/>
          <p:nvPr/>
        </p:nvSpPr>
        <p:spPr>
          <a:xfrm>
            <a:off x="3657600" y="4724280"/>
            <a:ext cx="1371600" cy="337320"/>
          </a:xfrm>
          <a:prstGeom prst="rect">
            <a:avLst/>
          </a:prstGeom>
          <a:noFill/>
          <a:ln>
            <a:noFill/>
          </a:ln>
        </p:spPr>
        <p:txBody>
          <a:bodyPr lIns="90000" rIns="90000" tIns="46800" bIns="46800"/>
          <a:p>
            <a:pPr algn="ctr">
              <a:lnSpc>
                <a:spcPct val="95000"/>
              </a:lnSpc>
            </a:pPr>
            <a:r>
              <a:rPr b="1" lang="en-IN" sz="1600">
                <a:latin typeface="Times New Roman"/>
              </a:rPr>
              <a:t>URI</a:t>
            </a:r>
            <a:endParaRPr/>
          </a:p>
        </p:txBody>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2" presetSubtype="8">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repl">
                                        <p:cTn id="25" dur="500" fill="hold"/>
                                        <p:tgtEl>
                                          <p:spTgt spid="69"/>
                                        </p:tgtEl>
                                        <p:attrNameLst>
                                          <p:attrName>ppt_x</p:attrName>
                                        </p:attrNameLst>
                                      </p:cBhvr>
                                      <p:tavLst>
                                        <p:tav tm="100000">
                                          <p:val>
                                            <p:strVal val="0-#ppt_w/2"/>
                                          </p:val>
                                        </p:tav>
                                        <p:tav tm="-100000">
                                          <p:val>
                                            <p:strVal val="#ppt_x"/>
                                          </p:val>
                                        </p:tav>
                                      </p:tavLst>
                                    </p:anim>
                                    <p:anim calcmode="lin" valueType="num">
                                      <p:cBhvr additive="repl">
                                        <p:cTn id="26" dur="500" fill="hold"/>
                                        <p:tgtEl>
                                          <p:spTgt spid="69"/>
                                        </p:tgtEl>
                                        <p:attrNameLst>
                                          <p:attrName>ppt_y</p:attrName>
                                        </p:attrNameLst>
                                      </p:cBhvr>
                                      <p:tavLst>
                                        <p:tav tm="10000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5" presetSubtype="10">
                                  <p:stCondLst>
                                    <p:cond delay="0"/>
                                  </p:stCondLst>
                                  <p:childTnLst>
                                    <p:set>
                                      <p:cBhvr>
                                        <p:cTn id="30" dur="1" fill="hold">
                                          <p:stCondLst>
                                            <p:cond delay="0"/>
                                          </p:stCondLst>
                                        </p:cTn>
                                        <p:tgtEl>
                                          <p:spTgt spid="72"/>
                                        </p:tgtEl>
                                        <p:attrNameLst>
                                          <p:attrName>style.visibility</p:attrName>
                                        </p:attrNameLst>
                                      </p:cBhvr>
                                      <p:to>
                                        <p:strVal val="visible"/>
                                      </p:to>
                                    </p:set>
                                    <p:animEffect filter="checkerboard(across)" transition="in">
                                      <p:cBhvr additive="repl">
                                        <p:cTn id="31" dur="500"/>
                                        <p:tgtEl>
                                          <p:spTgt spid="72"/>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2" presetSubtype="8">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additive="repl">
                                        <p:cTn id="36" dur="500" fill="hold"/>
                                        <p:tgtEl>
                                          <p:spTgt spid="70"/>
                                        </p:tgtEl>
                                        <p:attrNameLst>
                                          <p:attrName>ppt_x</p:attrName>
                                        </p:attrNameLst>
                                      </p:cBhvr>
                                      <p:tavLst>
                                        <p:tav tm="100000">
                                          <p:val>
                                            <p:strVal val="0-#ppt_w/2"/>
                                          </p:val>
                                        </p:tav>
                                        <p:tav tm="-100000">
                                          <p:val>
                                            <p:strVal val="#ppt_x"/>
                                          </p:val>
                                        </p:tav>
                                      </p:tavLst>
                                    </p:anim>
                                    <p:anim calcmode="lin" valueType="num">
                                      <p:cBhvr additive="repl">
                                        <p:cTn id="37" dur="500" fill="hold"/>
                                        <p:tgtEl>
                                          <p:spTgt spid="70"/>
                                        </p:tgtEl>
                                        <p:attrNameLst>
                                          <p:attrName>ppt_y</p:attrName>
                                        </p:attrNameLst>
                                      </p:cBhvr>
                                      <p:tavLst>
                                        <p:tav tm="10000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5" presetSubtype="10">
                                  <p:stCondLst>
                                    <p:cond delay="0"/>
                                  </p:stCondLst>
                                  <p:childTnLst>
                                    <p:set>
                                      <p:cBhvr>
                                        <p:cTn id="41" dur="1" fill="hold">
                                          <p:stCondLst>
                                            <p:cond delay="0"/>
                                          </p:stCondLst>
                                        </p:cTn>
                                        <p:tgtEl>
                                          <p:spTgt spid="71"/>
                                        </p:tgtEl>
                                        <p:attrNameLst>
                                          <p:attrName>style.visibility</p:attrName>
                                        </p:attrNameLst>
                                      </p:cBhvr>
                                      <p:to>
                                        <p:strVal val="visible"/>
                                      </p:to>
                                    </p:set>
                                    <p:animEffect filter="checkerboard(across)" transition="in">
                                      <p:cBhvr additive="repl">
                                        <p:cTn id="42" dur="500"/>
                                        <p:tgtEl>
                                          <p:spTgt spid="71"/>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4" presetSubtype="16">
                                  <p:stCondLst>
                                    <p:cond delay="0"/>
                                  </p:stCondLst>
                                  <p:childTnLst>
                                    <p:set>
                                      <p:cBhvr>
                                        <p:cTn id="46" dur="1" fill="hold">
                                          <p:stCondLst>
                                            <p:cond delay="0"/>
                                          </p:stCondLst>
                                        </p:cTn>
                                        <p:tgtEl>
                                          <p:spTgt spid="68"/>
                                        </p:tgtEl>
                                        <p:attrNameLst>
                                          <p:attrName>style.visibility</p:attrName>
                                        </p:attrNameLst>
                                      </p:cBhvr>
                                      <p:to>
                                        <p:strVal val="visible"/>
                                      </p:to>
                                    </p:set>
                                    <p:animEffect filter="box(in)" transition="out">
                                      <p:cBhvr additive="repl">
                                        <p:cTn id="47" dur="50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5" presetSubtype="10">
                                  <p:stCondLst>
                                    <p:cond delay="0"/>
                                  </p:stCondLst>
                                  <p:childTnLst>
                                    <p:set>
                                      <p:cBhvr>
                                        <p:cTn id="51" dur="1" fill="hold">
                                          <p:stCondLst>
                                            <p:cond delay="0"/>
                                          </p:stCondLst>
                                        </p:cTn>
                                        <p:tgtEl>
                                          <p:spTgt spid="73"/>
                                        </p:tgtEl>
                                        <p:attrNameLst>
                                          <p:attrName>style.visibility</p:attrName>
                                        </p:attrNameLst>
                                      </p:cBhvr>
                                      <p:to>
                                        <p:strVal val="visible"/>
                                      </p:to>
                                    </p:set>
                                    <p:animEffect filter="checkerboard(across)" transition="in">
                                      <p:cBhvr additive="repl">
                                        <p:cTn id="52" dur="500"/>
                                        <p:tgtEl>
                                          <p:spTgt spid="7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 name="TextShape 1"/>
          <p:cNvSpPr txBox="1"/>
          <p:nvPr/>
        </p:nvSpPr>
        <p:spPr>
          <a:xfrm>
            <a:off x="685800" y="457200"/>
            <a:ext cx="7772400" cy="992160"/>
          </a:xfrm>
          <a:prstGeom prst="rect">
            <a:avLst/>
          </a:prstGeom>
        </p:spPr>
        <p:txBody>
          <a:bodyPr lIns="90000" rIns="90000" tIns="46800" bIns="46800" anchor="ctr"/>
          <a:p>
            <a:pPr algn="ctr">
              <a:lnSpc>
                <a:spcPct val="95000"/>
              </a:lnSpc>
            </a:pPr>
            <a:r>
              <a:rPr lang="en-IN" sz="4400">
                <a:latin typeface="Arial"/>
                <a:ea typeface="Arial"/>
              </a:rPr>
              <a:t>WWW</a:t>
            </a:r>
            <a:endParaRPr/>
          </a:p>
        </p:txBody>
      </p:sp>
      <p:sp>
        <p:nvSpPr>
          <p:cNvPr id="75" name="TextShape 2"/>
          <p:cNvSpPr txBox="1"/>
          <p:nvPr/>
        </p:nvSpPr>
        <p:spPr>
          <a:xfrm>
            <a:off x="685800" y="1676520"/>
            <a:ext cx="7772400" cy="4495680"/>
          </a:xfrm>
          <a:prstGeom prst="rect">
            <a:avLst/>
          </a:prstGeom>
        </p:spPr>
        <p:txBody>
          <a:bodyPr lIns="90000" rIns="90000" tIns="46800" bIns="46800"/>
          <a:p>
            <a:pPr>
              <a:lnSpc>
                <a:spcPct val="86000"/>
              </a:lnSpc>
              <a:buFont typeface="Times New Roman"/>
              <a:buChar char="•"/>
            </a:pPr>
            <a:r>
              <a:rPr lang="en-IN" sz="2800">
                <a:latin typeface="Arial"/>
                <a:ea typeface="Arial"/>
              </a:rPr>
              <a:t>What is WWW ?</a:t>
            </a:r>
            <a:endParaRPr/>
          </a:p>
          <a:p>
            <a:pPr lvl="1">
              <a:lnSpc>
                <a:spcPct val="86000"/>
              </a:lnSpc>
              <a:buFont typeface="Times New Roman"/>
              <a:buChar char="–"/>
            </a:pPr>
            <a:r>
              <a:rPr lang="en-IN" sz="2400">
                <a:latin typeface="Arial"/>
                <a:ea typeface="Arial"/>
              </a:rPr>
              <a:t>An application written by Tim Berners-Lee for  accessing and editing Hyper-text documents over the Internet</a:t>
            </a:r>
            <a:endParaRPr/>
          </a:p>
          <a:p>
            <a:pPr lvl="1">
              <a:lnSpc>
                <a:spcPct val="86000"/>
              </a:lnSpc>
              <a:buFont typeface="Times New Roman"/>
              <a:buChar char="–"/>
            </a:pPr>
            <a:r>
              <a:rPr lang="en-IN" sz="2400">
                <a:latin typeface="Arial"/>
                <a:ea typeface="Arial"/>
              </a:rPr>
              <a:t>Followed by line browser and later by commercial browsers (Opera, Internet Explorer) and by open source browsers (Mozilla)</a:t>
            </a:r>
            <a:endParaRPr/>
          </a:p>
          <a:p>
            <a:pPr>
              <a:lnSpc>
                <a:spcPct val="86000"/>
              </a:lnSpc>
              <a:buFont typeface="Times New Roman"/>
              <a:buChar char="•"/>
            </a:pPr>
            <a:r>
              <a:rPr lang="en-IN" sz="2800">
                <a:latin typeface="Arial"/>
                <a:ea typeface="Arial"/>
              </a:rPr>
              <a:t>History</a:t>
            </a:r>
            <a:endParaRPr/>
          </a:p>
          <a:p>
            <a:pPr lvl="1">
              <a:lnSpc>
                <a:spcPct val="86000"/>
              </a:lnSpc>
              <a:buFont typeface="Times New Roman"/>
              <a:buChar char="–"/>
            </a:pPr>
            <a:r>
              <a:rPr lang="en-IN" sz="2400">
                <a:latin typeface="Arial"/>
                <a:ea typeface="Arial"/>
              </a:rPr>
              <a:t>Tim Berners-Lee wrote in Objective-C in 1990 at CERN </a:t>
            </a:r>
            <a:endParaRPr/>
          </a:p>
          <a:p>
            <a:pPr lvl="1">
              <a:lnSpc>
                <a:spcPct val="86000"/>
              </a:lnSpc>
              <a:buFont typeface="Times New Roman"/>
              <a:buChar char="–"/>
            </a:pPr>
            <a:r>
              <a:rPr lang="en-IN" sz="2400">
                <a:latin typeface="Arial"/>
                <a:ea typeface="Arial"/>
              </a:rPr>
              <a:t>Later on, he founded and is managing the World Wide Web Consortium</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 name="TextShape 1"/>
          <p:cNvSpPr txBox="1"/>
          <p:nvPr/>
        </p:nvSpPr>
        <p:spPr>
          <a:xfrm>
            <a:off x="685800" y="456840"/>
            <a:ext cx="7772400" cy="1143000"/>
          </a:xfrm>
          <a:prstGeom prst="rect">
            <a:avLst/>
          </a:prstGeom>
        </p:spPr>
        <p:txBody>
          <a:bodyPr lIns="90000" rIns="90000" tIns="46800" bIns="46800" anchor="ctr"/>
          <a:p>
            <a:pPr algn="ctr">
              <a:lnSpc>
                <a:spcPct val="95000"/>
              </a:lnSpc>
            </a:pPr>
            <a:r>
              <a:rPr lang="en-IN" sz="4400">
                <a:latin typeface="Arial"/>
                <a:ea typeface="Arial"/>
              </a:rPr>
              <a:t>Internet and WWW</a:t>
            </a:r>
            <a:endParaRPr/>
          </a:p>
        </p:txBody>
      </p:sp>
      <p:sp>
        <p:nvSpPr>
          <p:cNvPr id="77" name="TextShape 2"/>
          <p:cNvSpPr txBox="1"/>
          <p:nvPr/>
        </p:nvSpPr>
        <p:spPr>
          <a:xfrm>
            <a:off x="685800" y="1752120"/>
            <a:ext cx="7772400" cy="4343400"/>
          </a:xfrm>
          <a:prstGeom prst="rect">
            <a:avLst/>
          </a:prstGeom>
        </p:spPr>
        <p:txBody>
          <a:bodyPr lIns="90000" rIns="90000" tIns="46800" bIns="46800"/>
          <a:p>
            <a:pPr>
              <a:lnSpc>
                <a:spcPct val="95000"/>
              </a:lnSpc>
              <a:buFont typeface="Times New Roman"/>
              <a:buChar char="•"/>
            </a:pPr>
            <a:r>
              <a:rPr lang="en-IN" sz="3200">
                <a:latin typeface="Arial"/>
                <a:ea typeface="Arial"/>
              </a:rPr>
              <a:t>Internet and WWW does NOT mean the same!</a:t>
            </a:r>
            <a:endParaRPr/>
          </a:p>
          <a:p>
            <a:pPr>
              <a:lnSpc>
                <a:spcPct val="95000"/>
              </a:lnSpc>
              <a:buFont typeface="Times New Roman"/>
              <a:buChar char="•"/>
            </a:pPr>
            <a:r>
              <a:rPr i="1" lang="en-IN" sz="3200">
                <a:latin typeface="Arial"/>
                <a:ea typeface="Arial"/>
              </a:rPr>
              <a:t>Internet  - </a:t>
            </a:r>
            <a:r>
              <a:rPr lang="en-IN" sz="3200">
                <a:latin typeface="Arial"/>
                <a:ea typeface="Arial"/>
              </a:rPr>
              <a:t>Network of Networks</a:t>
            </a:r>
            <a:endParaRPr/>
          </a:p>
          <a:p>
            <a:pPr>
              <a:lnSpc>
                <a:spcPct val="95000"/>
              </a:lnSpc>
              <a:buFont typeface="Times New Roman"/>
              <a:buChar char="•"/>
            </a:pPr>
            <a:r>
              <a:rPr i="1" lang="en-IN" sz="3200">
                <a:latin typeface="Arial"/>
                <a:ea typeface="Arial"/>
              </a:rPr>
              <a:t>WWW</a:t>
            </a:r>
            <a:r>
              <a:rPr lang="en-IN" sz="3200">
                <a:latin typeface="Arial"/>
                <a:ea typeface="Arial"/>
              </a:rPr>
              <a:t> – Method for accessing data on the Internet and intranet; Only a means of communication over the Internet</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Design of WWW</a:t>
            </a:r>
            <a:endParaRPr/>
          </a:p>
        </p:txBody>
      </p:sp>
      <p:sp>
        <p:nvSpPr>
          <p:cNvPr id="79"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Follows a Client - Server approach</a:t>
            </a:r>
            <a:endParaRPr/>
          </a:p>
          <a:p>
            <a:pPr>
              <a:lnSpc>
                <a:spcPct val="95000"/>
              </a:lnSpc>
              <a:buFont typeface="Times New Roman"/>
              <a:buChar char="•"/>
            </a:pPr>
            <a:r>
              <a:rPr lang="en-IN" sz="3200">
                <a:latin typeface="Arial"/>
                <a:ea typeface="Arial"/>
              </a:rPr>
              <a:t>WWW Server = Web Server</a:t>
            </a:r>
            <a:endParaRPr/>
          </a:p>
          <a:p>
            <a:pPr>
              <a:lnSpc>
                <a:spcPct val="95000"/>
              </a:lnSpc>
              <a:buFont typeface="Times New Roman"/>
              <a:buChar char="•"/>
            </a:pPr>
            <a:r>
              <a:rPr lang="en-IN" sz="3200">
                <a:latin typeface="Arial"/>
                <a:ea typeface="Arial"/>
              </a:rPr>
              <a:t>WWW Client = Web Client (Browser)</a:t>
            </a:r>
            <a:endParaRPr/>
          </a:p>
          <a:p>
            <a:pPr>
              <a:lnSpc>
                <a:spcPct val="95000"/>
              </a:lnSpc>
              <a:buFont typeface="Times New Roman"/>
              <a:buChar char="•"/>
            </a:pPr>
            <a:r>
              <a:rPr lang="en-IN" sz="3200">
                <a:latin typeface="Arial"/>
                <a:ea typeface="Arial"/>
              </a:rPr>
              <a:t>Language/Protocol - HTTP</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WWW - Web Server</a:t>
            </a:r>
            <a:endParaRPr/>
          </a:p>
        </p:txBody>
      </p:sp>
      <p:sp>
        <p:nvSpPr>
          <p:cNvPr id="81"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Program that understands HTTP</a:t>
            </a:r>
            <a:endParaRPr/>
          </a:p>
          <a:p>
            <a:pPr>
              <a:lnSpc>
                <a:spcPct val="95000"/>
              </a:lnSpc>
              <a:buFont typeface="Times New Roman"/>
              <a:buChar char="•"/>
            </a:pPr>
            <a:r>
              <a:rPr lang="en-IN" sz="3200">
                <a:latin typeface="Arial"/>
                <a:ea typeface="Arial"/>
              </a:rPr>
              <a:t>Listens to Port 80</a:t>
            </a:r>
            <a:endParaRPr/>
          </a:p>
          <a:p>
            <a:pPr>
              <a:lnSpc>
                <a:spcPct val="95000"/>
              </a:lnSpc>
              <a:buFont typeface="Times New Roman"/>
              <a:buChar char="•"/>
            </a:pPr>
            <a:r>
              <a:rPr i="1" lang="en-IN" sz="3200">
                <a:latin typeface="Arial"/>
                <a:ea typeface="Arial"/>
              </a:rPr>
              <a:t>Example:</a:t>
            </a:r>
            <a:r>
              <a:rPr lang="en-IN" sz="3200">
                <a:latin typeface="Arial"/>
                <a:ea typeface="Arial"/>
              </a:rPr>
              <a:t> Microsoft IIS, Apache, Netscape Enterprise Server</a:t>
            </a:r>
            <a:endParaRPr/>
          </a:p>
          <a:p>
            <a:pPr>
              <a:lnSpc>
                <a:spcPct val="95000"/>
              </a:lnSpc>
              <a:buFont typeface="Times New Roman"/>
              <a:buChar char="•"/>
            </a:pPr>
            <a:r>
              <a:rPr lang="en-IN" sz="3200">
                <a:latin typeface="Arial"/>
                <a:ea typeface="Arial"/>
              </a:rPr>
              <a:t>History - first Web server "info.cern.ch"</a:t>
            </a:r>
            <a:r>
              <a:rPr lang="en-IN" sz="3200">
                <a:latin typeface="Times New Roman"/>
              </a:rPr>
              <a:t> </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2"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Web Server – Continued…</a:t>
            </a:r>
            <a:endParaRPr/>
          </a:p>
        </p:txBody>
      </p:sp>
      <p:sp>
        <p:nvSpPr>
          <p:cNvPr id="83" name="TextShape 2"/>
          <p:cNvSpPr txBox="1"/>
          <p:nvPr/>
        </p:nvSpPr>
        <p:spPr>
          <a:xfrm>
            <a:off x="685800" y="1752480"/>
            <a:ext cx="7772400" cy="4267440"/>
          </a:xfrm>
          <a:prstGeom prst="rect">
            <a:avLst/>
          </a:prstGeom>
        </p:spPr>
        <p:txBody>
          <a:bodyPr lIns="90000" rIns="90000" tIns="46800" bIns="46800"/>
          <a:p>
            <a:pPr>
              <a:lnSpc>
                <a:spcPct val="86000"/>
              </a:lnSpc>
              <a:buFont typeface="Times New Roman"/>
              <a:buChar char="•"/>
            </a:pPr>
            <a:r>
              <a:rPr lang="en-IN" sz="2800">
                <a:latin typeface="Arial"/>
                <a:ea typeface="Arial"/>
              </a:rPr>
              <a:t>Retrieves the requested resource (specified by the client)</a:t>
            </a:r>
            <a:endParaRPr/>
          </a:p>
          <a:p>
            <a:pPr>
              <a:lnSpc>
                <a:spcPct val="86000"/>
              </a:lnSpc>
              <a:buFont typeface="Times New Roman"/>
              <a:buChar char="•"/>
            </a:pPr>
            <a:r>
              <a:rPr lang="en-IN" sz="2800">
                <a:latin typeface="Arial"/>
                <a:ea typeface="Arial"/>
              </a:rPr>
              <a:t>Serves the resource to the Web client</a:t>
            </a:r>
            <a:endParaRPr/>
          </a:p>
          <a:p>
            <a:pPr>
              <a:lnSpc>
                <a:spcPct val="86000"/>
              </a:lnSpc>
              <a:buFont typeface="Times New Roman"/>
              <a:buChar char="•"/>
            </a:pPr>
            <a:r>
              <a:rPr lang="en-IN" sz="2800">
                <a:latin typeface="Arial"/>
                <a:ea typeface="Arial"/>
              </a:rPr>
              <a:t>Type of content is specified through MIME</a:t>
            </a:r>
            <a:endParaRPr/>
          </a:p>
          <a:p>
            <a:pPr>
              <a:lnSpc>
                <a:spcPct val="86000"/>
              </a:lnSpc>
              <a:buFont typeface="Times New Roman"/>
              <a:buChar char="•"/>
            </a:pPr>
            <a:r>
              <a:rPr lang="en-IN" sz="2800">
                <a:latin typeface="Arial"/>
                <a:ea typeface="Arial"/>
              </a:rPr>
              <a:t>Could also execute a program and return the results – Dynamic Pages</a:t>
            </a:r>
            <a:endParaRPr/>
          </a:p>
          <a:p>
            <a:pPr>
              <a:lnSpc>
                <a:spcPct val="86000"/>
              </a:lnSpc>
              <a:buFont typeface="Times New Roman"/>
              <a:buChar char="•"/>
            </a:pPr>
            <a:r>
              <a:rPr lang="en-IN" sz="2800">
                <a:latin typeface="Arial"/>
                <a:ea typeface="Arial"/>
              </a:rPr>
              <a:t>Content security is achieved at two different levels</a:t>
            </a:r>
            <a:endParaRPr/>
          </a:p>
          <a:p>
            <a:pPr lvl="1">
              <a:lnSpc>
                <a:spcPct val="86000"/>
              </a:lnSpc>
              <a:buFont typeface="Times New Roman"/>
              <a:buChar char="–"/>
            </a:pPr>
            <a:r>
              <a:rPr lang="en-IN" sz="2400">
                <a:latin typeface="Arial"/>
                <a:ea typeface="Arial"/>
              </a:rPr>
              <a:t>Authentication and Authorization</a:t>
            </a:r>
            <a:endParaRPr/>
          </a:p>
          <a:p>
            <a:pPr lvl="1">
              <a:lnSpc>
                <a:spcPct val="86000"/>
              </a:lnSpc>
              <a:buFont typeface="Times New Roman"/>
              <a:buChar char="–"/>
            </a:pPr>
            <a:r>
              <a:rPr lang="en-IN" sz="2400">
                <a:latin typeface="Arial"/>
                <a:ea typeface="Arial"/>
              </a:rPr>
              <a:t>HTTPS</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4"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Web Architecture</a:t>
            </a:r>
            <a:endParaRPr/>
          </a:p>
        </p:txBody>
      </p:sp>
      <p:sp>
        <p:nvSpPr>
          <p:cNvPr id="85"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The World Wide Web is actually a collection of Web clients and Web servers</a:t>
            </a:r>
            <a:endParaRPr/>
          </a:p>
          <a:p>
            <a:pPr>
              <a:lnSpc>
                <a:spcPct val="95000"/>
              </a:lnSpc>
              <a:buFont typeface="Times New Roman"/>
              <a:buChar char="•"/>
            </a:pPr>
            <a:r>
              <a:rPr lang="en-IN" sz="3200">
                <a:latin typeface="Arial"/>
                <a:ea typeface="Arial"/>
              </a:rPr>
              <a:t>WWW follows the Hypertext transfer protocol for the exchange of information</a:t>
            </a:r>
            <a:endParaRPr/>
          </a:p>
          <a:p>
            <a:pPr>
              <a:lnSpc>
                <a:spcPct val="95000"/>
              </a:lnSpc>
              <a:buFont typeface="Times New Roman"/>
              <a:buChar char="•"/>
            </a:pPr>
            <a:r>
              <a:rPr lang="en-IN" sz="3200">
                <a:latin typeface="Arial"/>
                <a:ea typeface="Arial"/>
              </a:rPr>
              <a:t>The information and/or resources are represented in a language called HTML</a:t>
            </a:r>
            <a:endParaRPr/>
          </a:p>
          <a:p>
            <a:pPr>
              <a:lnSpc>
                <a:spcPct val="95000"/>
              </a:lnSpc>
              <a:buFont typeface="Times New Roman"/>
              <a:buChar char="•"/>
            </a:pPr>
            <a:r>
              <a:rPr lang="en-IN" sz="3200">
                <a:latin typeface="Arial"/>
                <a:ea typeface="Arial"/>
              </a:rPr>
              <a:t>The resources are identified by URL’s</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6" name="TextShape 1"/>
          <p:cNvSpPr txBox="1"/>
          <p:nvPr/>
        </p:nvSpPr>
        <p:spPr>
          <a:xfrm>
            <a:off x="685440" y="609120"/>
            <a:ext cx="7769160" cy="1141560"/>
          </a:xfrm>
          <a:prstGeom prst="rect">
            <a:avLst/>
          </a:prstGeom>
        </p:spPr>
        <p:txBody>
          <a:bodyPr lIns="90000" rIns="90000" tIns="46800" bIns="46800" anchor="ctr"/>
          <a:p>
            <a:pPr algn="ctr">
              <a:lnSpc>
                <a:spcPct val="95000"/>
              </a:lnSpc>
            </a:pPr>
            <a:r>
              <a:rPr lang="en-IN" sz="4000">
                <a:latin typeface="Arial"/>
                <a:ea typeface="Arial"/>
              </a:rPr>
              <a:t>Web server-Web Client Interaction</a:t>
            </a:r>
            <a:endParaRPr/>
          </a:p>
        </p:txBody>
      </p:sp>
      <p:pic>
        <p:nvPicPr>
          <p:cNvPr id="87" name="" descr=""/>
          <p:cNvPicPr/>
          <p:nvPr/>
        </p:nvPicPr>
        <p:blipFill>
          <a:blip r:embed="rId1"/>
          <a:stretch>
            <a:fillRect/>
          </a:stretch>
        </p:blipFill>
        <p:spPr>
          <a:xfrm>
            <a:off x="990720" y="2440080"/>
            <a:ext cx="1201680" cy="1979640"/>
          </a:xfrm>
          <a:prstGeom prst="rect">
            <a:avLst/>
          </a:prstGeom>
          <a:ln>
            <a:noFill/>
          </a:ln>
        </p:spPr>
      </p:pic>
      <p:pic>
        <p:nvPicPr>
          <p:cNvPr id="88" name="" descr=""/>
          <p:cNvPicPr/>
          <p:nvPr/>
        </p:nvPicPr>
        <p:blipFill>
          <a:blip r:embed="rId2"/>
          <a:stretch>
            <a:fillRect/>
          </a:stretch>
        </p:blipFill>
        <p:spPr>
          <a:xfrm>
            <a:off x="6553080" y="2438280"/>
            <a:ext cx="978120" cy="839880"/>
          </a:xfrm>
          <a:prstGeom prst="rect">
            <a:avLst/>
          </a:prstGeom>
          <a:ln>
            <a:noFill/>
          </a:ln>
        </p:spPr>
      </p:pic>
      <p:pic>
        <p:nvPicPr>
          <p:cNvPr id="89" name="" descr=""/>
          <p:cNvPicPr/>
          <p:nvPr/>
        </p:nvPicPr>
        <p:blipFill>
          <a:blip r:embed="rId3"/>
          <a:stretch>
            <a:fillRect/>
          </a:stretch>
        </p:blipFill>
        <p:spPr>
          <a:xfrm>
            <a:off x="5791320" y="5257800"/>
            <a:ext cx="1052280" cy="765000"/>
          </a:xfrm>
          <a:prstGeom prst="rect">
            <a:avLst/>
          </a:prstGeom>
          <a:ln>
            <a:noFill/>
          </a:ln>
        </p:spPr>
      </p:pic>
      <p:sp>
        <p:nvSpPr>
          <p:cNvPr id="90" name="CustomShape 2"/>
          <p:cNvSpPr/>
          <p:nvPr/>
        </p:nvSpPr>
        <p:spPr>
          <a:xfrm>
            <a:off x="3886200" y="3200400"/>
            <a:ext cx="1131840" cy="459720"/>
          </a:xfrm>
          <a:prstGeom prst="rect">
            <a:avLst/>
          </a:prstGeom>
          <a:noFill/>
          <a:ln>
            <a:noFill/>
          </a:ln>
        </p:spPr>
        <p:txBody>
          <a:bodyPr wrap="none" lIns="90000" rIns="90000" tIns="46800" bIns="46800"/>
          <a:p>
            <a:pPr>
              <a:lnSpc>
                <a:spcPct val="95000"/>
              </a:lnSpc>
            </a:pPr>
            <a:r>
              <a:rPr lang="en-IN" sz="2400">
                <a:latin typeface="Times New Roman"/>
              </a:rPr>
              <a:t>Internet</a:t>
            </a:r>
            <a:endParaRPr/>
          </a:p>
        </p:txBody>
      </p:sp>
      <p:sp>
        <p:nvSpPr>
          <p:cNvPr id="91" name="CustomShape 3"/>
          <p:cNvSpPr/>
          <p:nvPr/>
        </p:nvSpPr>
        <p:spPr>
          <a:xfrm>
            <a:off x="987480" y="4545000"/>
            <a:ext cx="1328400" cy="398880"/>
          </a:xfrm>
          <a:prstGeom prst="rect">
            <a:avLst/>
          </a:prstGeom>
          <a:noFill/>
          <a:ln>
            <a:noFill/>
          </a:ln>
        </p:spPr>
        <p:txBody>
          <a:bodyPr wrap="none" lIns="90000" rIns="90000" tIns="46800" bIns="46800"/>
          <a:p>
            <a:pPr>
              <a:lnSpc>
                <a:spcPct val="95000"/>
              </a:lnSpc>
            </a:pPr>
            <a:r>
              <a:rPr lang="en-IN" sz="2000">
                <a:latin typeface="Times New Roman"/>
              </a:rPr>
              <a:t>Web server</a:t>
            </a:r>
            <a:endParaRPr/>
          </a:p>
        </p:txBody>
      </p:sp>
      <p:sp>
        <p:nvSpPr>
          <p:cNvPr id="92" name="CustomShape 4"/>
          <p:cNvSpPr/>
          <p:nvPr/>
        </p:nvSpPr>
        <p:spPr>
          <a:xfrm>
            <a:off x="6842160" y="1344600"/>
            <a:ext cx="992880" cy="398880"/>
          </a:xfrm>
          <a:prstGeom prst="rect">
            <a:avLst/>
          </a:prstGeom>
          <a:noFill/>
          <a:ln>
            <a:noFill/>
          </a:ln>
        </p:spPr>
        <p:txBody>
          <a:bodyPr wrap="none" lIns="90000" rIns="90000" tIns="46800" bIns="46800"/>
          <a:p>
            <a:pPr>
              <a:lnSpc>
                <a:spcPct val="95000"/>
              </a:lnSpc>
            </a:pPr>
            <a:r>
              <a:rPr lang="en-IN" sz="2000">
                <a:latin typeface="Times New Roman"/>
              </a:rPr>
              <a:t>Client 1</a:t>
            </a:r>
            <a:endParaRPr/>
          </a:p>
        </p:txBody>
      </p:sp>
      <p:sp>
        <p:nvSpPr>
          <p:cNvPr id="93" name="Line 5"/>
          <p:cNvSpPr/>
          <p:nvPr/>
        </p:nvSpPr>
        <p:spPr>
          <a:xfrm flipH="1">
            <a:off x="5025960" y="2133720"/>
            <a:ext cx="844560" cy="838080"/>
          </a:xfrm>
          <a:prstGeom prst="line">
            <a:avLst/>
          </a:prstGeom>
          <a:ln w="38160">
            <a:solidFill>
              <a:srgbClr val="dddddd"/>
            </a:solidFill>
            <a:miter/>
          </a:ln>
        </p:spPr>
      </p:sp>
      <p:sp>
        <p:nvSpPr>
          <p:cNvPr id="94" name="CustomShape 6"/>
          <p:cNvSpPr/>
          <p:nvPr/>
        </p:nvSpPr>
        <p:spPr>
          <a:xfrm>
            <a:off x="7445880" y="2792160"/>
            <a:ext cx="992880" cy="398880"/>
          </a:xfrm>
          <a:prstGeom prst="rect">
            <a:avLst/>
          </a:prstGeom>
          <a:noFill/>
          <a:ln>
            <a:noFill/>
          </a:ln>
        </p:spPr>
        <p:txBody>
          <a:bodyPr wrap="none" lIns="90000" rIns="90000" tIns="46800" bIns="46800"/>
          <a:p>
            <a:pPr>
              <a:lnSpc>
                <a:spcPct val="95000"/>
              </a:lnSpc>
            </a:pPr>
            <a:r>
              <a:rPr lang="en-IN" sz="2000">
                <a:latin typeface="Times New Roman"/>
              </a:rPr>
              <a:t>Client 2</a:t>
            </a:r>
            <a:endParaRPr/>
          </a:p>
        </p:txBody>
      </p:sp>
      <p:sp>
        <p:nvSpPr>
          <p:cNvPr id="95" name="CustomShape 7"/>
          <p:cNvSpPr/>
          <p:nvPr/>
        </p:nvSpPr>
        <p:spPr>
          <a:xfrm>
            <a:off x="7466400" y="4239360"/>
            <a:ext cx="992880" cy="398880"/>
          </a:xfrm>
          <a:prstGeom prst="rect">
            <a:avLst/>
          </a:prstGeom>
          <a:noFill/>
          <a:ln>
            <a:noFill/>
          </a:ln>
        </p:spPr>
        <p:txBody>
          <a:bodyPr wrap="none" lIns="90000" rIns="90000" tIns="46800" bIns="46800"/>
          <a:p>
            <a:pPr>
              <a:lnSpc>
                <a:spcPct val="95000"/>
              </a:lnSpc>
            </a:pPr>
            <a:r>
              <a:rPr lang="en-IN" sz="2000">
                <a:latin typeface="Times New Roman"/>
              </a:rPr>
              <a:t>Client 3</a:t>
            </a:r>
            <a:endParaRPr/>
          </a:p>
        </p:txBody>
      </p:sp>
      <p:sp>
        <p:nvSpPr>
          <p:cNvPr id="96" name="CustomShape 8"/>
          <p:cNvSpPr/>
          <p:nvPr/>
        </p:nvSpPr>
        <p:spPr>
          <a:xfrm>
            <a:off x="6857280" y="5534280"/>
            <a:ext cx="992880" cy="398880"/>
          </a:xfrm>
          <a:prstGeom prst="rect">
            <a:avLst/>
          </a:prstGeom>
          <a:noFill/>
          <a:ln>
            <a:noFill/>
          </a:ln>
        </p:spPr>
        <p:txBody>
          <a:bodyPr wrap="none" lIns="90000" rIns="90000" tIns="46800" bIns="46800"/>
          <a:p>
            <a:pPr>
              <a:lnSpc>
                <a:spcPct val="95000"/>
              </a:lnSpc>
            </a:pPr>
            <a:r>
              <a:rPr lang="en-IN" sz="2000">
                <a:latin typeface="Times New Roman"/>
              </a:rPr>
              <a:t>Client 4</a:t>
            </a:r>
            <a:endParaRPr/>
          </a:p>
        </p:txBody>
      </p:sp>
      <p:sp>
        <p:nvSpPr>
          <p:cNvPr id="97" name="Line 9"/>
          <p:cNvSpPr/>
          <p:nvPr/>
        </p:nvSpPr>
        <p:spPr>
          <a:xfrm flipH="1">
            <a:off x="5636160" y="3200040"/>
            <a:ext cx="995760" cy="1080"/>
          </a:xfrm>
          <a:prstGeom prst="line">
            <a:avLst/>
          </a:prstGeom>
          <a:ln w="38160">
            <a:solidFill>
              <a:srgbClr val="dddddd"/>
            </a:solidFill>
            <a:miter/>
          </a:ln>
        </p:spPr>
      </p:sp>
      <p:sp>
        <p:nvSpPr>
          <p:cNvPr id="98" name="Line 10"/>
          <p:cNvSpPr/>
          <p:nvPr/>
        </p:nvSpPr>
        <p:spPr>
          <a:xfrm flipH="1" flipV="1">
            <a:off x="5178960" y="3729600"/>
            <a:ext cx="1299960" cy="767880"/>
          </a:xfrm>
          <a:prstGeom prst="line">
            <a:avLst/>
          </a:prstGeom>
          <a:ln w="38160">
            <a:solidFill>
              <a:srgbClr val="dddddd"/>
            </a:solidFill>
            <a:miter/>
          </a:ln>
        </p:spPr>
      </p:sp>
      <p:sp>
        <p:nvSpPr>
          <p:cNvPr id="99" name="Line 11"/>
          <p:cNvSpPr/>
          <p:nvPr/>
        </p:nvSpPr>
        <p:spPr>
          <a:xfrm flipH="1" flipV="1">
            <a:off x="4722840" y="3806280"/>
            <a:ext cx="995760" cy="1605600"/>
          </a:xfrm>
          <a:prstGeom prst="line">
            <a:avLst/>
          </a:prstGeom>
          <a:ln w="38160">
            <a:solidFill>
              <a:srgbClr val="dddddd"/>
            </a:solidFill>
            <a:miter/>
          </a:ln>
        </p:spPr>
      </p:sp>
      <p:sp>
        <p:nvSpPr>
          <p:cNvPr id="100" name="Line 12"/>
          <p:cNvSpPr/>
          <p:nvPr/>
        </p:nvSpPr>
        <p:spPr>
          <a:xfrm>
            <a:off x="2209680" y="3352680"/>
            <a:ext cx="1067040" cy="1800"/>
          </a:xfrm>
          <a:prstGeom prst="line">
            <a:avLst/>
          </a:prstGeom>
          <a:ln w="38160">
            <a:solidFill>
              <a:srgbClr val="dddddd"/>
            </a:solidFill>
            <a:miter/>
          </a:ln>
        </p:spPr>
      </p:sp>
      <p:sp>
        <p:nvSpPr>
          <p:cNvPr id="101" name="Line 13"/>
          <p:cNvSpPr/>
          <p:nvPr/>
        </p:nvSpPr>
        <p:spPr>
          <a:xfrm flipH="1">
            <a:off x="2246040" y="3186360"/>
            <a:ext cx="863640" cy="1080"/>
          </a:xfrm>
          <a:prstGeom prst="line">
            <a:avLst/>
          </a:prstGeom>
          <a:ln w="38160">
            <a:solidFill>
              <a:srgbClr val="dddddd"/>
            </a:solidFill>
            <a:miter/>
            <a:tailEnd len="med" type="triangle" w="med"/>
          </a:ln>
        </p:spPr>
      </p:sp>
      <p:sp>
        <p:nvSpPr>
          <p:cNvPr id="102" name="CustomShape 14"/>
          <p:cNvSpPr/>
          <p:nvPr/>
        </p:nvSpPr>
        <p:spPr>
          <a:xfrm>
            <a:off x="2301480" y="2789280"/>
            <a:ext cx="767520" cy="337320"/>
          </a:xfrm>
          <a:prstGeom prst="rect">
            <a:avLst/>
          </a:prstGeom>
          <a:noFill/>
          <a:ln>
            <a:noFill/>
          </a:ln>
        </p:spPr>
        <p:txBody>
          <a:bodyPr wrap="none" lIns="90000" rIns="90000" tIns="46800" bIns="46800"/>
          <a:p>
            <a:pPr algn="ctr">
              <a:lnSpc>
                <a:spcPct val="95000"/>
              </a:lnSpc>
            </a:pPr>
            <a:r>
              <a:rPr lang="en-IN" sz="1600">
                <a:latin typeface="Times New Roman"/>
              </a:rPr>
              <a:t>request</a:t>
            </a:r>
            <a:endParaRPr/>
          </a:p>
        </p:txBody>
      </p:sp>
      <p:sp>
        <p:nvSpPr>
          <p:cNvPr id="103" name="Line 15"/>
          <p:cNvSpPr/>
          <p:nvPr/>
        </p:nvSpPr>
        <p:spPr>
          <a:xfrm>
            <a:off x="2300040" y="3505320"/>
            <a:ext cx="760320" cy="1080"/>
          </a:xfrm>
          <a:prstGeom prst="line">
            <a:avLst/>
          </a:prstGeom>
          <a:ln w="38160">
            <a:solidFill>
              <a:srgbClr val="dddddd"/>
            </a:solidFill>
            <a:miter/>
            <a:tailEnd len="med" type="triangle" w="med"/>
          </a:ln>
        </p:spPr>
      </p:sp>
      <p:sp>
        <p:nvSpPr>
          <p:cNvPr id="104" name="CustomShape 16"/>
          <p:cNvSpPr/>
          <p:nvPr/>
        </p:nvSpPr>
        <p:spPr>
          <a:xfrm>
            <a:off x="2237760" y="3566880"/>
            <a:ext cx="892440" cy="337320"/>
          </a:xfrm>
          <a:prstGeom prst="rect">
            <a:avLst/>
          </a:prstGeom>
          <a:noFill/>
          <a:ln>
            <a:noFill/>
          </a:ln>
        </p:spPr>
        <p:txBody>
          <a:bodyPr wrap="none" lIns="90000" rIns="90000" tIns="46800" bIns="46800"/>
          <a:p>
            <a:pPr algn="ctr">
              <a:lnSpc>
                <a:spcPct val="95000"/>
              </a:lnSpc>
            </a:pPr>
            <a:r>
              <a:rPr lang="en-IN" sz="1600">
                <a:latin typeface="Times New Roman"/>
              </a:rPr>
              <a:t>response</a:t>
            </a:r>
            <a:endParaRPr/>
          </a:p>
        </p:txBody>
      </p:sp>
      <p:sp>
        <p:nvSpPr>
          <p:cNvPr id="105" name="Line 17"/>
          <p:cNvSpPr/>
          <p:nvPr/>
        </p:nvSpPr>
        <p:spPr>
          <a:xfrm flipV="1">
            <a:off x="5447520" y="2223720"/>
            <a:ext cx="517680" cy="791640"/>
          </a:xfrm>
          <a:prstGeom prst="line">
            <a:avLst/>
          </a:prstGeom>
          <a:ln w="38160">
            <a:solidFill>
              <a:srgbClr val="dddddd"/>
            </a:solidFill>
            <a:miter/>
            <a:tailEnd len="med" type="triangle" w="med"/>
          </a:ln>
        </p:spPr>
      </p:sp>
      <p:sp>
        <p:nvSpPr>
          <p:cNvPr id="106" name="CustomShape 18"/>
          <p:cNvSpPr/>
          <p:nvPr/>
        </p:nvSpPr>
        <p:spPr>
          <a:xfrm rot="18900000">
            <a:off x="5366880" y="2630880"/>
            <a:ext cx="892440" cy="337320"/>
          </a:xfrm>
          <a:prstGeom prst="rect">
            <a:avLst/>
          </a:prstGeom>
          <a:noFill/>
          <a:ln>
            <a:noFill/>
          </a:ln>
        </p:spPr>
        <p:txBody>
          <a:bodyPr wrap="none" lIns="90000" rIns="90000" tIns="46800" bIns="46800"/>
          <a:p>
            <a:pPr algn="ctr">
              <a:lnSpc>
                <a:spcPct val="95000"/>
              </a:lnSpc>
            </a:pPr>
            <a:r>
              <a:rPr lang="en-IN" sz="1600">
                <a:latin typeface="Times New Roman"/>
              </a:rPr>
              <a:t>response</a:t>
            </a:r>
            <a:endParaRPr/>
          </a:p>
        </p:txBody>
      </p:sp>
      <p:sp>
        <p:nvSpPr>
          <p:cNvPr id="107" name="Line 19"/>
          <p:cNvSpPr/>
          <p:nvPr/>
        </p:nvSpPr>
        <p:spPr>
          <a:xfrm flipH="1">
            <a:off x="5099760" y="1836720"/>
            <a:ext cx="614880" cy="828360"/>
          </a:xfrm>
          <a:prstGeom prst="line">
            <a:avLst/>
          </a:prstGeom>
          <a:ln w="38160">
            <a:solidFill>
              <a:srgbClr val="dddddd"/>
            </a:solidFill>
            <a:miter/>
            <a:tailEnd len="med" type="triangle" w="med"/>
          </a:ln>
        </p:spPr>
      </p:sp>
      <p:sp>
        <p:nvSpPr>
          <p:cNvPr id="108" name="CustomShape 20"/>
          <p:cNvSpPr/>
          <p:nvPr/>
        </p:nvSpPr>
        <p:spPr>
          <a:xfrm rot="18900000">
            <a:off x="4835160" y="1857960"/>
            <a:ext cx="767520" cy="337320"/>
          </a:xfrm>
          <a:prstGeom prst="rect">
            <a:avLst/>
          </a:prstGeom>
          <a:noFill/>
          <a:ln>
            <a:noFill/>
          </a:ln>
        </p:spPr>
        <p:txBody>
          <a:bodyPr wrap="none" lIns="90000" rIns="90000" tIns="46800" bIns="46800"/>
          <a:p>
            <a:pPr algn="ctr">
              <a:lnSpc>
                <a:spcPct val="95000"/>
              </a:lnSpc>
            </a:pPr>
            <a:r>
              <a:rPr lang="en-IN" sz="1600">
                <a:latin typeface="Times New Roman"/>
              </a:rPr>
              <a:t>request</a:t>
            </a:r>
            <a:endParaRPr/>
          </a:p>
        </p:txBody>
      </p:sp>
      <p:pic>
        <p:nvPicPr>
          <p:cNvPr id="109" name="" descr=""/>
          <p:cNvPicPr/>
          <p:nvPr/>
        </p:nvPicPr>
        <p:blipFill>
          <a:blip r:embed="rId4"/>
          <a:stretch>
            <a:fillRect/>
          </a:stretch>
        </p:blipFill>
        <p:spPr>
          <a:xfrm>
            <a:off x="6477120" y="3962520"/>
            <a:ext cx="901440" cy="841320"/>
          </a:xfrm>
          <a:prstGeom prst="rect">
            <a:avLst/>
          </a:prstGeom>
          <a:ln>
            <a:noFill/>
          </a:ln>
        </p:spPr>
      </p:pic>
      <p:pic>
        <p:nvPicPr>
          <p:cNvPr id="110" name="" descr=""/>
          <p:cNvPicPr/>
          <p:nvPr/>
        </p:nvPicPr>
        <p:blipFill>
          <a:blip r:embed="rId5"/>
          <a:stretch>
            <a:fillRect/>
          </a:stretch>
        </p:blipFill>
        <p:spPr>
          <a:xfrm>
            <a:off x="6032520" y="1295280"/>
            <a:ext cx="901800" cy="839880"/>
          </a:xfrm>
          <a:prstGeom prst="rect">
            <a:avLst/>
          </a:prstGeom>
          <a:ln>
            <a:noFill/>
          </a:ln>
        </p:spPr>
      </p:pic>
    </p:spTree>
  </p:cSld>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1"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Design Principles of WWW</a:t>
            </a:r>
            <a:endParaRPr/>
          </a:p>
        </p:txBody>
      </p:sp>
      <p:sp>
        <p:nvSpPr>
          <p:cNvPr id="112"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Interoperability – Various languages, protocols, hardware, software </a:t>
            </a:r>
            <a:endParaRPr/>
          </a:p>
          <a:p>
            <a:pPr>
              <a:lnSpc>
                <a:spcPct val="95000"/>
              </a:lnSpc>
              <a:buFont typeface="Times New Roman"/>
              <a:buChar char="•"/>
            </a:pPr>
            <a:r>
              <a:rPr lang="en-IN" sz="3200">
                <a:latin typeface="Arial"/>
                <a:ea typeface="Arial"/>
              </a:rPr>
              <a:t>Evolution – Accommodate future technologies</a:t>
            </a:r>
            <a:endParaRPr/>
          </a:p>
          <a:p>
            <a:pPr>
              <a:lnSpc>
                <a:spcPct val="95000"/>
              </a:lnSpc>
              <a:buFont typeface="Times New Roman"/>
              <a:buChar char="•"/>
            </a:pPr>
            <a:r>
              <a:rPr lang="en-IN" sz="3200">
                <a:latin typeface="Arial"/>
                <a:ea typeface="Arial"/>
              </a:rPr>
              <a:t>Decentralization – Elimination on dependencies like central registries</a:t>
            </a:r>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3" name="TextShape 1"/>
          <p:cNvSpPr txBox="1"/>
          <p:nvPr/>
        </p:nvSpPr>
        <p:spPr>
          <a:xfrm>
            <a:off x="685800" y="387360"/>
            <a:ext cx="7772400" cy="1434960"/>
          </a:xfrm>
          <a:prstGeom prst="rect">
            <a:avLst/>
          </a:prstGeom>
        </p:spPr>
        <p:txBody>
          <a:bodyPr lIns="90000" rIns="90000" tIns="46800" bIns="46800" anchor="ctr"/>
          <a:p>
            <a:pPr algn="ctr">
              <a:lnSpc>
                <a:spcPct val="95000"/>
              </a:lnSpc>
            </a:pPr>
            <a:r>
              <a:rPr lang="en-IN" sz="4400">
                <a:latin typeface="Arial"/>
                <a:ea typeface="Arial"/>
              </a:rPr>
              <a:t>WWW to W3C (Application to a Consortium)</a:t>
            </a:r>
            <a:endParaRPr/>
          </a:p>
        </p:txBody>
      </p:sp>
      <p:sp>
        <p:nvSpPr>
          <p:cNvPr id="114" name="TextShape 2"/>
          <p:cNvSpPr txBox="1"/>
          <p:nvPr/>
        </p:nvSpPr>
        <p:spPr>
          <a:xfrm>
            <a:off x="685800" y="2286000"/>
            <a:ext cx="7772400" cy="3733920"/>
          </a:xfrm>
          <a:prstGeom prst="rect">
            <a:avLst/>
          </a:prstGeom>
        </p:spPr>
        <p:txBody>
          <a:bodyPr lIns="90000" rIns="90000" tIns="46800" bIns="46800"/>
          <a:p>
            <a:pPr>
              <a:lnSpc>
                <a:spcPct val="86000"/>
              </a:lnSpc>
              <a:buFont typeface="Times New Roman"/>
              <a:buChar char="•"/>
            </a:pPr>
            <a:r>
              <a:rPr lang="en-IN" sz="2800">
                <a:latin typeface="Arial"/>
                <a:ea typeface="Arial"/>
              </a:rPr>
              <a:t>As WWW grew popular, Tim Berners-Lee decided to work on creating standards and technologies on top of WWW</a:t>
            </a:r>
            <a:endParaRPr/>
          </a:p>
          <a:p>
            <a:pPr>
              <a:lnSpc>
                <a:spcPct val="86000"/>
              </a:lnSpc>
              <a:buFont typeface="Times New Roman"/>
              <a:buChar char="•"/>
            </a:pPr>
            <a:r>
              <a:rPr lang="en-IN" sz="2800">
                <a:latin typeface="Arial"/>
                <a:ea typeface="Arial"/>
              </a:rPr>
              <a:t>Created W3C (World Wide Web Consortium) in October 1994 </a:t>
            </a:r>
            <a:endParaRPr/>
          </a:p>
          <a:p>
            <a:pPr>
              <a:lnSpc>
                <a:spcPct val="86000"/>
              </a:lnSpc>
              <a:buFont typeface="Times New Roman"/>
              <a:buChar char="•"/>
            </a:pPr>
            <a:r>
              <a:rPr lang="en-IN" sz="2800">
                <a:latin typeface="Arial"/>
                <a:ea typeface="Arial"/>
              </a:rPr>
              <a:t>Focuses on technical evolution of the Web</a:t>
            </a:r>
            <a:endParaRPr/>
          </a:p>
          <a:p>
            <a:pPr>
              <a:lnSpc>
                <a:spcPct val="86000"/>
              </a:lnSpc>
              <a:buFont typeface="Times New Roman"/>
              <a:buChar char="•"/>
            </a:pPr>
            <a:r>
              <a:rPr lang="en-IN" sz="2800">
                <a:latin typeface="Arial"/>
                <a:ea typeface="Arial"/>
              </a:rPr>
              <a:t>W3C has almost 400 Member Organizations</a:t>
            </a: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1" name="TextShape 1"/>
          <p:cNvSpPr txBox="1"/>
          <p:nvPr/>
        </p:nvSpPr>
        <p:spPr>
          <a:xfrm>
            <a:off x="685800" y="607680"/>
            <a:ext cx="7772400" cy="765000"/>
          </a:xfrm>
          <a:prstGeom prst="rect">
            <a:avLst/>
          </a:prstGeom>
        </p:spPr>
        <p:txBody>
          <a:bodyPr lIns="90000" rIns="90000" tIns="46800" bIns="46800" anchor="ctr"/>
          <a:p>
            <a:pPr algn="ctr">
              <a:lnSpc>
                <a:spcPct val="95000"/>
              </a:lnSpc>
            </a:pPr>
            <a:r>
              <a:rPr lang="en-IN" sz="4400">
                <a:latin typeface="Arial"/>
                <a:ea typeface="Arial"/>
              </a:rPr>
              <a:t>Outline</a:t>
            </a:r>
            <a:endParaRPr/>
          </a:p>
        </p:txBody>
      </p:sp>
      <p:sp>
        <p:nvSpPr>
          <p:cNvPr id="52" name="TextShape 2"/>
          <p:cNvSpPr txBox="1"/>
          <p:nvPr/>
        </p:nvSpPr>
        <p:spPr>
          <a:xfrm>
            <a:off x="685800" y="1676520"/>
            <a:ext cx="7315200" cy="4495680"/>
          </a:xfrm>
          <a:prstGeom prst="rect">
            <a:avLst/>
          </a:prstGeom>
        </p:spPr>
        <p:txBody>
          <a:bodyPr lIns="90000" rIns="90000" tIns="46800" bIns="46800"/>
          <a:p>
            <a:pPr>
              <a:lnSpc>
                <a:spcPct val="95000"/>
              </a:lnSpc>
              <a:buFont typeface="Times New Roman"/>
              <a:buChar char="•"/>
            </a:pPr>
            <a:r>
              <a:rPr lang="en-IN" sz="3200">
                <a:latin typeface="Arial"/>
                <a:ea typeface="Arial"/>
              </a:rPr>
              <a:t>Components of Web</a:t>
            </a:r>
            <a:endParaRPr/>
          </a:p>
          <a:p>
            <a:pPr>
              <a:lnSpc>
                <a:spcPct val="95000"/>
              </a:lnSpc>
              <a:buFont typeface="Times New Roman"/>
              <a:buChar char="•"/>
            </a:pPr>
            <a:r>
              <a:rPr lang="en-IN" sz="3200">
                <a:latin typeface="Arial"/>
                <a:ea typeface="Arial"/>
              </a:rPr>
              <a:t>HTTP</a:t>
            </a:r>
            <a:endParaRPr/>
          </a:p>
          <a:p>
            <a:pPr>
              <a:lnSpc>
                <a:spcPct val="95000"/>
              </a:lnSpc>
              <a:buFont typeface="Times New Roman"/>
              <a:buChar char="•"/>
            </a:pPr>
            <a:r>
              <a:rPr lang="en-IN" sz="3200">
                <a:latin typeface="Arial"/>
                <a:ea typeface="Arial"/>
              </a:rPr>
              <a:t>Tomorrow's Web </a:t>
            </a:r>
            <a:endParaRPr/>
          </a:p>
          <a:p>
            <a:pPr>
              <a:lnSpc>
                <a:spcPct val="95000"/>
              </a:lnSpc>
              <a:buFont typeface="Times New Roman"/>
              <a:buChar char="•"/>
            </a:pPr>
            <a:r>
              <a:rPr lang="en-IN" sz="3200">
                <a:latin typeface="Arial"/>
                <a:ea typeface="Arial"/>
              </a:rPr>
              <a:t>Other than HTTP</a:t>
            </a:r>
            <a:endParaRPr/>
          </a:p>
          <a:p>
            <a:pPr>
              <a:lnSpc>
                <a:spcPct val="95000"/>
              </a:lnSpc>
              <a:buFont typeface="Times New Roman"/>
              <a:buChar char="•"/>
            </a:pPr>
            <a:r>
              <a:rPr lang="en-IN" sz="3200">
                <a:latin typeface="Arial"/>
                <a:ea typeface="Arial"/>
              </a:rPr>
              <a:t>References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5" name="TextShape 1"/>
          <p:cNvSpPr txBox="1"/>
          <p:nvPr/>
        </p:nvSpPr>
        <p:spPr>
          <a:xfrm>
            <a:off x="685440" y="609480"/>
            <a:ext cx="7769160" cy="609840"/>
          </a:xfrm>
          <a:prstGeom prst="rect">
            <a:avLst/>
          </a:prstGeom>
        </p:spPr>
        <p:txBody>
          <a:bodyPr lIns="90000" rIns="90000" tIns="46800" bIns="46800" anchor="ctr"/>
          <a:p>
            <a:pPr algn="ctr">
              <a:lnSpc>
                <a:spcPct val="95000"/>
              </a:lnSpc>
            </a:pPr>
            <a:r>
              <a:rPr lang="en-IN" sz="4000">
                <a:latin typeface="Times New Roman"/>
              </a:rPr>
              <a:t>W3C vision of Web</a:t>
            </a:r>
            <a:endParaRPr/>
          </a:p>
        </p:txBody>
      </p:sp>
      <p:pic>
        <p:nvPicPr>
          <p:cNvPr id="116" name="" descr=""/>
          <p:cNvPicPr/>
          <p:nvPr/>
        </p:nvPicPr>
        <p:blipFill>
          <a:blip r:embed="rId1"/>
          <a:stretch>
            <a:fillRect/>
          </a:stretch>
        </p:blipFill>
        <p:spPr>
          <a:xfrm>
            <a:off x="533520" y="1676520"/>
            <a:ext cx="8076960" cy="434016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7" name="TextShape 1"/>
          <p:cNvSpPr txBox="1"/>
          <p:nvPr/>
        </p:nvSpPr>
        <p:spPr>
          <a:xfrm>
            <a:off x="685800" y="2285640"/>
            <a:ext cx="7772400" cy="1143000"/>
          </a:xfrm>
          <a:prstGeom prst="rect">
            <a:avLst/>
          </a:prstGeom>
        </p:spPr>
        <p:txBody>
          <a:bodyPr lIns="90000" rIns="90000" tIns="46800" bIns="46800" anchor="ctr"/>
          <a:p>
            <a:pPr algn="ctr">
              <a:lnSpc>
                <a:spcPct val="95000"/>
              </a:lnSpc>
            </a:pPr>
            <a:r>
              <a:rPr lang="en-IN" sz="4400">
                <a:latin typeface="Arial"/>
                <a:ea typeface="Arial"/>
              </a:rPr>
              <a:t>HTTP</a:t>
            </a: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8"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HTTP – Release History</a:t>
            </a:r>
            <a:endParaRPr/>
          </a:p>
        </p:txBody>
      </p:sp>
      <p:sp>
        <p:nvSpPr>
          <p:cNvPr id="119"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First released in 1991 – HTTP 0.9 </a:t>
            </a:r>
            <a:endParaRPr/>
          </a:p>
          <a:p>
            <a:pPr>
              <a:lnSpc>
                <a:spcPct val="95000"/>
              </a:lnSpc>
              <a:buFont typeface="Times New Roman"/>
              <a:buChar char="•"/>
            </a:pPr>
            <a:r>
              <a:rPr lang="en-IN" sz="3200">
                <a:latin typeface="Arial"/>
                <a:ea typeface="Arial"/>
              </a:rPr>
              <a:t>HTTP 1.0 in 1996 - Support for</a:t>
            </a:r>
            <a:r>
              <a:rPr lang="en-IN" sz="2800">
                <a:latin typeface="Arial"/>
                <a:ea typeface="Arial"/>
              </a:rPr>
              <a:t> </a:t>
            </a:r>
            <a:r>
              <a:rPr lang="en-IN" sz="3200">
                <a:latin typeface="Arial"/>
                <a:ea typeface="Arial"/>
              </a:rPr>
              <a:t>MIME like messages</a:t>
            </a:r>
            <a:endParaRPr/>
          </a:p>
          <a:p>
            <a:pPr>
              <a:lnSpc>
                <a:spcPct val="95000"/>
              </a:lnSpc>
              <a:buFont typeface="Times New Roman"/>
              <a:buChar char="•"/>
            </a:pPr>
            <a:r>
              <a:rPr lang="en-IN" sz="3200">
                <a:latin typeface="Arial"/>
                <a:ea typeface="Arial"/>
              </a:rPr>
              <a:t>HTTP 1.1 in 1998 – Last version and closed</a:t>
            </a:r>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0"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HTTP - Introduction</a:t>
            </a:r>
            <a:endParaRPr/>
          </a:p>
        </p:txBody>
      </p:sp>
      <p:sp>
        <p:nvSpPr>
          <p:cNvPr id="121" name="TextShape 2"/>
          <p:cNvSpPr txBox="1"/>
          <p:nvPr/>
        </p:nvSpPr>
        <p:spPr>
          <a:xfrm>
            <a:off x="685800" y="1905120"/>
            <a:ext cx="7772400" cy="4114800"/>
          </a:xfrm>
          <a:prstGeom prst="rect">
            <a:avLst/>
          </a:prstGeom>
        </p:spPr>
        <p:txBody>
          <a:bodyPr lIns="90000" rIns="90000" tIns="46800" bIns="46800"/>
          <a:p>
            <a:pPr>
              <a:lnSpc>
                <a:spcPct val="86000"/>
              </a:lnSpc>
              <a:buFont typeface="Times New Roman"/>
              <a:buChar char="•"/>
            </a:pPr>
            <a:r>
              <a:rPr lang="en-IN" sz="2800">
                <a:latin typeface="Arial"/>
                <a:ea typeface="Arial"/>
              </a:rPr>
              <a:t>Built on top of TCP</a:t>
            </a:r>
            <a:endParaRPr/>
          </a:p>
          <a:p>
            <a:pPr lvl="1">
              <a:lnSpc>
                <a:spcPct val="86000"/>
              </a:lnSpc>
              <a:buFont typeface="Times New Roman"/>
              <a:buChar char="–"/>
            </a:pPr>
            <a:r>
              <a:rPr i="1" lang="en-IN" sz="2400">
                <a:latin typeface="Arial"/>
                <a:ea typeface="Arial"/>
              </a:rPr>
              <a:t>Can be implemented on top of any Connection-oriented Protocol</a:t>
            </a:r>
            <a:endParaRPr/>
          </a:p>
          <a:p>
            <a:pPr>
              <a:lnSpc>
                <a:spcPct val="86000"/>
              </a:lnSpc>
              <a:buFont typeface="Times New Roman"/>
              <a:buChar char="•"/>
            </a:pPr>
            <a:r>
              <a:rPr lang="en-IN" sz="2800">
                <a:latin typeface="Arial"/>
                <a:ea typeface="Arial"/>
              </a:rPr>
              <a:t>Follows a client-server model </a:t>
            </a:r>
            <a:endParaRPr/>
          </a:p>
          <a:p>
            <a:pPr lvl="1">
              <a:lnSpc>
                <a:spcPct val="86000"/>
              </a:lnSpc>
              <a:buFont typeface="Times New Roman"/>
              <a:buChar char="–"/>
            </a:pPr>
            <a:r>
              <a:rPr i="1" lang="en-IN" sz="2400">
                <a:latin typeface="Arial"/>
                <a:ea typeface="Arial"/>
              </a:rPr>
              <a:t>Request-Response Model</a:t>
            </a:r>
            <a:endParaRPr/>
          </a:p>
          <a:p>
            <a:pPr lvl="1">
              <a:lnSpc>
                <a:spcPct val="86000"/>
              </a:lnSpc>
              <a:buFont typeface="Times New Roman"/>
              <a:buChar char="–"/>
            </a:pPr>
            <a:r>
              <a:rPr i="1" lang="en-IN" sz="2400">
                <a:latin typeface="Arial"/>
                <a:ea typeface="Arial"/>
              </a:rPr>
              <a:t>Transaction–Oriented </a:t>
            </a:r>
            <a:endParaRPr/>
          </a:p>
          <a:p>
            <a:pPr>
              <a:lnSpc>
                <a:spcPct val="86000"/>
              </a:lnSpc>
              <a:buFont typeface="Times New Roman"/>
              <a:buChar char="•"/>
            </a:pPr>
            <a:r>
              <a:rPr lang="en-IN" sz="2800">
                <a:latin typeface="Arial"/>
                <a:ea typeface="Arial"/>
              </a:rPr>
              <a:t>Stateless; Transactions are independent</a:t>
            </a:r>
            <a:endParaRPr/>
          </a:p>
          <a:p>
            <a:pPr>
              <a:lnSpc>
                <a:spcPct val="86000"/>
              </a:lnSpc>
              <a:buFont typeface="Times New Roman"/>
              <a:buChar char="•"/>
            </a:pPr>
            <a:r>
              <a:rPr lang="en-IN" sz="2800">
                <a:latin typeface="Arial"/>
                <a:ea typeface="Arial"/>
              </a:rPr>
              <a:t>Designed for efficient Hypertext document transmission - HTML</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2"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HTTP – All about it</a:t>
            </a:r>
            <a:endParaRPr/>
          </a:p>
        </p:txBody>
      </p:sp>
      <p:sp>
        <p:nvSpPr>
          <p:cNvPr id="123" name="TextShape 2"/>
          <p:cNvSpPr txBox="1"/>
          <p:nvPr/>
        </p:nvSpPr>
        <p:spPr>
          <a:xfrm>
            <a:off x="685800" y="1904760"/>
            <a:ext cx="7772400" cy="4190760"/>
          </a:xfrm>
          <a:prstGeom prst="rect">
            <a:avLst/>
          </a:prstGeom>
        </p:spPr>
        <p:txBody>
          <a:bodyPr lIns="90000" rIns="90000" tIns="46800" bIns="46800"/>
          <a:p>
            <a:pPr>
              <a:lnSpc>
                <a:spcPct val="95000"/>
              </a:lnSpc>
              <a:buFont typeface="Times New Roman"/>
              <a:buChar char="•"/>
            </a:pPr>
            <a:r>
              <a:rPr b="1" lang="en-IN" sz="2800">
                <a:latin typeface="Arial"/>
                <a:ea typeface="Arial"/>
              </a:rPr>
              <a:t>HTTP Methods</a:t>
            </a:r>
            <a:r>
              <a:rPr lang="en-IN" sz="2800">
                <a:latin typeface="Arial"/>
                <a:ea typeface="Arial"/>
              </a:rPr>
              <a:t> - Used for initial client communication </a:t>
            </a:r>
            <a:endParaRPr/>
          </a:p>
          <a:p>
            <a:pPr lvl="1">
              <a:lnSpc>
                <a:spcPct val="95000"/>
              </a:lnSpc>
              <a:buFont typeface="Times New Roman"/>
              <a:buChar char="–"/>
            </a:pPr>
            <a:r>
              <a:rPr lang="en-IN" sz="2400">
                <a:latin typeface="Arial"/>
                <a:ea typeface="Arial"/>
              </a:rPr>
              <a:t>GET</a:t>
            </a:r>
            <a:endParaRPr/>
          </a:p>
          <a:p>
            <a:pPr lvl="1">
              <a:lnSpc>
                <a:spcPct val="95000"/>
              </a:lnSpc>
              <a:buFont typeface="Times New Roman"/>
              <a:buChar char="–"/>
            </a:pPr>
            <a:r>
              <a:rPr lang="en-IN" sz="2400">
                <a:latin typeface="Arial"/>
                <a:ea typeface="Arial"/>
              </a:rPr>
              <a:t>POST</a:t>
            </a:r>
            <a:endParaRPr/>
          </a:p>
          <a:p>
            <a:pPr lvl="1">
              <a:lnSpc>
                <a:spcPct val="95000"/>
              </a:lnSpc>
              <a:buFont typeface="Times New Roman"/>
              <a:buChar char="–"/>
            </a:pPr>
            <a:r>
              <a:rPr lang="en-IN" sz="2400">
                <a:latin typeface="Arial"/>
                <a:ea typeface="Arial"/>
              </a:rPr>
              <a:t>HEAD</a:t>
            </a:r>
            <a:endParaRPr/>
          </a:p>
          <a:p>
            <a:pPr lvl="1">
              <a:lnSpc>
                <a:spcPct val="95000"/>
              </a:lnSpc>
              <a:buFont typeface="Times New Roman"/>
              <a:buChar char="–"/>
            </a:pPr>
            <a:r>
              <a:rPr lang="en-IN" sz="2400">
                <a:latin typeface="Arial"/>
                <a:ea typeface="Arial"/>
              </a:rPr>
              <a:t>PUT</a:t>
            </a:r>
            <a:endParaRPr/>
          </a:p>
          <a:p>
            <a:pPr lvl="1">
              <a:lnSpc>
                <a:spcPct val="95000"/>
              </a:lnSpc>
              <a:buFont typeface="Times New Roman"/>
              <a:buChar char="–"/>
            </a:pPr>
            <a:r>
              <a:rPr lang="en-IN" sz="2400">
                <a:latin typeface="Arial"/>
                <a:ea typeface="Arial"/>
              </a:rPr>
              <a:t>DELETE</a:t>
            </a:r>
            <a:endParaRPr/>
          </a:p>
          <a:p>
            <a:pPr lvl="1">
              <a:lnSpc>
                <a:spcPct val="95000"/>
              </a:lnSpc>
              <a:buFont typeface="Times New Roman"/>
              <a:buChar char="–"/>
            </a:pPr>
            <a:r>
              <a:rPr lang="en-IN" sz="2400">
                <a:latin typeface="Arial"/>
                <a:ea typeface="Arial"/>
              </a:rPr>
              <a:t>TRACE</a:t>
            </a:r>
            <a:endParaRPr/>
          </a:p>
          <a:p>
            <a:pPr lvl="1">
              <a:lnSpc>
                <a:spcPct val="95000"/>
              </a:lnSpc>
              <a:buFont typeface="Times New Roman"/>
              <a:buChar char="–"/>
            </a:pPr>
            <a:r>
              <a:rPr lang="en-IN" sz="2400">
                <a:latin typeface="Arial"/>
                <a:ea typeface="Arial"/>
              </a:rPr>
              <a:t>OPTIONS</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4"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HTTP – All about it</a:t>
            </a:r>
            <a:endParaRPr/>
          </a:p>
        </p:txBody>
      </p:sp>
      <p:sp>
        <p:nvSpPr>
          <p:cNvPr id="125"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b="1" lang="en-IN" sz="2800">
                <a:latin typeface="Arial"/>
                <a:ea typeface="Arial"/>
              </a:rPr>
              <a:t>HTTP Headers</a:t>
            </a:r>
            <a:r>
              <a:rPr lang="en-IN" sz="2800">
                <a:latin typeface="Arial"/>
                <a:ea typeface="Arial"/>
              </a:rPr>
              <a:t> </a:t>
            </a:r>
            <a:endParaRPr/>
          </a:p>
          <a:p>
            <a:pPr lvl="1">
              <a:lnSpc>
                <a:spcPct val="95000"/>
              </a:lnSpc>
              <a:buFont typeface="Times New Roman"/>
              <a:buChar char="–"/>
            </a:pPr>
            <a:r>
              <a:rPr lang="en-IN" sz="2400">
                <a:latin typeface="Arial"/>
                <a:ea typeface="Arial"/>
              </a:rPr>
              <a:t>Part of the HTTP message</a:t>
            </a:r>
            <a:endParaRPr/>
          </a:p>
          <a:p>
            <a:pPr lvl="1">
              <a:lnSpc>
                <a:spcPct val="95000"/>
              </a:lnSpc>
              <a:buFont typeface="Times New Roman"/>
              <a:buChar char="–"/>
            </a:pPr>
            <a:r>
              <a:rPr lang="en-IN" sz="2400">
                <a:latin typeface="Arial"/>
                <a:ea typeface="Arial"/>
              </a:rPr>
              <a:t>Gives information about the message.</a:t>
            </a:r>
            <a:endParaRPr/>
          </a:p>
          <a:p>
            <a:pPr lvl="1">
              <a:lnSpc>
                <a:spcPct val="95000"/>
              </a:lnSpc>
              <a:buFont typeface="Times New Roman"/>
              <a:buChar char="–"/>
            </a:pPr>
            <a:r>
              <a:rPr lang="en-IN" sz="2400">
                <a:latin typeface="Arial"/>
                <a:ea typeface="Arial"/>
              </a:rPr>
              <a:t>Multiple header lines allowed.</a:t>
            </a:r>
            <a:endParaRPr/>
          </a:p>
          <a:p>
            <a:pPr lvl="1">
              <a:lnSpc>
                <a:spcPct val="95000"/>
              </a:lnSpc>
              <a:buFont typeface="Times New Roman"/>
              <a:buChar char="–"/>
            </a:pPr>
            <a:r>
              <a:rPr lang="en-IN" sz="2400">
                <a:latin typeface="Arial"/>
                <a:ea typeface="Arial"/>
              </a:rPr>
              <a:t>Syntax:</a:t>
            </a:r>
            <a:r>
              <a:rPr lang="en-IN" sz="2400">
                <a:latin typeface="Times New Roman"/>
              </a:rPr>
              <a:t> </a:t>
            </a:r>
            <a:r>
              <a:rPr lang="en-IN" sz="2000">
                <a:latin typeface="Courier New"/>
              </a:rPr>
              <a:t>Header = field-name ”:” [field-value]</a:t>
            </a:r>
            <a:endParaRPr/>
          </a:p>
          <a:p>
            <a:pPr lvl="1">
              <a:lnSpc>
                <a:spcPct val="95000"/>
              </a:lnSpc>
              <a:buFont typeface="Times New Roman"/>
              <a:buChar char="–"/>
            </a:pPr>
            <a:r>
              <a:rPr lang="en-IN" sz="2400">
                <a:latin typeface="Arial"/>
                <a:ea typeface="Arial"/>
              </a:rPr>
              <a:t>Three types of Headers</a:t>
            </a:r>
            <a:endParaRPr/>
          </a:p>
          <a:p>
            <a:pPr lvl="2">
              <a:lnSpc>
                <a:spcPct val="95000"/>
              </a:lnSpc>
              <a:buFont typeface="Times New Roman"/>
              <a:buChar char="•"/>
            </a:pPr>
            <a:r>
              <a:rPr lang="en-IN" sz="2000">
                <a:latin typeface="Arial"/>
                <a:ea typeface="Arial"/>
              </a:rPr>
              <a:t>General-Header</a:t>
            </a:r>
            <a:endParaRPr/>
          </a:p>
          <a:p>
            <a:pPr lvl="2">
              <a:lnSpc>
                <a:spcPct val="95000"/>
              </a:lnSpc>
              <a:buFont typeface="Times New Roman"/>
              <a:buChar char="•"/>
            </a:pPr>
            <a:r>
              <a:rPr lang="en-IN" sz="2000">
                <a:latin typeface="Arial"/>
                <a:ea typeface="Arial"/>
              </a:rPr>
              <a:t>Request-Header &amp; Response-Header</a:t>
            </a:r>
            <a:endParaRPr/>
          </a:p>
          <a:p>
            <a:pPr lvl="2">
              <a:lnSpc>
                <a:spcPct val="95000"/>
              </a:lnSpc>
              <a:buFont typeface="Times New Roman"/>
              <a:buChar char="•"/>
            </a:pPr>
            <a:r>
              <a:rPr lang="en-IN" sz="2000">
                <a:latin typeface="Arial"/>
                <a:ea typeface="Arial"/>
              </a:rPr>
              <a:t>Entity-Header</a:t>
            </a:r>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6"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HTTP – All about it</a:t>
            </a:r>
            <a:endParaRPr/>
          </a:p>
        </p:txBody>
      </p:sp>
      <p:sp>
        <p:nvSpPr>
          <p:cNvPr id="127"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b="1" lang="en-IN" sz="2800">
                <a:latin typeface="Arial"/>
                <a:ea typeface="Arial"/>
              </a:rPr>
              <a:t>HTTP Response Status codes</a:t>
            </a:r>
            <a:endParaRPr/>
          </a:p>
          <a:p>
            <a:pPr lvl="1">
              <a:lnSpc>
                <a:spcPct val="95000"/>
              </a:lnSpc>
              <a:buFont typeface="Times New Roman"/>
              <a:buChar char="–"/>
            </a:pPr>
            <a:r>
              <a:rPr lang="en-IN" sz="2400">
                <a:latin typeface="Arial"/>
                <a:ea typeface="Arial"/>
              </a:rPr>
              <a:t>1XX – Informational; Request received, continuing process</a:t>
            </a:r>
            <a:endParaRPr/>
          </a:p>
          <a:p>
            <a:pPr lvl="1">
              <a:lnSpc>
                <a:spcPct val="95000"/>
              </a:lnSpc>
              <a:buFont typeface="Times New Roman"/>
              <a:buChar char="–"/>
            </a:pPr>
            <a:r>
              <a:rPr lang="en-IN" sz="2400">
                <a:latin typeface="Arial"/>
                <a:ea typeface="Arial"/>
              </a:rPr>
              <a:t>2XX – Successful; Received,understood and accepted</a:t>
            </a:r>
            <a:endParaRPr/>
          </a:p>
          <a:p>
            <a:pPr lvl="1">
              <a:lnSpc>
                <a:spcPct val="95000"/>
              </a:lnSpc>
              <a:buFont typeface="Times New Roman"/>
              <a:buChar char="–"/>
            </a:pPr>
            <a:r>
              <a:rPr lang="en-IN" sz="2400">
                <a:latin typeface="Arial"/>
                <a:ea typeface="Arial"/>
              </a:rPr>
              <a:t>3XX – Redirection; Further action required to complete request</a:t>
            </a:r>
            <a:endParaRPr/>
          </a:p>
          <a:p>
            <a:pPr lvl="1">
              <a:lnSpc>
                <a:spcPct val="95000"/>
              </a:lnSpc>
              <a:buFont typeface="Times New Roman"/>
              <a:buChar char="–"/>
            </a:pPr>
            <a:r>
              <a:rPr lang="en-IN" sz="2400">
                <a:latin typeface="Arial"/>
                <a:ea typeface="Arial"/>
              </a:rPr>
              <a:t>4XX – Client Error; Bad syntax or cannot be fulfilled</a:t>
            </a:r>
            <a:endParaRPr/>
          </a:p>
          <a:p>
            <a:pPr lvl="1">
              <a:lnSpc>
                <a:spcPct val="95000"/>
              </a:lnSpc>
              <a:buFont typeface="Times New Roman"/>
              <a:buChar char="–"/>
            </a:pPr>
            <a:r>
              <a:rPr lang="en-IN" sz="2400">
                <a:latin typeface="Arial"/>
                <a:ea typeface="Arial"/>
              </a:rPr>
              <a:t>5XX – Server Error;</a:t>
            </a:r>
            <a:r>
              <a:rPr lang="en-IN" sz="2400">
                <a:latin typeface="Times New Roman"/>
              </a:rPr>
              <a:t> </a:t>
            </a: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8" name="TextShape 1"/>
          <p:cNvSpPr txBox="1"/>
          <p:nvPr/>
        </p:nvSpPr>
        <p:spPr>
          <a:xfrm>
            <a:off x="685800" y="684000"/>
            <a:ext cx="7772400" cy="765000"/>
          </a:xfrm>
          <a:prstGeom prst="rect">
            <a:avLst/>
          </a:prstGeom>
        </p:spPr>
        <p:txBody>
          <a:bodyPr lIns="90000" rIns="90000" tIns="46800" bIns="46800" anchor="ctr"/>
          <a:p>
            <a:pPr algn="ctr">
              <a:lnSpc>
                <a:spcPct val="95000"/>
              </a:lnSpc>
            </a:pPr>
            <a:r>
              <a:rPr lang="en-IN" sz="4400">
                <a:latin typeface="Arial"/>
                <a:ea typeface="Arial"/>
              </a:rPr>
              <a:t>HTTP - Request Syntax</a:t>
            </a:r>
            <a:endParaRPr/>
          </a:p>
        </p:txBody>
      </p:sp>
      <p:sp>
        <p:nvSpPr>
          <p:cNvPr id="129"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Syntax of a HTTP Request</a:t>
            </a:r>
            <a:endParaRPr/>
          </a:p>
          <a:p>
            <a:pPr lvl="2">
              <a:lnSpc>
                <a:spcPct val="95000"/>
              </a:lnSpc>
            </a:pPr>
            <a:r>
              <a:rPr i="1" lang="en-IN" sz="2400">
                <a:latin typeface="Times New Roman"/>
              </a:rPr>
              <a:t>Request-Line </a:t>
            </a:r>
            <a:endParaRPr/>
          </a:p>
          <a:p>
            <a:pPr lvl="2">
              <a:lnSpc>
                <a:spcPct val="95000"/>
              </a:lnSpc>
            </a:pPr>
            <a:r>
              <a:rPr i="1" lang="en-IN" sz="2400">
                <a:latin typeface="Times New Roman"/>
              </a:rPr>
              <a:t>*((General header | request header | Entity header) CRLF)</a:t>
            </a:r>
            <a:endParaRPr/>
          </a:p>
          <a:p>
            <a:pPr lvl="2">
              <a:lnSpc>
                <a:spcPct val="95000"/>
              </a:lnSpc>
            </a:pPr>
            <a:r>
              <a:rPr i="1" lang="en-IN" sz="2400">
                <a:latin typeface="Times New Roman"/>
              </a:rPr>
              <a:t>CRLF</a:t>
            </a:r>
            <a:endParaRPr/>
          </a:p>
          <a:p>
            <a:pPr lvl="2">
              <a:lnSpc>
                <a:spcPct val="95000"/>
              </a:lnSpc>
            </a:pPr>
            <a:r>
              <a:rPr i="1" lang="en-IN" sz="2400">
                <a:latin typeface="Times New Roman"/>
              </a:rPr>
              <a:t>[Message body]</a:t>
            </a:r>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0" name="TextShape 1"/>
          <p:cNvSpPr txBox="1"/>
          <p:nvPr/>
        </p:nvSpPr>
        <p:spPr>
          <a:xfrm>
            <a:off x="838080" y="607680"/>
            <a:ext cx="7772400" cy="765000"/>
          </a:xfrm>
          <a:prstGeom prst="rect">
            <a:avLst/>
          </a:prstGeom>
        </p:spPr>
        <p:txBody>
          <a:bodyPr lIns="90000" rIns="90000" tIns="46800" bIns="46800" anchor="ctr"/>
          <a:p>
            <a:pPr algn="ctr">
              <a:lnSpc>
                <a:spcPct val="95000"/>
              </a:lnSpc>
            </a:pPr>
            <a:r>
              <a:rPr lang="en-IN" sz="4400">
                <a:latin typeface="Arial"/>
                <a:ea typeface="Arial"/>
              </a:rPr>
              <a:t>Request-line</a:t>
            </a:r>
            <a:endParaRPr/>
          </a:p>
        </p:txBody>
      </p:sp>
      <p:sp>
        <p:nvSpPr>
          <p:cNvPr id="131"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Consists of </a:t>
            </a:r>
            <a:endParaRPr/>
          </a:p>
          <a:p>
            <a:pPr lvl="1">
              <a:lnSpc>
                <a:spcPct val="95000"/>
              </a:lnSpc>
              <a:buFont typeface="Times New Roman"/>
              <a:buChar char="–"/>
            </a:pPr>
            <a:r>
              <a:rPr lang="en-IN" sz="2800">
                <a:latin typeface="Arial"/>
                <a:ea typeface="Arial"/>
              </a:rPr>
              <a:t>Method to be applied to the resource</a:t>
            </a:r>
            <a:endParaRPr/>
          </a:p>
          <a:p>
            <a:pPr lvl="1">
              <a:lnSpc>
                <a:spcPct val="95000"/>
              </a:lnSpc>
              <a:buFont typeface="Times New Roman"/>
              <a:buChar char="–"/>
            </a:pPr>
            <a:r>
              <a:rPr lang="en-IN" sz="2800">
                <a:latin typeface="Arial"/>
                <a:ea typeface="Arial"/>
              </a:rPr>
              <a:t>Identifier of the resource - URI</a:t>
            </a:r>
            <a:endParaRPr/>
          </a:p>
          <a:p>
            <a:pPr lvl="1">
              <a:lnSpc>
                <a:spcPct val="95000"/>
              </a:lnSpc>
              <a:buFont typeface="Times New Roman"/>
              <a:buChar char="–"/>
            </a:pPr>
            <a:r>
              <a:rPr lang="en-IN" sz="2800">
                <a:latin typeface="Arial"/>
                <a:ea typeface="Arial"/>
              </a:rPr>
              <a:t>Protocol version in use</a:t>
            </a:r>
            <a:endParaRPr/>
          </a:p>
          <a:p>
            <a:pPr>
              <a:lnSpc>
                <a:spcPct val="95000"/>
              </a:lnSpc>
              <a:buFont typeface="Times New Roman"/>
              <a:buChar char="•"/>
            </a:pPr>
            <a:r>
              <a:rPr lang="en-IN" sz="3200">
                <a:latin typeface="Arial"/>
                <a:ea typeface="Arial"/>
              </a:rPr>
              <a:t>Syntax of the Request-Line</a:t>
            </a:r>
            <a:endParaRPr/>
          </a:p>
          <a:p>
            <a:pPr lvl="2">
              <a:lnSpc>
                <a:spcPct val="95000"/>
              </a:lnSpc>
            </a:pPr>
            <a:r>
              <a:rPr b="1" i="1" lang="en-IN" sz="2000">
                <a:latin typeface="Times New Roman"/>
              </a:rPr>
              <a:t>Method SP Request-URI SP HTTP-Version CRLF</a:t>
            </a:r>
            <a:endParaRPr/>
          </a:p>
          <a:p>
            <a:pPr>
              <a:lnSpc>
                <a:spcPct val="95000"/>
              </a:lnSpc>
              <a:buFont typeface="Times New Roman"/>
              <a:buChar char="•"/>
            </a:pPr>
            <a:r>
              <a:rPr lang="en-IN" sz="3200">
                <a:latin typeface="Arial"/>
                <a:ea typeface="Arial"/>
              </a:rPr>
              <a:t>Example:</a:t>
            </a:r>
            <a:endParaRPr/>
          </a:p>
          <a:p>
            <a:pPr lvl="1">
              <a:lnSpc>
                <a:spcPct val="89000"/>
              </a:lnSpc>
            </a:pPr>
            <a:r>
              <a:rPr lang="en-IN" sz="2000">
                <a:latin typeface="Courier New"/>
              </a:rPr>
              <a:t>GET http://www.ncb.ernet.in/ncb.html HTTP/1.1</a:t>
            </a:r>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2"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HTTP – Request Methods</a:t>
            </a:r>
            <a:endParaRPr/>
          </a:p>
        </p:txBody>
      </p:sp>
      <p:sp>
        <p:nvSpPr>
          <p:cNvPr id="133" name="TextShape 2"/>
          <p:cNvSpPr txBox="1"/>
          <p:nvPr/>
        </p:nvSpPr>
        <p:spPr>
          <a:xfrm>
            <a:off x="685800" y="1905120"/>
            <a:ext cx="7772400" cy="4038480"/>
          </a:xfrm>
          <a:prstGeom prst="rect">
            <a:avLst/>
          </a:prstGeom>
        </p:spPr>
        <p:txBody>
          <a:bodyPr lIns="90000" rIns="90000" tIns="46800" bIns="46800"/>
          <a:p>
            <a:pPr>
              <a:lnSpc>
                <a:spcPct val="95000"/>
              </a:lnSpc>
              <a:buFont typeface="Times New Roman"/>
              <a:buChar char="•"/>
            </a:pPr>
            <a:r>
              <a:rPr lang="en-IN" sz="3200">
                <a:latin typeface="Arial"/>
                <a:ea typeface="Arial"/>
              </a:rPr>
              <a:t>GET</a:t>
            </a:r>
            <a:endParaRPr/>
          </a:p>
          <a:p>
            <a:pPr lvl="1">
              <a:lnSpc>
                <a:spcPct val="95000"/>
              </a:lnSpc>
              <a:buFont typeface="Times New Roman"/>
              <a:buChar char="–"/>
            </a:pPr>
            <a:r>
              <a:rPr lang="en-IN" sz="2800">
                <a:latin typeface="Arial"/>
                <a:ea typeface="Arial"/>
              </a:rPr>
              <a:t>Specifies the resource to request and </a:t>
            </a:r>
            <a:endParaRPr/>
          </a:p>
          <a:p>
            <a:pPr lvl="1">
              <a:lnSpc>
                <a:spcPct val="95000"/>
              </a:lnSpc>
              <a:buFont typeface="Times New Roman"/>
              <a:buChar char="–"/>
            </a:pPr>
            <a:r>
              <a:rPr lang="en-IN" sz="2800">
                <a:latin typeface="Arial"/>
                <a:ea typeface="Arial"/>
              </a:rPr>
              <a:t>HTTP Version to use in the session</a:t>
            </a:r>
            <a:endParaRPr/>
          </a:p>
          <a:p>
            <a:pPr lvl="1">
              <a:lnSpc>
                <a:spcPct val="95000"/>
              </a:lnSpc>
              <a:buFont typeface="Times New Roman"/>
              <a:buChar char="–"/>
            </a:pPr>
            <a:r>
              <a:rPr lang="en-IN" sz="2800">
                <a:latin typeface="Arial"/>
                <a:ea typeface="Arial"/>
              </a:rPr>
              <a:t>Ex:</a:t>
            </a:r>
            <a:r>
              <a:rPr lang="en-IN" sz="2800">
                <a:latin typeface="Times New Roman"/>
              </a:rPr>
              <a:t> </a:t>
            </a:r>
            <a:endParaRPr/>
          </a:p>
          <a:p>
            <a:pPr lvl="2">
              <a:lnSpc>
                <a:spcPct val="89000"/>
              </a:lnSpc>
              <a:buFont typeface="Courier New"/>
              <a:buChar char="•"/>
            </a:pPr>
            <a:r>
              <a:rPr lang="en-IN">
                <a:latin typeface="Courier New"/>
              </a:rPr>
              <a:t>GET http://www.ncb.ernet.in/ncb.html HTTP/1.1</a:t>
            </a:r>
            <a:endParaRPr/>
          </a:p>
          <a:p>
            <a:pPr>
              <a:lnSpc>
                <a:spcPct val="95000"/>
              </a:lnSpc>
              <a:buFont typeface="Times New Roman"/>
              <a:buChar char="•"/>
            </a:pPr>
            <a:r>
              <a:rPr lang="en-IN" sz="3200">
                <a:latin typeface="Arial"/>
                <a:ea typeface="Arial"/>
              </a:rPr>
              <a:t>HEAD</a:t>
            </a:r>
            <a:endParaRPr/>
          </a:p>
          <a:p>
            <a:pPr lvl="1">
              <a:lnSpc>
                <a:spcPct val="95000"/>
              </a:lnSpc>
              <a:buFont typeface="Times New Roman"/>
              <a:buChar char="–"/>
            </a:pPr>
            <a:r>
              <a:rPr lang="en-IN" sz="2800">
                <a:latin typeface="Arial"/>
                <a:ea typeface="Arial"/>
              </a:rPr>
              <a:t>Can be used to test the validity of hypertext links</a:t>
            </a:r>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3"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Components of Web</a:t>
            </a:r>
            <a:endParaRPr/>
          </a:p>
        </p:txBody>
      </p:sp>
      <p:sp>
        <p:nvSpPr>
          <p:cNvPr id="54"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HTTP – (Application Layer) Protocol for communication between any two machines</a:t>
            </a:r>
            <a:endParaRPr/>
          </a:p>
          <a:p>
            <a:pPr>
              <a:lnSpc>
                <a:spcPct val="95000"/>
              </a:lnSpc>
              <a:buFont typeface="Times New Roman"/>
              <a:buChar char="•"/>
            </a:pPr>
            <a:r>
              <a:rPr lang="en-IN" sz="3200">
                <a:latin typeface="Arial"/>
                <a:ea typeface="Arial"/>
              </a:rPr>
              <a:t>URL – Addressing method for locating a document</a:t>
            </a:r>
            <a:endParaRPr/>
          </a:p>
          <a:p>
            <a:pPr>
              <a:lnSpc>
                <a:spcPct val="95000"/>
              </a:lnSpc>
              <a:buFont typeface="Times New Roman"/>
              <a:buChar char="•"/>
            </a:pPr>
            <a:r>
              <a:rPr lang="en-IN" sz="3200">
                <a:latin typeface="Arial"/>
                <a:ea typeface="Arial"/>
              </a:rPr>
              <a:t>HTML – Hypertext Messaging format</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4"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HTTP – Request Methods</a:t>
            </a:r>
            <a:endParaRPr/>
          </a:p>
        </p:txBody>
      </p:sp>
      <p:sp>
        <p:nvSpPr>
          <p:cNvPr id="135" name="TextShape 2"/>
          <p:cNvSpPr txBox="1"/>
          <p:nvPr/>
        </p:nvSpPr>
        <p:spPr>
          <a:xfrm>
            <a:off x="685800" y="1752120"/>
            <a:ext cx="7848720" cy="4498920"/>
          </a:xfrm>
          <a:prstGeom prst="rect">
            <a:avLst/>
          </a:prstGeom>
        </p:spPr>
        <p:txBody>
          <a:bodyPr/>
          <a:p>
            <a:pPr lvl="1">
              <a:lnSpc>
                <a:spcPct val="86000"/>
              </a:lnSpc>
              <a:buFont typeface="Times New Roman"/>
              <a:buChar char="–"/>
            </a:pPr>
            <a:r>
              <a:rPr lang="en-IN" sz="2400">
                <a:latin typeface="Times New Roman"/>
              </a:rPr>
              <a:t>Identical to GET, except the message body is not returned with the response</a:t>
            </a:r>
            <a:endParaRPr/>
          </a:p>
          <a:p>
            <a:pPr lvl="1">
              <a:lnSpc>
                <a:spcPct val="86000"/>
              </a:lnSpc>
              <a:buFont typeface="Times New Roman"/>
              <a:buChar char="–"/>
            </a:pPr>
            <a:r>
              <a:rPr lang="en-IN" sz="2400">
                <a:latin typeface="Times New Roman"/>
              </a:rPr>
              <a:t>Return only meta-information on a resource</a:t>
            </a:r>
            <a:endParaRPr/>
          </a:p>
          <a:p>
            <a:pPr>
              <a:lnSpc>
                <a:spcPct val="86000"/>
              </a:lnSpc>
              <a:buFont typeface="Times New Roman"/>
              <a:buChar char="•"/>
            </a:pPr>
            <a:r>
              <a:rPr lang="en-IN" sz="2800">
                <a:latin typeface="Times New Roman"/>
              </a:rPr>
              <a:t>POST</a:t>
            </a:r>
            <a:endParaRPr/>
          </a:p>
          <a:p>
            <a:pPr lvl="1">
              <a:lnSpc>
                <a:spcPct val="86000"/>
              </a:lnSpc>
              <a:buFont typeface="Times New Roman"/>
              <a:buChar char="–"/>
            </a:pPr>
            <a:r>
              <a:rPr lang="en-IN" sz="2400">
                <a:latin typeface="Times New Roman"/>
              </a:rPr>
              <a:t>Allows the client to update an existing resource </a:t>
            </a:r>
            <a:endParaRPr/>
          </a:p>
          <a:p>
            <a:pPr lvl="1">
              <a:lnSpc>
                <a:spcPct val="86000"/>
              </a:lnSpc>
              <a:buFont typeface="Times New Roman"/>
              <a:buChar char="–"/>
            </a:pPr>
            <a:r>
              <a:rPr lang="en-IN" sz="2400">
                <a:latin typeface="Times New Roman"/>
              </a:rPr>
              <a:t>Update does not change the existing resource; rather it adds content to support the resource </a:t>
            </a:r>
            <a:endParaRPr/>
          </a:p>
          <a:p>
            <a:pPr lvl="1">
              <a:lnSpc>
                <a:spcPct val="86000"/>
              </a:lnSpc>
              <a:buFont typeface="Times New Roman"/>
              <a:buChar char="–"/>
            </a:pPr>
            <a:r>
              <a:rPr lang="en-IN" sz="2400">
                <a:latin typeface="Times New Roman"/>
              </a:rPr>
              <a:t>Common use of POST header is for submitting forms and posting messages</a:t>
            </a:r>
            <a:endParaRPr/>
          </a:p>
          <a:p>
            <a:pPr lvl="1">
              <a:lnSpc>
                <a:spcPct val="86000"/>
              </a:lnSpc>
              <a:buFont typeface="Times New Roman"/>
              <a:buChar char="–"/>
            </a:pPr>
            <a:r>
              <a:rPr lang="en-IN" sz="2400">
                <a:latin typeface="Times New Roman"/>
              </a:rPr>
              <a:t>Responses to this method are generally not cacheable</a:t>
            </a:r>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6"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HTTP – Request Methods</a:t>
            </a:r>
            <a:endParaRPr/>
          </a:p>
        </p:txBody>
      </p:sp>
      <p:sp>
        <p:nvSpPr>
          <p:cNvPr id="137" name="TextShape 2"/>
          <p:cNvSpPr txBox="1"/>
          <p:nvPr/>
        </p:nvSpPr>
        <p:spPr>
          <a:xfrm>
            <a:off x="685800" y="1905120"/>
            <a:ext cx="7848720" cy="4511520"/>
          </a:xfrm>
          <a:prstGeom prst="rect">
            <a:avLst/>
          </a:prstGeom>
        </p:spPr>
        <p:txBody>
          <a:bodyPr lIns="90000" rIns="90000" tIns="46800" bIns="46800"/>
          <a:p>
            <a:pPr>
              <a:lnSpc>
                <a:spcPct val="86000"/>
              </a:lnSpc>
              <a:buFont typeface="Times New Roman"/>
              <a:buChar char="•"/>
            </a:pPr>
            <a:r>
              <a:rPr lang="en-IN" sz="2800">
                <a:latin typeface="Arial"/>
                <a:ea typeface="Arial"/>
              </a:rPr>
              <a:t>PUT</a:t>
            </a:r>
            <a:endParaRPr/>
          </a:p>
          <a:p>
            <a:pPr lvl="1">
              <a:lnSpc>
                <a:spcPct val="86000"/>
              </a:lnSpc>
              <a:buFont typeface="Times New Roman"/>
              <a:buChar char="–"/>
            </a:pPr>
            <a:r>
              <a:rPr lang="en-IN" sz="2400">
                <a:latin typeface="Arial"/>
                <a:ea typeface="Arial"/>
              </a:rPr>
              <a:t>Creates a new entity (or)</a:t>
            </a:r>
            <a:endParaRPr/>
          </a:p>
          <a:p>
            <a:pPr lvl="1">
              <a:lnSpc>
                <a:spcPct val="86000"/>
              </a:lnSpc>
              <a:buFont typeface="Times New Roman"/>
              <a:buChar char="–"/>
            </a:pPr>
            <a:r>
              <a:rPr lang="en-IN" sz="2400">
                <a:latin typeface="Arial"/>
                <a:ea typeface="Arial"/>
              </a:rPr>
              <a:t>Updates the existing entity </a:t>
            </a:r>
            <a:endParaRPr/>
          </a:p>
          <a:p>
            <a:pPr lvl="1">
              <a:lnSpc>
                <a:spcPct val="86000"/>
              </a:lnSpc>
              <a:buFont typeface="Times New Roman"/>
              <a:buChar char="–"/>
            </a:pPr>
            <a:r>
              <a:rPr lang="en-IN" sz="2400">
                <a:latin typeface="Arial"/>
                <a:ea typeface="Arial"/>
              </a:rPr>
              <a:t>If entity exists and new information is PUT, it overwrites the existing data. </a:t>
            </a:r>
            <a:endParaRPr/>
          </a:p>
          <a:p>
            <a:pPr lvl="1">
              <a:lnSpc>
                <a:spcPct val="86000"/>
              </a:lnSpc>
              <a:buFont typeface="Times New Roman"/>
              <a:buChar char="–"/>
            </a:pPr>
            <a:r>
              <a:rPr lang="en-IN" sz="2400">
                <a:latin typeface="Arial"/>
                <a:ea typeface="Arial"/>
              </a:rPr>
              <a:t>Difference between POST and PUT is the way in which Request-URI is dealt with</a:t>
            </a:r>
            <a:endParaRPr/>
          </a:p>
          <a:p>
            <a:pPr lvl="2">
              <a:lnSpc>
                <a:spcPct val="86000"/>
              </a:lnSpc>
              <a:buFont typeface="Times New Roman"/>
              <a:buChar char="•"/>
            </a:pPr>
            <a:r>
              <a:rPr lang="en-IN" sz="2000">
                <a:latin typeface="Arial"/>
                <a:ea typeface="Arial"/>
              </a:rPr>
              <a:t>URI in POST method specifies the resource</a:t>
            </a:r>
            <a:endParaRPr/>
          </a:p>
          <a:p>
            <a:pPr lvl="2">
              <a:lnSpc>
                <a:spcPct val="86000"/>
              </a:lnSpc>
              <a:buFont typeface="Times New Roman"/>
              <a:buChar char="•"/>
            </a:pPr>
            <a:r>
              <a:rPr lang="en-IN" sz="2000">
                <a:latin typeface="Arial"/>
                <a:ea typeface="Arial"/>
              </a:rPr>
              <a:t>User agent in PUT method specifies the resource</a:t>
            </a:r>
            <a:endParaRPr/>
          </a:p>
          <a:p>
            <a:pPr lvl="2">
              <a:lnSpc>
                <a:spcPct val="86000"/>
              </a:lnSpc>
              <a:buFont typeface="Times New Roman"/>
              <a:buChar char="•"/>
            </a:pPr>
            <a:r>
              <a:rPr lang="en-IN" sz="2000">
                <a:latin typeface="Arial"/>
                <a:ea typeface="Arial"/>
              </a:rPr>
              <a:t>Responses to this method are not cacheable</a:t>
            </a:r>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8"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HTTP – Request Methods</a:t>
            </a:r>
            <a:endParaRPr/>
          </a:p>
        </p:txBody>
      </p:sp>
      <p:sp>
        <p:nvSpPr>
          <p:cNvPr id="139" name="TextShape 2"/>
          <p:cNvSpPr txBox="1"/>
          <p:nvPr/>
        </p:nvSpPr>
        <p:spPr>
          <a:xfrm>
            <a:off x="685800" y="1600200"/>
            <a:ext cx="7848720" cy="4694400"/>
          </a:xfrm>
          <a:prstGeom prst="rect">
            <a:avLst/>
          </a:prstGeom>
        </p:spPr>
        <p:txBody>
          <a:bodyPr lIns="90000" rIns="90000" tIns="46800" bIns="46800"/>
          <a:p>
            <a:pPr>
              <a:lnSpc>
                <a:spcPct val="86000"/>
              </a:lnSpc>
              <a:buFont typeface="Times New Roman"/>
              <a:buChar char="•"/>
            </a:pPr>
            <a:r>
              <a:rPr lang="en-IN" sz="3200">
                <a:latin typeface="Arial"/>
                <a:ea typeface="Arial"/>
              </a:rPr>
              <a:t>DELETE</a:t>
            </a:r>
            <a:endParaRPr/>
          </a:p>
          <a:p>
            <a:pPr lvl="1">
              <a:lnSpc>
                <a:spcPct val="86000"/>
              </a:lnSpc>
              <a:buFont typeface="Times New Roman"/>
              <a:buChar char="–"/>
            </a:pPr>
            <a:r>
              <a:rPr lang="en-IN" sz="2400">
                <a:latin typeface="Arial"/>
                <a:ea typeface="Arial"/>
              </a:rPr>
              <a:t>Specifies the resource to be deleted</a:t>
            </a:r>
            <a:endParaRPr/>
          </a:p>
          <a:p>
            <a:pPr lvl="1">
              <a:lnSpc>
                <a:spcPct val="86000"/>
              </a:lnSpc>
              <a:buFont typeface="Times New Roman"/>
              <a:buChar char="–"/>
            </a:pPr>
            <a:r>
              <a:rPr lang="en-IN" sz="2400">
                <a:latin typeface="Arial"/>
                <a:ea typeface="Arial"/>
              </a:rPr>
              <a:t>Server must reply with a status message, but completing the operation is not mandatory</a:t>
            </a:r>
            <a:endParaRPr/>
          </a:p>
          <a:p>
            <a:pPr lvl="1">
              <a:lnSpc>
                <a:spcPct val="86000"/>
              </a:lnSpc>
              <a:buFont typeface="Times New Roman"/>
              <a:buChar char="–"/>
            </a:pPr>
            <a:r>
              <a:rPr lang="en-IN" sz="2400">
                <a:latin typeface="Arial"/>
                <a:ea typeface="Arial"/>
              </a:rPr>
              <a:t>Responses to this method are not cacheable</a:t>
            </a:r>
            <a:endParaRPr/>
          </a:p>
          <a:p>
            <a:pPr>
              <a:lnSpc>
                <a:spcPct val="86000"/>
              </a:lnSpc>
              <a:buFont typeface="Times New Roman"/>
              <a:buChar char="•"/>
            </a:pPr>
            <a:r>
              <a:rPr lang="en-IN" sz="3200">
                <a:latin typeface="Arial"/>
                <a:ea typeface="Arial"/>
              </a:rPr>
              <a:t>TRACE</a:t>
            </a:r>
            <a:endParaRPr/>
          </a:p>
          <a:p>
            <a:pPr lvl="1">
              <a:lnSpc>
                <a:spcPct val="86000"/>
              </a:lnSpc>
              <a:buFont typeface="Times New Roman"/>
              <a:buChar char="–"/>
            </a:pPr>
            <a:r>
              <a:rPr lang="en-IN" sz="2400">
                <a:latin typeface="Arial"/>
                <a:ea typeface="Arial"/>
              </a:rPr>
              <a:t>Generally used for troubleshooting</a:t>
            </a:r>
            <a:endParaRPr/>
          </a:p>
          <a:p>
            <a:pPr lvl="1">
              <a:lnSpc>
                <a:spcPct val="86000"/>
              </a:lnSpc>
              <a:buFont typeface="Times New Roman"/>
              <a:buChar char="–"/>
            </a:pPr>
            <a:r>
              <a:rPr lang="en-IN" sz="2400">
                <a:latin typeface="Arial"/>
                <a:ea typeface="Arial"/>
              </a:rPr>
              <a:t>Combined with Via header and Max-forwards header to see the path the request/response traversed</a:t>
            </a:r>
            <a:endParaRPr/>
          </a:p>
          <a:p>
            <a:pPr lvl="1">
              <a:lnSpc>
                <a:spcPct val="86000"/>
              </a:lnSpc>
              <a:buFont typeface="Times New Roman"/>
              <a:buChar char="–"/>
            </a:pPr>
            <a:r>
              <a:rPr lang="en-IN" sz="2400">
                <a:latin typeface="Arial"/>
                <a:ea typeface="Arial"/>
              </a:rPr>
              <a:t>Response does not include an entity</a:t>
            </a:r>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0"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HTTP Request Methods</a:t>
            </a:r>
            <a:endParaRPr/>
          </a:p>
        </p:txBody>
      </p:sp>
      <p:sp>
        <p:nvSpPr>
          <p:cNvPr id="141"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OPTIONS</a:t>
            </a:r>
            <a:endParaRPr/>
          </a:p>
          <a:p>
            <a:pPr lvl="1">
              <a:lnSpc>
                <a:spcPct val="95000"/>
              </a:lnSpc>
              <a:buFont typeface="Times New Roman"/>
              <a:buChar char="–"/>
            </a:pPr>
            <a:r>
              <a:rPr lang="en-IN" sz="2800">
                <a:latin typeface="Arial"/>
                <a:ea typeface="Arial"/>
              </a:rPr>
              <a:t>Used to gather communication options about a particular resource or server</a:t>
            </a:r>
            <a:endParaRPr/>
          </a:p>
          <a:p>
            <a:pPr lvl="1">
              <a:lnSpc>
                <a:spcPct val="95000"/>
              </a:lnSpc>
              <a:buFont typeface="Times New Roman"/>
              <a:buChar char="–"/>
            </a:pPr>
            <a:r>
              <a:rPr lang="en-IN" sz="2800">
                <a:latin typeface="Arial"/>
                <a:ea typeface="Arial"/>
              </a:rPr>
              <a:t>Example: To see if the server supports HTTP/1.1 without making a request for a specific resource</a:t>
            </a:r>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2" name="TextShape 1"/>
          <p:cNvSpPr txBox="1"/>
          <p:nvPr/>
        </p:nvSpPr>
        <p:spPr>
          <a:xfrm>
            <a:off x="762120" y="684000"/>
            <a:ext cx="7772400" cy="765000"/>
          </a:xfrm>
          <a:prstGeom prst="rect">
            <a:avLst/>
          </a:prstGeom>
        </p:spPr>
        <p:txBody>
          <a:bodyPr lIns="90000" rIns="90000" tIns="46800" bIns="46800" anchor="ctr"/>
          <a:p>
            <a:pPr algn="ctr">
              <a:lnSpc>
                <a:spcPct val="95000"/>
              </a:lnSpc>
            </a:pPr>
            <a:r>
              <a:rPr lang="en-IN" sz="4400">
                <a:latin typeface="Arial"/>
                <a:ea typeface="Arial"/>
              </a:rPr>
              <a:t>HTTP Request Header</a:t>
            </a:r>
            <a:endParaRPr/>
          </a:p>
        </p:txBody>
      </p:sp>
      <p:sp>
        <p:nvSpPr>
          <p:cNvPr id="143"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Allows client to give additional information about the request and itself.</a:t>
            </a:r>
            <a:endParaRPr/>
          </a:p>
          <a:p>
            <a:pPr>
              <a:lnSpc>
                <a:spcPct val="95000"/>
              </a:lnSpc>
              <a:buFont typeface="Times New Roman"/>
              <a:buChar char="•"/>
            </a:pPr>
            <a:r>
              <a:rPr lang="en-IN" sz="3200">
                <a:latin typeface="Arial"/>
                <a:ea typeface="Arial"/>
              </a:rPr>
              <a:t>Act as request modifiers/qualifiers.</a:t>
            </a:r>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TextShape 1"/>
          <p:cNvSpPr txBox="1"/>
          <p:nvPr/>
        </p:nvSpPr>
        <p:spPr>
          <a:xfrm>
            <a:off x="685800" y="272520"/>
            <a:ext cx="7848720" cy="1436760"/>
          </a:xfrm>
          <a:prstGeom prst="rect">
            <a:avLst/>
          </a:prstGeom>
        </p:spPr>
        <p:txBody>
          <a:bodyPr lIns="90000" rIns="90000" tIns="46800" bIns="46800" anchor="ctr"/>
          <a:p>
            <a:pPr algn="ctr">
              <a:lnSpc>
                <a:spcPct val="95000"/>
              </a:lnSpc>
            </a:pPr>
            <a:r>
              <a:rPr lang="en-IN" sz="4400">
                <a:latin typeface="Arial"/>
                <a:ea typeface="Arial"/>
              </a:rPr>
              <a:t>Some HTTP Request Header Fields</a:t>
            </a:r>
            <a:endParaRPr/>
          </a:p>
        </p:txBody>
      </p:sp>
      <p:sp>
        <p:nvSpPr>
          <p:cNvPr id="145" name="TextShape 2"/>
          <p:cNvSpPr txBox="1"/>
          <p:nvPr/>
        </p:nvSpPr>
        <p:spPr>
          <a:xfrm>
            <a:off x="685800" y="1599840"/>
            <a:ext cx="7772400" cy="4343400"/>
          </a:xfrm>
          <a:prstGeom prst="rect">
            <a:avLst/>
          </a:prstGeom>
        </p:spPr>
        <p:txBody>
          <a:bodyPr lIns="90000" rIns="90000" tIns="46800" bIns="46800"/>
          <a:p>
            <a:pPr>
              <a:lnSpc>
                <a:spcPct val="95000"/>
              </a:lnSpc>
              <a:buFont typeface="Times New Roman"/>
              <a:buChar char="•"/>
            </a:pPr>
            <a:r>
              <a:rPr lang="en-IN" sz="2000">
                <a:latin typeface="Times New Roman"/>
              </a:rPr>
              <a:t>Accept - media type/ sub-type</a:t>
            </a:r>
            <a:endParaRPr/>
          </a:p>
          <a:p>
            <a:pPr lvl="4">
              <a:lnSpc>
                <a:spcPct val="95000"/>
              </a:lnSpc>
              <a:buFont typeface="Times New Roman"/>
              <a:buChar char="»"/>
            </a:pPr>
            <a:r>
              <a:rPr b="1" lang="en-IN" sz="2000">
                <a:latin typeface="Times New Roman"/>
              </a:rPr>
              <a:t>Accept : text/html, text/plain</a:t>
            </a:r>
            <a:endParaRPr/>
          </a:p>
          <a:p>
            <a:pPr>
              <a:lnSpc>
                <a:spcPct val="95000"/>
              </a:lnSpc>
              <a:buFont typeface="Times New Roman"/>
              <a:buChar char="•"/>
            </a:pPr>
            <a:r>
              <a:rPr lang="en-IN" sz="2000">
                <a:latin typeface="Times New Roman"/>
              </a:rPr>
              <a:t>Host - Internet host and port number</a:t>
            </a:r>
            <a:endParaRPr/>
          </a:p>
          <a:p>
            <a:pPr lvl="4">
              <a:lnSpc>
                <a:spcPct val="95000"/>
              </a:lnSpc>
              <a:buFont typeface="Times New Roman"/>
              <a:buChar char="»"/>
            </a:pPr>
            <a:r>
              <a:rPr b="1" lang="en-IN" sz="2000">
                <a:latin typeface="Times New Roman"/>
              </a:rPr>
              <a:t>Host: www.w3.org : 80</a:t>
            </a:r>
            <a:endParaRPr/>
          </a:p>
          <a:p>
            <a:pPr>
              <a:lnSpc>
                <a:spcPct val="95000"/>
              </a:lnSpc>
              <a:buFont typeface="Times New Roman"/>
              <a:buChar char="•"/>
            </a:pPr>
            <a:r>
              <a:rPr lang="en-IN" sz="2000">
                <a:latin typeface="Times New Roman"/>
              </a:rPr>
              <a:t>If-range – indicates that the client may have a partial copy of the entity and the request is meant to get the remaining portion. (If the entity has changed the server should send the entire entity; This header should be used in conjunction with Range header)</a:t>
            </a:r>
            <a:endParaRPr/>
          </a:p>
          <a:p>
            <a:pPr lvl="4">
              <a:lnSpc>
                <a:spcPct val="95000"/>
              </a:lnSpc>
              <a:buFont typeface="Times New Roman"/>
              <a:buChar char="»"/>
            </a:pPr>
            <a:r>
              <a:rPr b="1" lang="en-IN" sz="2000">
                <a:latin typeface="Times New Roman"/>
              </a:rPr>
              <a:t>If-Range: entity-tag or date</a:t>
            </a:r>
            <a:endParaRPr/>
          </a:p>
          <a:p>
            <a:pPr>
              <a:lnSpc>
                <a:spcPct val="95000"/>
              </a:lnSpc>
              <a:buFont typeface="Times New Roman"/>
              <a:buChar char="•"/>
            </a:pPr>
            <a:r>
              <a:rPr lang="en-IN" sz="2000">
                <a:latin typeface="Times New Roman"/>
              </a:rPr>
              <a:t>Range – specifies a byte range in the entity-body, which the client would like to request</a:t>
            </a:r>
            <a:endParaRPr/>
          </a:p>
          <a:p>
            <a:pPr lvl="4">
              <a:lnSpc>
                <a:spcPct val="95000"/>
              </a:lnSpc>
              <a:buFont typeface="Times New Roman"/>
              <a:buChar char="»"/>
            </a:pPr>
            <a:r>
              <a:rPr b="1" lang="en-IN" sz="2000">
                <a:latin typeface="Times New Roman"/>
              </a:rPr>
              <a:t>Range: range-specifier</a:t>
            </a:r>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6" name="TextShape 1"/>
          <p:cNvSpPr txBox="1"/>
          <p:nvPr/>
        </p:nvSpPr>
        <p:spPr>
          <a:xfrm>
            <a:off x="685800" y="348840"/>
            <a:ext cx="7772400" cy="1436760"/>
          </a:xfrm>
          <a:prstGeom prst="rect">
            <a:avLst/>
          </a:prstGeom>
        </p:spPr>
        <p:txBody>
          <a:bodyPr lIns="90000" rIns="90000" tIns="46800" bIns="46800" anchor="ctr"/>
          <a:p>
            <a:pPr algn="ctr">
              <a:lnSpc>
                <a:spcPct val="95000"/>
              </a:lnSpc>
            </a:pPr>
            <a:r>
              <a:rPr lang="en-IN" sz="4400">
                <a:latin typeface="Arial"/>
                <a:ea typeface="Arial"/>
              </a:rPr>
              <a:t>Some HTTP Request Header Fields</a:t>
            </a:r>
            <a:endParaRPr/>
          </a:p>
        </p:txBody>
      </p:sp>
      <p:sp>
        <p:nvSpPr>
          <p:cNvPr id="147"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2400">
                <a:latin typeface="Arial"/>
                <a:ea typeface="Arial"/>
              </a:rPr>
              <a:t>If-Modified-Since - Send the entity only if it has been modified after a given date (Status code 304 will be returned by the server, if the entity is not returned.)</a:t>
            </a:r>
            <a:endParaRPr/>
          </a:p>
          <a:p>
            <a:pPr lvl="4">
              <a:lnSpc>
                <a:spcPct val="95000"/>
              </a:lnSpc>
              <a:buFont typeface="Times New Roman"/>
              <a:buChar char="»"/>
            </a:pPr>
            <a:r>
              <a:rPr b="1" lang="en-IN">
                <a:latin typeface="Times New Roman"/>
              </a:rPr>
              <a:t>If-Modified-Since: Mon, 25 Apr 2005 10:00:00 GMT </a:t>
            </a:r>
            <a:endParaRPr/>
          </a:p>
          <a:p>
            <a:pPr>
              <a:lnSpc>
                <a:spcPct val="95000"/>
              </a:lnSpc>
              <a:buFont typeface="Times New Roman"/>
              <a:buChar char="•"/>
            </a:pPr>
            <a:r>
              <a:rPr lang="en-IN" sz="2400">
                <a:latin typeface="Arial"/>
                <a:ea typeface="Arial"/>
              </a:rPr>
              <a:t>If-Unmodified-Since – If the requested entity has NOT been modified, since the given date, the server should continue with the request, ignoring this header. (Otherwise, server should return the 412 (Precondition failed) status message.) </a:t>
            </a:r>
            <a:endParaRPr/>
          </a:p>
          <a:p>
            <a:pPr lvl="4">
              <a:lnSpc>
                <a:spcPct val="95000"/>
              </a:lnSpc>
              <a:buFont typeface="Times New Roman"/>
              <a:buChar char="»"/>
            </a:pPr>
            <a:r>
              <a:rPr b="1" lang="en-IN">
                <a:latin typeface="Times New Roman"/>
              </a:rPr>
              <a:t>If-Unmodified-Since: Mon, 25 Apr 2005 10:00:00 GMT</a:t>
            </a:r>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8" name="TextShape 1"/>
          <p:cNvSpPr txBox="1"/>
          <p:nvPr/>
        </p:nvSpPr>
        <p:spPr>
          <a:xfrm>
            <a:off x="685800" y="684000"/>
            <a:ext cx="7772400" cy="765000"/>
          </a:xfrm>
          <a:prstGeom prst="rect">
            <a:avLst/>
          </a:prstGeom>
        </p:spPr>
        <p:txBody>
          <a:bodyPr lIns="90000" rIns="90000" tIns="46800" bIns="46800" anchor="ctr"/>
          <a:p>
            <a:pPr algn="ctr">
              <a:lnSpc>
                <a:spcPct val="95000"/>
              </a:lnSpc>
            </a:pPr>
            <a:r>
              <a:rPr lang="en-IN" sz="4400">
                <a:latin typeface="Arial"/>
                <a:ea typeface="Arial"/>
              </a:rPr>
              <a:t>HTTP – Response Syntax</a:t>
            </a:r>
            <a:endParaRPr/>
          </a:p>
        </p:txBody>
      </p:sp>
      <p:sp>
        <p:nvSpPr>
          <p:cNvPr id="149"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Syntax of a HTTP Response</a:t>
            </a:r>
            <a:endParaRPr/>
          </a:p>
          <a:p>
            <a:pPr lvl="2">
              <a:lnSpc>
                <a:spcPct val="95000"/>
              </a:lnSpc>
            </a:pPr>
            <a:r>
              <a:rPr i="1" lang="en-IN" sz="2400">
                <a:latin typeface="Times New Roman"/>
              </a:rPr>
              <a:t>Status-Line </a:t>
            </a:r>
            <a:endParaRPr/>
          </a:p>
          <a:p>
            <a:pPr lvl="2">
              <a:lnSpc>
                <a:spcPct val="95000"/>
              </a:lnSpc>
            </a:pPr>
            <a:r>
              <a:rPr i="1" lang="en-IN" sz="2400">
                <a:latin typeface="Times New Roman"/>
              </a:rPr>
              <a:t>*((General header | response header | Entity header) CRLF)</a:t>
            </a:r>
            <a:endParaRPr/>
          </a:p>
          <a:p>
            <a:pPr lvl="2">
              <a:lnSpc>
                <a:spcPct val="95000"/>
              </a:lnSpc>
            </a:pPr>
            <a:r>
              <a:rPr i="1" lang="en-IN" sz="2400">
                <a:latin typeface="Times New Roman"/>
              </a:rPr>
              <a:t>CRLF</a:t>
            </a:r>
            <a:endParaRPr/>
          </a:p>
          <a:p>
            <a:pPr lvl="2">
              <a:lnSpc>
                <a:spcPct val="95000"/>
              </a:lnSpc>
            </a:pPr>
            <a:r>
              <a:rPr i="1" lang="en-IN" sz="2400">
                <a:latin typeface="Times New Roman"/>
              </a:rPr>
              <a:t>[Message-body]</a:t>
            </a:r>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0" name="TextShape 1"/>
          <p:cNvSpPr txBox="1"/>
          <p:nvPr/>
        </p:nvSpPr>
        <p:spPr>
          <a:xfrm>
            <a:off x="685800" y="531720"/>
            <a:ext cx="7772400" cy="766800"/>
          </a:xfrm>
          <a:prstGeom prst="rect">
            <a:avLst/>
          </a:prstGeom>
        </p:spPr>
        <p:txBody>
          <a:bodyPr lIns="90000" rIns="90000" tIns="46800" bIns="46800" anchor="ctr"/>
          <a:p>
            <a:pPr algn="ctr">
              <a:lnSpc>
                <a:spcPct val="95000"/>
              </a:lnSpc>
            </a:pPr>
            <a:r>
              <a:rPr lang="en-IN" sz="4400">
                <a:latin typeface="Arial"/>
                <a:ea typeface="Arial"/>
              </a:rPr>
              <a:t>Status-line</a:t>
            </a:r>
            <a:endParaRPr/>
          </a:p>
        </p:txBody>
      </p:sp>
      <p:sp>
        <p:nvSpPr>
          <p:cNvPr id="151" name="TextShape 2"/>
          <p:cNvSpPr txBox="1"/>
          <p:nvPr/>
        </p:nvSpPr>
        <p:spPr>
          <a:xfrm>
            <a:off x="685800" y="1676520"/>
            <a:ext cx="7772400" cy="4114800"/>
          </a:xfrm>
          <a:prstGeom prst="rect">
            <a:avLst/>
          </a:prstGeom>
        </p:spPr>
        <p:txBody>
          <a:bodyPr lIns="90000" rIns="90000" tIns="46800" bIns="46800"/>
          <a:p>
            <a:pPr>
              <a:lnSpc>
                <a:spcPct val="95000"/>
              </a:lnSpc>
              <a:buFont typeface="Times New Roman"/>
              <a:buChar char="•"/>
            </a:pPr>
            <a:r>
              <a:rPr lang="en-IN" sz="2800">
                <a:latin typeface="Arial"/>
                <a:ea typeface="Arial"/>
              </a:rPr>
              <a:t>Consists of </a:t>
            </a:r>
            <a:endParaRPr/>
          </a:p>
          <a:p>
            <a:pPr lvl="1">
              <a:lnSpc>
                <a:spcPct val="95000"/>
              </a:lnSpc>
              <a:buFont typeface="Times New Roman"/>
              <a:buChar char="–"/>
            </a:pPr>
            <a:r>
              <a:rPr lang="en-IN" sz="2800">
                <a:latin typeface="Arial"/>
                <a:ea typeface="Arial"/>
              </a:rPr>
              <a:t>HTTP-version</a:t>
            </a:r>
            <a:endParaRPr/>
          </a:p>
          <a:p>
            <a:pPr lvl="1">
              <a:lnSpc>
                <a:spcPct val="95000"/>
              </a:lnSpc>
              <a:buFont typeface="Times New Roman"/>
              <a:buChar char="–"/>
            </a:pPr>
            <a:r>
              <a:rPr lang="en-IN" sz="2800">
                <a:latin typeface="Arial"/>
                <a:ea typeface="Arial"/>
              </a:rPr>
              <a:t>Status-code - 3-digit integer result code</a:t>
            </a:r>
            <a:endParaRPr/>
          </a:p>
          <a:p>
            <a:pPr lvl="1">
              <a:lnSpc>
                <a:spcPct val="95000"/>
              </a:lnSpc>
              <a:buFont typeface="Times New Roman"/>
              <a:buChar char="–"/>
            </a:pPr>
            <a:r>
              <a:rPr lang="en-IN" sz="2800">
                <a:latin typeface="Arial"/>
                <a:ea typeface="Arial"/>
              </a:rPr>
              <a:t>Reason-phrase - textual description of code</a:t>
            </a:r>
            <a:endParaRPr/>
          </a:p>
          <a:p>
            <a:pPr>
              <a:lnSpc>
                <a:spcPct val="95000"/>
              </a:lnSpc>
              <a:buFont typeface="Times New Roman"/>
              <a:buChar char="•"/>
            </a:pPr>
            <a:r>
              <a:rPr lang="en-IN" sz="2800">
                <a:latin typeface="Arial"/>
                <a:ea typeface="Arial"/>
              </a:rPr>
              <a:t>Syntax of the Status-Line</a:t>
            </a:r>
            <a:endParaRPr/>
          </a:p>
          <a:p>
            <a:pPr lvl="1">
              <a:lnSpc>
                <a:spcPct val="95000"/>
              </a:lnSpc>
            </a:pPr>
            <a:r>
              <a:rPr b="1" i="1" lang="en-IN" sz="2000">
                <a:latin typeface="Times New Roman"/>
              </a:rPr>
              <a:t>HTTP-Version SP Status-Code SP Reason-Phrase CRLF</a:t>
            </a:r>
            <a:endParaRPr/>
          </a:p>
          <a:p>
            <a:pPr>
              <a:lnSpc>
                <a:spcPct val="95000"/>
              </a:lnSpc>
              <a:buFont typeface="Times New Roman"/>
              <a:buChar char="•"/>
            </a:pPr>
            <a:r>
              <a:rPr lang="en-IN" sz="2800">
                <a:latin typeface="Arial"/>
                <a:ea typeface="Arial"/>
              </a:rPr>
              <a:t>Example</a:t>
            </a:r>
            <a:r>
              <a:rPr lang="en-IN" sz="2800">
                <a:latin typeface="Times New Roman"/>
              </a:rPr>
              <a:t>:</a:t>
            </a:r>
            <a:endParaRPr/>
          </a:p>
          <a:p>
            <a:pPr lvl="2">
              <a:lnSpc>
                <a:spcPct val="89000"/>
              </a:lnSpc>
            </a:pPr>
            <a:r>
              <a:rPr lang="en-IN" sz="2000">
                <a:latin typeface="Courier New"/>
              </a:rPr>
              <a:t>HTTP1.1 201 Created</a:t>
            </a:r>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2"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Common Error Codes</a:t>
            </a:r>
            <a:endParaRPr/>
          </a:p>
        </p:txBody>
      </p:sp>
      <p:sp>
        <p:nvSpPr>
          <p:cNvPr id="153" name="TextShape 2"/>
          <p:cNvSpPr txBox="1"/>
          <p:nvPr/>
        </p:nvSpPr>
        <p:spPr>
          <a:xfrm>
            <a:off x="685800" y="1904760"/>
            <a:ext cx="7772400" cy="4343400"/>
          </a:xfrm>
          <a:prstGeom prst="rect">
            <a:avLst/>
          </a:prstGeom>
        </p:spPr>
        <p:txBody>
          <a:bodyPr lIns="90000" rIns="90000" tIns="46800" bIns="46800"/>
          <a:p>
            <a:pPr>
              <a:lnSpc>
                <a:spcPct val="86000"/>
              </a:lnSpc>
              <a:buFont typeface="Times New Roman"/>
              <a:buChar char="•"/>
            </a:pPr>
            <a:r>
              <a:rPr lang="en-IN" sz="2800">
                <a:latin typeface="Arial"/>
                <a:ea typeface="Arial"/>
              </a:rPr>
              <a:t>1XX – Informational</a:t>
            </a:r>
            <a:endParaRPr/>
          </a:p>
          <a:p>
            <a:pPr lvl="1">
              <a:lnSpc>
                <a:spcPct val="86000"/>
              </a:lnSpc>
              <a:buFont typeface="Times New Roman"/>
              <a:buChar char="–"/>
            </a:pPr>
            <a:r>
              <a:rPr lang="en-IN" sz="2400">
                <a:latin typeface="Arial"/>
                <a:ea typeface="Arial"/>
              </a:rPr>
              <a:t>Introduced only in HTTP 1.1</a:t>
            </a:r>
            <a:endParaRPr/>
          </a:p>
          <a:p>
            <a:pPr lvl="1">
              <a:lnSpc>
                <a:spcPct val="86000"/>
              </a:lnSpc>
              <a:buFont typeface="Times New Roman"/>
              <a:buChar char="–"/>
            </a:pPr>
            <a:r>
              <a:rPr lang="en-IN" sz="2400">
                <a:latin typeface="Arial"/>
                <a:ea typeface="Arial"/>
              </a:rPr>
              <a:t>100 – Continue</a:t>
            </a:r>
            <a:endParaRPr/>
          </a:p>
          <a:p>
            <a:pPr>
              <a:lnSpc>
                <a:spcPct val="86000"/>
              </a:lnSpc>
              <a:buFont typeface="Times New Roman"/>
              <a:buChar char="•"/>
            </a:pPr>
            <a:r>
              <a:rPr lang="en-IN" sz="2800">
                <a:latin typeface="Arial"/>
                <a:ea typeface="Arial"/>
              </a:rPr>
              <a:t>2XX – Successful</a:t>
            </a:r>
            <a:endParaRPr/>
          </a:p>
          <a:p>
            <a:pPr lvl="1">
              <a:lnSpc>
                <a:spcPct val="86000"/>
              </a:lnSpc>
              <a:buFont typeface="Times New Roman"/>
              <a:buChar char="–"/>
            </a:pPr>
            <a:r>
              <a:rPr lang="en-IN" sz="2400">
                <a:latin typeface="Arial"/>
                <a:ea typeface="Arial"/>
              </a:rPr>
              <a:t>200 – OK</a:t>
            </a:r>
            <a:endParaRPr/>
          </a:p>
          <a:p>
            <a:pPr lvl="1">
              <a:lnSpc>
                <a:spcPct val="86000"/>
              </a:lnSpc>
              <a:buFont typeface="Times New Roman"/>
              <a:buChar char="–"/>
            </a:pPr>
            <a:r>
              <a:rPr lang="en-IN" sz="2400">
                <a:latin typeface="Arial"/>
                <a:ea typeface="Arial"/>
              </a:rPr>
              <a:t>201 – Created</a:t>
            </a:r>
            <a:endParaRPr/>
          </a:p>
          <a:p>
            <a:pPr lvl="1">
              <a:lnSpc>
                <a:spcPct val="86000"/>
              </a:lnSpc>
              <a:buFont typeface="Times New Roman"/>
              <a:buChar char="–"/>
            </a:pPr>
            <a:r>
              <a:rPr lang="en-IN" sz="2400">
                <a:latin typeface="Arial"/>
                <a:ea typeface="Arial"/>
              </a:rPr>
              <a:t>202 - Accepted</a:t>
            </a:r>
            <a:endParaRPr/>
          </a:p>
          <a:p>
            <a:pPr>
              <a:lnSpc>
                <a:spcPct val="86000"/>
              </a:lnSpc>
              <a:buFont typeface="Times New Roman"/>
              <a:buChar char="•"/>
            </a:pPr>
            <a:r>
              <a:rPr lang="en-IN" sz="2800">
                <a:latin typeface="Arial"/>
                <a:ea typeface="Arial"/>
              </a:rPr>
              <a:t>3XX – Redirection</a:t>
            </a:r>
            <a:endParaRPr/>
          </a:p>
          <a:p>
            <a:pPr lvl="1">
              <a:lnSpc>
                <a:spcPct val="86000"/>
              </a:lnSpc>
              <a:buFont typeface="Times New Roman"/>
              <a:buChar char="–"/>
            </a:pPr>
            <a:r>
              <a:rPr lang="en-IN" sz="2400">
                <a:latin typeface="Arial"/>
                <a:ea typeface="Arial"/>
              </a:rPr>
              <a:t>301 – Moved permanently</a:t>
            </a:r>
            <a:endParaRPr/>
          </a:p>
          <a:p>
            <a:pPr lvl="1">
              <a:lnSpc>
                <a:spcPct val="86000"/>
              </a:lnSpc>
              <a:buFont typeface="Times New Roman"/>
              <a:buChar char="–"/>
            </a:pPr>
            <a:r>
              <a:rPr lang="en-IN" sz="2400">
                <a:latin typeface="Arial"/>
                <a:ea typeface="Arial"/>
              </a:rPr>
              <a:t>302- Found </a:t>
            </a:r>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5"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Hypertext and HTML</a:t>
            </a:r>
            <a:endParaRPr/>
          </a:p>
        </p:txBody>
      </p:sp>
      <p:sp>
        <p:nvSpPr>
          <p:cNvPr id="56"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2800">
                <a:latin typeface="Arial"/>
                <a:ea typeface="Arial"/>
              </a:rPr>
              <a:t>What is Hypertext ?</a:t>
            </a:r>
            <a:endParaRPr/>
          </a:p>
          <a:p>
            <a:pPr lvl="1">
              <a:lnSpc>
                <a:spcPct val="95000"/>
              </a:lnSpc>
              <a:buFont typeface="Times New Roman"/>
              <a:buChar char="–"/>
            </a:pPr>
            <a:r>
              <a:rPr lang="en-IN" sz="2400">
                <a:latin typeface="Arial"/>
                <a:ea typeface="Arial"/>
              </a:rPr>
              <a:t>A text that is NOT constrained to be linear (Just like the human thought process - associative indexing)</a:t>
            </a:r>
            <a:endParaRPr/>
          </a:p>
          <a:p>
            <a:pPr lvl="1">
              <a:lnSpc>
                <a:spcPct val="95000"/>
              </a:lnSpc>
              <a:buFont typeface="Times New Roman"/>
              <a:buChar char="–"/>
            </a:pPr>
            <a:r>
              <a:rPr lang="en-IN" sz="2400">
                <a:latin typeface="Arial"/>
                <a:ea typeface="Arial"/>
              </a:rPr>
              <a:t>A text in which navigational information can be embedded</a:t>
            </a:r>
            <a:endParaRPr/>
          </a:p>
          <a:p>
            <a:pPr>
              <a:lnSpc>
                <a:spcPct val="95000"/>
              </a:lnSpc>
              <a:buFont typeface="Times New Roman"/>
              <a:buChar char="•"/>
            </a:pPr>
            <a:r>
              <a:rPr lang="en-IN" sz="2800">
                <a:latin typeface="Arial"/>
                <a:ea typeface="Arial"/>
              </a:rPr>
              <a:t>What is HTML ?</a:t>
            </a:r>
            <a:endParaRPr/>
          </a:p>
          <a:p>
            <a:pPr lvl="1">
              <a:lnSpc>
                <a:spcPct val="95000"/>
              </a:lnSpc>
              <a:buFont typeface="Times New Roman"/>
              <a:buChar char="–"/>
            </a:pPr>
            <a:r>
              <a:rPr lang="en-IN" sz="2400">
                <a:latin typeface="Arial"/>
                <a:ea typeface="Arial"/>
              </a:rPr>
              <a:t>HTML (Hypertext Markup Language) is a specification for writing out contents in Hypertext</a:t>
            </a:r>
            <a:r>
              <a:rPr lang="en-IN" sz="2400">
                <a:latin typeface="Times New Roman"/>
              </a:rPr>
              <a:t>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4"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Common Error Codes</a:t>
            </a:r>
            <a:endParaRPr/>
          </a:p>
        </p:txBody>
      </p:sp>
      <p:sp>
        <p:nvSpPr>
          <p:cNvPr id="155" name="TextShape 2"/>
          <p:cNvSpPr txBox="1"/>
          <p:nvPr/>
        </p:nvSpPr>
        <p:spPr>
          <a:xfrm>
            <a:off x="685800" y="1981080"/>
            <a:ext cx="7772400" cy="4270320"/>
          </a:xfrm>
          <a:prstGeom prst="rect">
            <a:avLst/>
          </a:prstGeom>
        </p:spPr>
        <p:txBody>
          <a:bodyPr lIns="90000" rIns="90000" tIns="46800" bIns="46800"/>
          <a:p>
            <a:pPr>
              <a:lnSpc>
                <a:spcPct val="95000"/>
              </a:lnSpc>
              <a:buFont typeface="Times New Roman"/>
              <a:buChar char="•"/>
            </a:pPr>
            <a:r>
              <a:rPr lang="en-IN" sz="2800">
                <a:latin typeface="Arial"/>
                <a:ea typeface="Arial"/>
              </a:rPr>
              <a:t>4XX – Client error</a:t>
            </a:r>
            <a:endParaRPr/>
          </a:p>
          <a:p>
            <a:pPr lvl="1">
              <a:lnSpc>
                <a:spcPct val="95000"/>
              </a:lnSpc>
              <a:buFont typeface="Times New Roman"/>
              <a:buChar char="–"/>
            </a:pPr>
            <a:r>
              <a:rPr lang="en-IN" sz="2400">
                <a:latin typeface="Arial"/>
                <a:ea typeface="Arial"/>
              </a:rPr>
              <a:t>401 - Unauthorized</a:t>
            </a:r>
            <a:endParaRPr/>
          </a:p>
          <a:p>
            <a:pPr lvl="1">
              <a:lnSpc>
                <a:spcPct val="95000"/>
              </a:lnSpc>
              <a:buFont typeface="Times New Roman"/>
              <a:buChar char="–"/>
            </a:pPr>
            <a:r>
              <a:rPr lang="en-IN" sz="2400">
                <a:latin typeface="Arial"/>
                <a:ea typeface="Arial"/>
              </a:rPr>
              <a:t>403 - Forbidden</a:t>
            </a:r>
            <a:endParaRPr/>
          </a:p>
          <a:p>
            <a:pPr lvl="1">
              <a:lnSpc>
                <a:spcPct val="95000"/>
              </a:lnSpc>
              <a:buFont typeface="Times New Roman"/>
              <a:buChar char="–"/>
            </a:pPr>
            <a:r>
              <a:rPr lang="en-IN" sz="2400">
                <a:latin typeface="Arial"/>
                <a:ea typeface="Arial"/>
              </a:rPr>
              <a:t>404 - Not Found</a:t>
            </a:r>
            <a:endParaRPr/>
          </a:p>
          <a:p>
            <a:pPr lvl="1">
              <a:lnSpc>
                <a:spcPct val="95000"/>
              </a:lnSpc>
              <a:buFont typeface="Times New Roman"/>
              <a:buChar char="–"/>
            </a:pPr>
            <a:r>
              <a:rPr lang="en-IN" sz="2400">
                <a:latin typeface="Arial"/>
                <a:ea typeface="Arial"/>
              </a:rPr>
              <a:t>407 - Proxy Authentication Required</a:t>
            </a:r>
            <a:endParaRPr/>
          </a:p>
          <a:p>
            <a:pPr lvl="1">
              <a:lnSpc>
                <a:spcPct val="95000"/>
              </a:lnSpc>
              <a:buFont typeface="Times New Roman"/>
              <a:buChar char="–"/>
            </a:pPr>
            <a:r>
              <a:rPr lang="en-IN" sz="2400">
                <a:latin typeface="Arial"/>
                <a:ea typeface="Arial"/>
              </a:rPr>
              <a:t>408 - Request Time-out</a:t>
            </a:r>
            <a:endParaRPr/>
          </a:p>
          <a:p>
            <a:pPr>
              <a:lnSpc>
                <a:spcPct val="95000"/>
              </a:lnSpc>
              <a:buFont typeface="Times New Roman"/>
              <a:buChar char="•"/>
            </a:pPr>
            <a:r>
              <a:rPr lang="en-IN" sz="2800">
                <a:latin typeface="Arial"/>
                <a:ea typeface="Arial"/>
              </a:rPr>
              <a:t>5XX – Server error</a:t>
            </a:r>
            <a:endParaRPr/>
          </a:p>
          <a:p>
            <a:pPr lvl="1">
              <a:lnSpc>
                <a:spcPct val="95000"/>
              </a:lnSpc>
              <a:buFont typeface="Times New Roman"/>
              <a:buChar char="–"/>
            </a:pPr>
            <a:r>
              <a:rPr lang="en-IN" sz="2400">
                <a:latin typeface="Arial"/>
                <a:ea typeface="Arial"/>
              </a:rPr>
              <a:t>500 – Internal Server Error</a:t>
            </a:r>
            <a:endParaRPr/>
          </a:p>
          <a:p>
            <a:pPr lvl="1">
              <a:lnSpc>
                <a:spcPct val="95000"/>
              </a:lnSpc>
              <a:buFont typeface="Times New Roman"/>
              <a:buChar char="–"/>
            </a:pPr>
            <a:r>
              <a:rPr lang="en-IN" sz="2400">
                <a:latin typeface="Arial"/>
                <a:ea typeface="Arial"/>
              </a:rPr>
              <a:t>503 – Service Unavailable</a:t>
            </a:r>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6" name="TextShape 1"/>
          <p:cNvSpPr txBox="1"/>
          <p:nvPr/>
        </p:nvSpPr>
        <p:spPr>
          <a:xfrm>
            <a:off x="685800" y="988920"/>
            <a:ext cx="7772400" cy="766800"/>
          </a:xfrm>
          <a:prstGeom prst="rect">
            <a:avLst/>
          </a:prstGeom>
        </p:spPr>
        <p:txBody>
          <a:bodyPr lIns="90000" rIns="90000" tIns="46800" bIns="46800" anchor="ctr"/>
          <a:p>
            <a:pPr algn="ctr">
              <a:lnSpc>
                <a:spcPct val="95000"/>
              </a:lnSpc>
            </a:pPr>
            <a:r>
              <a:rPr lang="en-IN" sz="4400">
                <a:latin typeface="Arial"/>
                <a:ea typeface="Arial"/>
              </a:rPr>
              <a:t>Response Header</a:t>
            </a:r>
            <a:endParaRPr/>
          </a:p>
        </p:txBody>
      </p:sp>
      <p:sp>
        <p:nvSpPr>
          <p:cNvPr id="157"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Allow server to pass additional information about response which cannot be placed on status-line</a:t>
            </a:r>
            <a:endParaRPr/>
          </a:p>
          <a:p>
            <a:pPr>
              <a:lnSpc>
                <a:spcPct val="95000"/>
              </a:lnSpc>
              <a:buFont typeface="Times New Roman"/>
              <a:buChar char="•"/>
            </a:pPr>
            <a:r>
              <a:rPr lang="en-IN" sz="3200">
                <a:latin typeface="Arial"/>
                <a:ea typeface="Arial"/>
              </a:rPr>
              <a:t>Also gives Information about the server and further access to the resource</a:t>
            </a:r>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8" name="TextShape 1"/>
          <p:cNvSpPr txBox="1"/>
          <p:nvPr/>
        </p:nvSpPr>
        <p:spPr>
          <a:xfrm>
            <a:off x="685800" y="836280"/>
            <a:ext cx="7772400" cy="765000"/>
          </a:xfrm>
          <a:prstGeom prst="rect">
            <a:avLst/>
          </a:prstGeom>
        </p:spPr>
        <p:txBody>
          <a:bodyPr lIns="90000" rIns="90000" tIns="46800" bIns="46800" anchor="ctr"/>
          <a:p>
            <a:pPr algn="ctr">
              <a:lnSpc>
                <a:spcPct val="95000"/>
              </a:lnSpc>
            </a:pPr>
            <a:r>
              <a:rPr lang="en-IN" sz="4400">
                <a:latin typeface="Arial"/>
                <a:ea typeface="Arial"/>
              </a:rPr>
              <a:t>Response Header</a:t>
            </a:r>
            <a:endParaRPr/>
          </a:p>
        </p:txBody>
      </p:sp>
      <p:sp>
        <p:nvSpPr>
          <p:cNvPr id="159" name="TextShape 2"/>
          <p:cNvSpPr txBox="1"/>
          <p:nvPr/>
        </p:nvSpPr>
        <p:spPr>
          <a:xfrm>
            <a:off x="685800" y="1904760"/>
            <a:ext cx="7772400" cy="4133880"/>
          </a:xfrm>
          <a:prstGeom prst="rect">
            <a:avLst/>
          </a:prstGeom>
        </p:spPr>
        <p:txBody>
          <a:bodyPr lIns="90000" rIns="90000" tIns="46800" bIns="46800"/>
          <a:p>
            <a:pPr>
              <a:lnSpc>
                <a:spcPct val="86000"/>
              </a:lnSpc>
              <a:buFont typeface="Times New Roman"/>
              <a:buChar char="•"/>
            </a:pPr>
            <a:r>
              <a:rPr lang="en-IN" sz="2400">
                <a:latin typeface="Times New Roman"/>
              </a:rPr>
              <a:t>Accept-Ranges – Indicates to the client that the server will accept ranges for a request. </a:t>
            </a:r>
            <a:endParaRPr/>
          </a:p>
          <a:p>
            <a:pPr lvl="4">
              <a:lnSpc>
                <a:spcPct val="86000"/>
              </a:lnSpc>
              <a:buFont typeface="Times New Roman"/>
              <a:buChar char="»"/>
            </a:pPr>
            <a:r>
              <a:rPr b="1" lang="en-IN" sz="1600">
                <a:latin typeface="Times New Roman"/>
              </a:rPr>
              <a:t>Accept-Ranges: bytes</a:t>
            </a:r>
            <a:endParaRPr/>
          </a:p>
          <a:p>
            <a:pPr>
              <a:lnSpc>
                <a:spcPct val="86000"/>
              </a:lnSpc>
              <a:buFont typeface="Times New Roman"/>
              <a:buChar char="•"/>
            </a:pPr>
            <a:r>
              <a:rPr lang="en-IN" sz="2400">
                <a:latin typeface="Times New Roman"/>
              </a:rPr>
              <a:t>Age - estimate of the amount of time elapsed since the response was generated </a:t>
            </a:r>
            <a:endParaRPr/>
          </a:p>
          <a:p>
            <a:pPr lvl="4">
              <a:lnSpc>
                <a:spcPct val="86000"/>
              </a:lnSpc>
              <a:buFont typeface="Times New Roman"/>
              <a:buChar char="»"/>
            </a:pPr>
            <a:r>
              <a:rPr b="1" lang="en-IN">
                <a:latin typeface="Times New Roman"/>
              </a:rPr>
              <a:t>Age:delta-seconds</a:t>
            </a:r>
            <a:endParaRPr/>
          </a:p>
          <a:p>
            <a:pPr>
              <a:lnSpc>
                <a:spcPct val="86000"/>
              </a:lnSpc>
              <a:buFont typeface="Times New Roman"/>
              <a:buChar char="•"/>
            </a:pPr>
            <a:r>
              <a:rPr lang="en-IN" sz="2400">
                <a:latin typeface="Times New Roman"/>
              </a:rPr>
              <a:t>Location - Redirect a recipient to a location for completion of request or identification of a new resource.</a:t>
            </a:r>
            <a:endParaRPr/>
          </a:p>
          <a:p>
            <a:pPr lvl="4">
              <a:lnSpc>
                <a:spcPct val="86000"/>
              </a:lnSpc>
              <a:buFont typeface="Times New Roman"/>
              <a:buChar char="»"/>
            </a:pPr>
            <a:r>
              <a:rPr b="1" lang="en-IN">
                <a:latin typeface="Times New Roman"/>
              </a:rPr>
              <a:t>Location:Absolute URI</a:t>
            </a:r>
            <a:endParaRPr/>
          </a:p>
          <a:p>
            <a:pPr>
              <a:lnSpc>
                <a:spcPct val="86000"/>
              </a:lnSpc>
              <a:buFont typeface="Times New Roman"/>
              <a:buChar char="•"/>
            </a:pPr>
            <a:r>
              <a:rPr lang="en-IN" sz="2400">
                <a:latin typeface="Times New Roman"/>
              </a:rPr>
              <a:t>Proxy-Authenticate – Indicates a proxy server in the path requires authentication; Included as part of 407 response;</a:t>
            </a:r>
            <a:endParaRPr/>
          </a:p>
          <a:p>
            <a:pPr lvl="4">
              <a:lnSpc>
                <a:spcPct val="86000"/>
              </a:lnSpc>
              <a:buFont typeface="Times New Roman"/>
              <a:buChar char="»"/>
            </a:pPr>
            <a:r>
              <a:rPr lang="en-IN" sz="1600">
                <a:latin typeface="Times New Roman"/>
              </a:rPr>
              <a:t> </a:t>
            </a:r>
            <a:r>
              <a:rPr b="1" lang="en-IN">
                <a:latin typeface="Times New Roman"/>
              </a:rPr>
              <a:t>Proxy-Authenticate: challenge</a:t>
            </a:r>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0" name="TextShape 1"/>
          <p:cNvSpPr txBox="1"/>
          <p:nvPr/>
        </p:nvSpPr>
        <p:spPr>
          <a:xfrm>
            <a:off x="685800" y="593640"/>
            <a:ext cx="7772400" cy="766800"/>
          </a:xfrm>
          <a:prstGeom prst="rect">
            <a:avLst/>
          </a:prstGeom>
        </p:spPr>
        <p:txBody>
          <a:bodyPr lIns="90000" rIns="90000" tIns="46800" bIns="46800" anchor="ctr"/>
          <a:p>
            <a:pPr algn="ctr">
              <a:lnSpc>
                <a:spcPct val="95000"/>
              </a:lnSpc>
            </a:pPr>
            <a:r>
              <a:rPr lang="en-IN" sz="4400">
                <a:latin typeface="Arial"/>
                <a:ea typeface="Arial"/>
              </a:rPr>
              <a:t>General Header</a:t>
            </a:r>
            <a:endParaRPr/>
          </a:p>
        </p:txBody>
      </p:sp>
      <p:sp>
        <p:nvSpPr>
          <p:cNvPr id="161" name="TextShape 2"/>
          <p:cNvSpPr txBox="1"/>
          <p:nvPr/>
        </p:nvSpPr>
        <p:spPr>
          <a:xfrm>
            <a:off x="685800" y="1600200"/>
            <a:ext cx="7772400" cy="4649760"/>
          </a:xfrm>
          <a:prstGeom prst="rect">
            <a:avLst/>
          </a:prstGeom>
        </p:spPr>
        <p:txBody>
          <a:bodyPr lIns="90000" rIns="90000" tIns="46800" bIns="46800"/>
          <a:p>
            <a:pPr>
              <a:lnSpc>
                <a:spcPct val="86000"/>
              </a:lnSpc>
              <a:buFont typeface="Times New Roman"/>
              <a:buChar char="•"/>
            </a:pPr>
            <a:r>
              <a:rPr lang="en-IN" sz="2800">
                <a:latin typeface="Times New Roman"/>
              </a:rPr>
              <a:t>Can be part of request or response</a:t>
            </a:r>
            <a:endParaRPr/>
          </a:p>
          <a:p>
            <a:pPr>
              <a:lnSpc>
                <a:spcPct val="86000"/>
              </a:lnSpc>
              <a:buFont typeface="Times New Roman"/>
              <a:buChar char="•"/>
            </a:pPr>
            <a:r>
              <a:rPr lang="en-IN" sz="2800">
                <a:latin typeface="Times New Roman"/>
              </a:rPr>
              <a:t>Some of the field names are</a:t>
            </a:r>
            <a:endParaRPr/>
          </a:p>
          <a:p>
            <a:pPr lvl="1">
              <a:lnSpc>
                <a:spcPct val="86000"/>
              </a:lnSpc>
              <a:buFont typeface="Times New Roman"/>
              <a:buChar char="–"/>
            </a:pPr>
            <a:r>
              <a:rPr lang="en-IN" sz="2400">
                <a:latin typeface="Times New Roman"/>
              </a:rPr>
              <a:t>Cache-control - Specifies directives in request-response, which must be followed by all caching mechanisms</a:t>
            </a:r>
            <a:endParaRPr/>
          </a:p>
          <a:p>
            <a:pPr lvl="4">
              <a:lnSpc>
                <a:spcPct val="86000"/>
              </a:lnSpc>
              <a:buFont typeface="Times New Roman"/>
              <a:buChar char="»"/>
            </a:pPr>
            <a:r>
              <a:rPr b="1" i="1" lang="en-IN">
                <a:latin typeface="Times New Roman"/>
              </a:rPr>
              <a:t>Cache-control :  private</a:t>
            </a:r>
            <a:endParaRPr/>
          </a:p>
          <a:p>
            <a:pPr lvl="1">
              <a:lnSpc>
                <a:spcPct val="86000"/>
              </a:lnSpc>
              <a:buFont typeface="Times New Roman"/>
              <a:buChar char="–"/>
            </a:pPr>
            <a:r>
              <a:rPr lang="en-IN" sz="2400">
                <a:latin typeface="Times New Roman"/>
              </a:rPr>
              <a:t>Connection – Enables the client to specify options that should be used for this session</a:t>
            </a:r>
            <a:endParaRPr/>
          </a:p>
          <a:p>
            <a:pPr lvl="4">
              <a:lnSpc>
                <a:spcPct val="86000"/>
              </a:lnSpc>
              <a:buFont typeface="Times New Roman"/>
              <a:buChar char="»"/>
            </a:pPr>
            <a:r>
              <a:rPr b="1" i="1" lang="en-IN">
                <a:latin typeface="Times New Roman"/>
              </a:rPr>
              <a:t>Connection :  close</a:t>
            </a:r>
            <a:endParaRPr/>
          </a:p>
          <a:p>
            <a:pPr lvl="1">
              <a:lnSpc>
                <a:spcPct val="86000"/>
              </a:lnSpc>
              <a:buFont typeface="Times New Roman"/>
              <a:buChar char="–"/>
            </a:pPr>
            <a:r>
              <a:rPr lang="en-IN" sz="2400">
                <a:latin typeface="Times New Roman"/>
              </a:rPr>
              <a:t>Date - Represents the date and time at which the response was sent</a:t>
            </a:r>
            <a:endParaRPr/>
          </a:p>
          <a:p>
            <a:pPr lvl="4">
              <a:lnSpc>
                <a:spcPct val="86000"/>
              </a:lnSpc>
              <a:buFont typeface="Times New Roman"/>
              <a:buChar char="»"/>
            </a:pPr>
            <a:r>
              <a:rPr b="1" i="1" lang="en-IN">
                <a:latin typeface="Times New Roman"/>
              </a:rPr>
              <a:t>Date: Tue, 26 Apr 2005 08:31:31 GMT</a:t>
            </a:r>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2"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General Header</a:t>
            </a:r>
            <a:endParaRPr/>
          </a:p>
        </p:txBody>
      </p:sp>
      <p:sp>
        <p:nvSpPr>
          <p:cNvPr id="163" name="TextShape 2"/>
          <p:cNvSpPr txBox="1"/>
          <p:nvPr/>
        </p:nvSpPr>
        <p:spPr>
          <a:xfrm>
            <a:off x="685800" y="1905120"/>
            <a:ext cx="7772400" cy="4114800"/>
          </a:xfrm>
          <a:prstGeom prst="rect">
            <a:avLst/>
          </a:prstGeom>
        </p:spPr>
        <p:txBody>
          <a:bodyPr lIns="90000" rIns="90000" tIns="46800" bIns="46800"/>
          <a:p>
            <a:pPr lvl="1">
              <a:lnSpc>
                <a:spcPct val="95000"/>
              </a:lnSpc>
              <a:buFont typeface="Times New Roman"/>
              <a:buChar char="–"/>
            </a:pPr>
            <a:r>
              <a:rPr lang="en-IN" sz="2400">
                <a:latin typeface="Times New Roman"/>
              </a:rPr>
              <a:t>Pragma – specifies directives that must be followed along the session path</a:t>
            </a:r>
            <a:endParaRPr/>
          </a:p>
          <a:p>
            <a:pPr lvl="4">
              <a:lnSpc>
                <a:spcPct val="95000"/>
              </a:lnSpc>
              <a:buFont typeface="Times New Roman"/>
              <a:buChar char="»"/>
            </a:pPr>
            <a:r>
              <a:rPr b="1" i="1" lang="en-IN">
                <a:latin typeface="Times New Roman"/>
              </a:rPr>
              <a:t>Pragma: no-cache</a:t>
            </a:r>
            <a:endParaRPr/>
          </a:p>
          <a:p>
            <a:pPr lvl="1">
              <a:lnSpc>
                <a:spcPct val="95000"/>
              </a:lnSpc>
              <a:buFont typeface="Times New Roman"/>
              <a:buChar char="–"/>
            </a:pPr>
            <a:r>
              <a:rPr lang="en-IN" sz="2400">
                <a:latin typeface="Times New Roman"/>
              </a:rPr>
              <a:t>Transfer-Encoding – indicates whether anything has been done to the packet to change the encoding</a:t>
            </a:r>
            <a:endParaRPr/>
          </a:p>
          <a:p>
            <a:pPr lvl="4">
              <a:lnSpc>
                <a:spcPct val="95000"/>
              </a:lnSpc>
              <a:buFont typeface="Times New Roman"/>
              <a:buChar char="»"/>
            </a:pPr>
            <a:r>
              <a:rPr b="1" i="1" lang="en-IN">
                <a:latin typeface="Times New Roman"/>
              </a:rPr>
              <a:t>Transfer-Encoding: chunked</a:t>
            </a:r>
            <a:endParaRPr/>
          </a:p>
          <a:p>
            <a:pPr lvl="1">
              <a:lnSpc>
                <a:spcPct val="95000"/>
              </a:lnSpc>
              <a:buFont typeface="Times New Roman"/>
              <a:buChar char="–"/>
            </a:pPr>
            <a:r>
              <a:rPr lang="en-IN" sz="2400">
                <a:latin typeface="Times New Roman"/>
              </a:rPr>
              <a:t>Via – indicates that the connection has been formed through a proxy or gateway. (The proxy or gateway adds the header to indicate it exists along the path)</a:t>
            </a:r>
            <a:endParaRPr/>
          </a:p>
          <a:p>
            <a:pPr lvl="4">
              <a:lnSpc>
                <a:spcPct val="95000"/>
              </a:lnSpc>
              <a:buFont typeface="Times New Roman"/>
              <a:buChar char="»"/>
            </a:pPr>
            <a:r>
              <a:rPr b="1" i="1" lang="en-IN">
                <a:latin typeface="Times New Roman"/>
              </a:rPr>
              <a:t>Via: 1.1 Vikrant</a:t>
            </a:r>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4" name="TextShape 1"/>
          <p:cNvSpPr txBox="1"/>
          <p:nvPr/>
        </p:nvSpPr>
        <p:spPr>
          <a:xfrm>
            <a:off x="685800" y="457200"/>
            <a:ext cx="7772400" cy="914400"/>
          </a:xfrm>
          <a:prstGeom prst="rect">
            <a:avLst/>
          </a:prstGeom>
        </p:spPr>
        <p:txBody>
          <a:bodyPr lIns="90000" rIns="90000" tIns="46800" bIns="46800" anchor="ctr"/>
          <a:p>
            <a:pPr algn="ctr">
              <a:lnSpc>
                <a:spcPct val="95000"/>
              </a:lnSpc>
            </a:pPr>
            <a:r>
              <a:rPr lang="en-IN" sz="4400">
                <a:latin typeface="Arial"/>
                <a:ea typeface="Arial"/>
              </a:rPr>
              <a:t>Entity Header</a:t>
            </a:r>
            <a:endParaRPr/>
          </a:p>
        </p:txBody>
      </p:sp>
      <p:sp>
        <p:nvSpPr>
          <p:cNvPr id="165" name="TextShape 2"/>
          <p:cNvSpPr txBox="1"/>
          <p:nvPr/>
        </p:nvSpPr>
        <p:spPr>
          <a:xfrm>
            <a:off x="685800" y="1676520"/>
            <a:ext cx="7772400" cy="4419360"/>
          </a:xfrm>
          <a:prstGeom prst="rect">
            <a:avLst/>
          </a:prstGeom>
        </p:spPr>
        <p:txBody>
          <a:bodyPr lIns="90000" rIns="90000" tIns="46800" bIns="46800"/>
          <a:p>
            <a:pPr>
              <a:lnSpc>
                <a:spcPct val="95000"/>
              </a:lnSpc>
              <a:buFont typeface="Times New Roman"/>
              <a:buChar char="•"/>
            </a:pPr>
            <a:r>
              <a:rPr lang="en-IN" sz="2800">
                <a:latin typeface="Arial"/>
                <a:ea typeface="Arial"/>
              </a:rPr>
              <a:t>These are specifications of the type and formatting of data being requested</a:t>
            </a:r>
            <a:endParaRPr/>
          </a:p>
          <a:p>
            <a:pPr>
              <a:lnSpc>
                <a:spcPct val="95000"/>
              </a:lnSpc>
              <a:buFont typeface="Times New Roman"/>
              <a:buChar char="•"/>
            </a:pPr>
            <a:r>
              <a:rPr lang="en-IN" sz="2800">
                <a:latin typeface="Arial"/>
                <a:ea typeface="Arial"/>
              </a:rPr>
              <a:t>It gives out the meta-information about the resource requested – if there is no entity body</a:t>
            </a:r>
            <a:endParaRPr/>
          </a:p>
          <a:p>
            <a:pPr>
              <a:lnSpc>
                <a:spcPct val="95000"/>
              </a:lnSpc>
              <a:buFont typeface="Times New Roman"/>
              <a:buChar char="•"/>
            </a:pPr>
            <a:r>
              <a:rPr lang="en-IN" sz="2800">
                <a:latin typeface="Arial"/>
                <a:ea typeface="Arial"/>
              </a:rPr>
              <a:t>Some Headers</a:t>
            </a:r>
            <a:endParaRPr/>
          </a:p>
          <a:p>
            <a:pPr lvl="1">
              <a:lnSpc>
                <a:spcPct val="95000"/>
              </a:lnSpc>
              <a:buFont typeface="Times New Roman"/>
              <a:buChar char="–"/>
            </a:pPr>
            <a:r>
              <a:rPr lang="en-IN" sz="2400">
                <a:latin typeface="Arial"/>
                <a:ea typeface="Arial"/>
              </a:rPr>
              <a:t>Allow – indicates the supported methods</a:t>
            </a:r>
            <a:endParaRPr/>
          </a:p>
          <a:p>
            <a:pPr lvl="4">
              <a:lnSpc>
                <a:spcPct val="95000"/>
              </a:lnSpc>
              <a:buFont typeface="Times New Roman"/>
              <a:buChar char="»"/>
            </a:pPr>
            <a:r>
              <a:rPr b="1" lang="en-IN">
                <a:latin typeface="Times New Roman"/>
              </a:rPr>
              <a:t>Allow: GET, HEAD</a:t>
            </a:r>
            <a:endParaRPr/>
          </a:p>
          <a:p>
            <a:pPr lvl="1">
              <a:lnSpc>
                <a:spcPct val="95000"/>
              </a:lnSpc>
              <a:buFont typeface="Times New Roman"/>
              <a:buChar char="–"/>
            </a:pPr>
            <a:r>
              <a:rPr lang="en-IN" sz="2400">
                <a:latin typeface="Arial"/>
                <a:ea typeface="Arial"/>
              </a:rPr>
              <a:t>Content-Encoding – indicates the media-type applied to the entity-body</a:t>
            </a:r>
            <a:endParaRPr/>
          </a:p>
          <a:p>
            <a:pPr lvl="4">
              <a:lnSpc>
                <a:spcPct val="95000"/>
              </a:lnSpc>
              <a:buFont typeface="Times New Roman"/>
              <a:buChar char="»"/>
            </a:pPr>
            <a:r>
              <a:rPr b="1" lang="en-IN">
                <a:latin typeface="Times New Roman"/>
              </a:rPr>
              <a:t>Content-Encoding: gzip</a:t>
            </a:r>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6"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Entity Header</a:t>
            </a:r>
            <a:endParaRPr/>
          </a:p>
        </p:txBody>
      </p:sp>
      <p:sp>
        <p:nvSpPr>
          <p:cNvPr id="167" name="TextShape 2"/>
          <p:cNvSpPr txBox="1"/>
          <p:nvPr/>
        </p:nvSpPr>
        <p:spPr>
          <a:xfrm>
            <a:off x="685800" y="1905120"/>
            <a:ext cx="7772400" cy="4168800"/>
          </a:xfrm>
          <a:prstGeom prst="rect">
            <a:avLst/>
          </a:prstGeom>
        </p:spPr>
        <p:txBody>
          <a:bodyPr lIns="90000" rIns="90000" tIns="46800" bIns="46800"/>
          <a:p>
            <a:pPr lvl="1">
              <a:lnSpc>
                <a:spcPct val="86000"/>
              </a:lnSpc>
              <a:buFont typeface="Times New Roman"/>
              <a:buChar char="–"/>
            </a:pPr>
            <a:r>
              <a:rPr lang="en-IN" sz="2400">
                <a:latin typeface="Arial"/>
                <a:ea typeface="Arial"/>
              </a:rPr>
              <a:t>Content-Language – indicates the language used within the entity. </a:t>
            </a:r>
            <a:endParaRPr/>
          </a:p>
          <a:p>
            <a:pPr lvl="4">
              <a:lnSpc>
                <a:spcPct val="86000"/>
              </a:lnSpc>
              <a:buFont typeface="Times New Roman"/>
              <a:buChar char="»"/>
            </a:pPr>
            <a:r>
              <a:rPr b="1" lang="en-IN">
                <a:latin typeface="Times New Roman"/>
              </a:rPr>
              <a:t>Content-Language: en-us</a:t>
            </a:r>
            <a:endParaRPr/>
          </a:p>
          <a:p>
            <a:pPr lvl="1">
              <a:lnSpc>
                <a:spcPct val="86000"/>
              </a:lnSpc>
              <a:buFont typeface="Times New Roman"/>
              <a:buChar char="–"/>
            </a:pPr>
            <a:r>
              <a:rPr lang="en-IN" sz="2400">
                <a:latin typeface="Arial"/>
                <a:ea typeface="Arial"/>
              </a:rPr>
              <a:t>Content-Length – Indicates the size of the entity-body in octets</a:t>
            </a:r>
            <a:endParaRPr/>
          </a:p>
          <a:p>
            <a:pPr lvl="4">
              <a:lnSpc>
                <a:spcPct val="86000"/>
              </a:lnSpc>
              <a:buFont typeface="Times New Roman"/>
              <a:buChar char="»"/>
            </a:pPr>
            <a:r>
              <a:rPr b="1" lang="en-IN">
                <a:latin typeface="Times New Roman"/>
              </a:rPr>
              <a:t>Content-Length: 20000</a:t>
            </a:r>
            <a:endParaRPr/>
          </a:p>
          <a:p>
            <a:pPr lvl="1">
              <a:lnSpc>
                <a:spcPct val="86000"/>
              </a:lnSpc>
              <a:buFont typeface="Times New Roman"/>
              <a:buChar char="–"/>
            </a:pPr>
            <a:r>
              <a:rPr lang="en-IN" sz="2400">
                <a:latin typeface="Arial"/>
                <a:ea typeface="Arial"/>
              </a:rPr>
              <a:t>Content-Range – Indicates the location in the entity body where this range fits</a:t>
            </a:r>
            <a:endParaRPr/>
          </a:p>
          <a:p>
            <a:pPr lvl="4">
              <a:lnSpc>
                <a:spcPct val="86000"/>
              </a:lnSpc>
              <a:buFont typeface="Times New Roman"/>
              <a:buChar char="»"/>
            </a:pPr>
            <a:r>
              <a:rPr b="1" lang="en-IN">
                <a:latin typeface="Times New Roman"/>
              </a:rPr>
              <a:t>Content-Range: bytes 2000-4000</a:t>
            </a:r>
            <a:endParaRPr/>
          </a:p>
          <a:p>
            <a:pPr lvl="1">
              <a:lnSpc>
                <a:spcPct val="86000"/>
              </a:lnSpc>
              <a:buFont typeface="Times New Roman"/>
              <a:buChar char="–"/>
            </a:pPr>
            <a:r>
              <a:rPr lang="en-IN" sz="2400">
                <a:latin typeface="Arial"/>
                <a:ea typeface="Arial"/>
              </a:rPr>
              <a:t>Content-Type – Indicates the media type the server is using for the entity body</a:t>
            </a:r>
            <a:endParaRPr/>
          </a:p>
          <a:p>
            <a:pPr lvl="4">
              <a:lnSpc>
                <a:spcPct val="86000"/>
              </a:lnSpc>
              <a:buFont typeface="Times New Roman"/>
              <a:buChar char="»"/>
            </a:pPr>
            <a:r>
              <a:rPr b="1" lang="en-IN">
                <a:latin typeface="Times New Roman"/>
              </a:rPr>
              <a:t>Content-Type: text/html</a:t>
            </a:r>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8"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Entity Header</a:t>
            </a:r>
            <a:endParaRPr/>
          </a:p>
        </p:txBody>
      </p:sp>
      <p:sp>
        <p:nvSpPr>
          <p:cNvPr id="169" name="TextShape 2"/>
          <p:cNvSpPr txBox="1"/>
          <p:nvPr/>
        </p:nvSpPr>
        <p:spPr>
          <a:xfrm>
            <a:off x="685800" y="1905120"/>
            <a:ext cx="7772400" cy="4117680"/>
          </a:xfrm>
          <a:prstGeom prst="rect">
            <a:avLst/>
          </a:prstGeom>
        </p:spPr>
        <p:txBody>
          <a:bodyPr lIns="90000" rIns="90000" tIns="46800" bIns="46800"/>
          <a:p>
            <a:pPr lvl="1">
              <a:lnSpc>
                <a:spcPct val="86000"/>
              </a:lnSpc>
              <a:buFont typeface="Times New Roman"/>
              <a:buChar char="–"/>
            </a:pPr>
            <a:r>
              <a:rPr lang="en-IN" sz="2400">
                <a:latin typeface="Times New Roman"/>
              </a:rPr>
              <a:t>Content-MD5 – Indicates an enclosed MD5 digest exists of the entity</a:t>
            </a:r>
            <a:endParaRPr/>
          </a:p>
          <a:p>
            <a:pPr lvl="4">
              <a:lnSpc>
                <a:spcPct val="86000"/>
              </a:lnSpc>
              <a:buFont typeface="Times New Roman"/>
              <a:buChar char="»"/>
            </a:pPr>
            <a:r>
              <a:rPr b="1" lang="en-IN">
                <a:latin typeface="Times New Roman"/>
              </a:rPr>
              <a:t>Content-MD5: md5-digest</a:t>
            </a:r>
            <a:endParaRPr/>
          </a:p>
          <a:p>
            <a:pPr lvl="1" algn="just">
              <a:lnSpc>
                <a:spcPct val="86000"/>
              </a:lnSpc>
              <a:buFont typeface="Times New Roman"/>
              <a:buChar char="–"/>
            </a:pPr>
            <a:r>
              <a:rPr lang="en-IN" sz="2400">
                <a:latin typeface="Times New Roman"/>
              </a:rPr>
              <a:t>Expires – Informs when the content in the response becomes stale. (This does not mean that content is not good if it expired; Used in conjunction with Cache-Control to deliver the most current content)</a:t>
            </a:r>
            <a:endParaRPr/>
          </a:p>
          <a:p>
            <a:pPr lvl="4" algn="just">
              <a:lnSpc>
                <a:spcPct val="86000"/>
              </a:lnSpc>
              <a:buFont typeface="Times New Roman"/>
              <a:buChar char="»"/>
            </a:pPr>
            <a:r>
              <a:rPr b="1" lang="en-IN">
                <a:latin typeface="Times New Roman"/>
              </a:rPr>
              <a:t>Expires: Tue, 26 Apr 2005 17:30:00 GMT</a:t>
            </a:r>
            <a:endParaRPr/>
          </a:p>
          <a:p>
            <a:pPr lvl="1" algn="just">
              <a:lnSpc>
                <a:spcPct val="86000"/>
              </a:lnSpc>
              <a:buFont typeface="Times New Roman"/>
              <a:buChar char="–"/>
            </a:pPr>
            <a:r>
              <a:rPr lang="en-IN" sz="2400">
                <a:latin typeface="Times New Roman"/>
              </a:rPr>
              <a:t>Last-Modified – Indicates when the entity was last modified (could be the OS last modified date and time, if the entity is a file)</a:t>
            </a:r>
            <a:endParaRPr/>
          </a:p>
          <a:p>
            <a:pPr lvl="4" algn="just">
              <a:lnSpc>
                <a:spcPct val="86000"/>
              </a:lnSpc>
              <a:buFont typeface="Times New Roman"/>
              <a:buChar char="»"/>
            </a:pPr>
            <a:r>
              <a:rPr b="1" lang="en-IN">
                <a:latin typeface="Times New Roman"/>
              </a:rPr>
              <a:t>Last-modified: Mon, 25 Apr 2005 12:00:00 GMT</a:t>
            </a:r>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0" name="TextShape 1"/>
          <p:cNvSpPr txBox="1"/>
          <p:nvPr/>
        </p:nvSpPr>
        <p:spPr>
          <a:xfrm>
            <a:off x="685800" y="380880"/>
            <a:ext cx="7772400" cy="914400"/>
          </a:xfrm>
          <a:prstGeom prst="rect">
            <a:avLst/>
          </a:prstGeom>
        </p:spPr>
        <p:txBody>
          <a:bodyPr lIns="90000" rIns="90000" tIns="46800" bIns="46800" anchor="ctr"/>
          <a:p>
            <a:pPr algn="ctr">
              <a:lnSpc>
                <a:spcPct val="95000"/>
              </a:lnSpc>
            </a:pPr>
            <a:r>
              <a:rPr lang="en-IN" sz="4400">
                <a:latin typeface="Arial"/>
                <a:ea typeface="Arial"/>
              </a:rPr>
              <a:t>Message body</a:t>
            </a:r>
            <a:endParaRPr/>
          </a:p>
        </p:txBody>
      </p:sp>
      <p:sp>
        <p:nvSpPr>
          <p:cNvPr id="171" name="TextShape 2"/>
          <p:cNvSpPr txBox="1"/>
          <p:nvPr/>
        </p:nvSpPr>
        <p:spPr>
          <a:xfrm>
            <a:off x="685800" y="1523880"/>
            <a:ext cx="7772400" cy="4270320"/>
          </a:xfrm>
          <a:prstGeom prst="rect">
            <a:avLst/>
          </a:prstGeom>
        </p:spPr>
        <p:txBody>
          <a:bodyPr lIns="90000" rIns="90000" tIns="46800" bIns="46800"/>
          <a:p>
            <a:pPr>
              <a:lnSpc>
                <a:spcPct val="95000"/>
              </a:lnSpc>
              <a:buFont typeface="Times New Roman"/>
              <a:buChar char="•"/>
            </a:pPr>
            <a:r>
              <a:rPr lang="en-IN" sz="2800">
                <a:latin typeface="Arial"/>
                <a:ea typeface="Arial"/>
              </a:rPr>
              <a:t>Message body could be defined as</a:t>
            </a:r>
            <a:endParaRPr/>
          </a:p>
          <a:p>
            <a:pPr lvl="2">
              <a:lnSpc>
                <a:spcPct val="95000"/>
              </a:lnSpc>
            </a:pPr>
            <a:r>
              <a:rPr lang="en-IN" sz="2000">
                <a:latin typeface="Times New Roman"/>
              </a:rPr>
              <a:t>message-body = entity-body | &lt;entity-body encoded as per Transfer-Encoding&gt;</a:t>
            </a:r>
            <a:endParaRPr/>
          </a:p>
          <a:p>
            <a:pPr>
              <a:lnSpc>
                <a:spcPct val="95000"/>
              </a:lnSpc>
              <a:buFont typeface="Times New Roman"/>
              <a:buChar char="•"/>
            </a:pPr>
            <a:r>
              <a:rPr lang="en-IN" sz="2800">
                <a:latin typeface="Arial"/>
                <a:ea typeface="Arial"/>
              </a:rPr>
              <a:t>Differs from entity-body only when a transfer-coding has been applied</a:t>
            </a:r>
            <a:endParaRPr/>
          </a:p>
          <a:p>
            <a:pPr>
              <a:lnSpc>
                <a:spcPct val="95000"/>
              </a:lnSpc>
              <a:buFont typeface="Times New Roman"/>
              <a:buChar char="•"/>
            </a:pPr>
            <a:r>
              <a:rPr lang="en-IN" sz="2800">
                <a:latin typeface="Arial"/>
                <a:ea typeface="Arial"/>
              </a:rPr>
              <a:t>Entity Body</a:t>
            </a:r>
            <a:endParaRPr/>
          </a:p>
          <a:p>
            <a:pPr lvl="1">
              <a:lnSpc>
                <a:spcPct val="95000"/>
              </a:lnSpc>
              <a:buFont typeface="Times New Roman"/>
              <a:buChar char="–"/>
            </a:pPr>
            <a:r>
              <a:rPr lang="en-IN" sz="2400">
                <a:latin typeface="Arial"/>
                <a:ea typeface="Arial"/>
              </a:rPr>
              <a:t>A stream of octets</a:t>
            </a:r>
            <a:endParaRPr/>
          </a:p>
          <a:p>
            <a:pPr lvl="1">
              <a:lnSpc>
                <a:spcPct val="95000"/>
              </a:lnSpc>
              <a:buFont typeface="Times New Roman"/>
              <a:buChar char="–"/>
            </a:pPr>
            <a:r>
              <a:rPr lang="en-IN" sz="2400">
                <a:latin typeface="Arial"/>
                <a:ea typeface="Arial"/>
              </a:rPr>
              <a:t>Entity-length of a message is the length of the message-body before any transfer-coding have been applied</a:t>
            </a:r>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2" name="TextShape 1"/>
          <p:cNvSpPr txBox="1"/>
          <p:nvPr/>
        </p:nvSpPr>
        <p:spPr>
          <a:xfrm>
            <a:off x="685800" y="228600"/>
            <a:ext cx="7772400" cy="838080"/>
          </a:xfrm>
          <a:prstGeom prst="rect">
            <a:avLst/>
          </a:prstGeom>
        </p:spPr>
        <p:txBody>
          <a:bodyPr lIns="90000" rIns="90000" tIns="46800" bIns="46800" anchor="ctr"/>
          <a:p>
            <a:pPr algn="ctr">
              <a:lnSpc>
                <a:spcPct val="95000"/>
              </a:lnSpc>
            </a:pPr>
            <a:r>
              <a:rPr lang="en-IN" sz="4400">
                <a:latin typeface="Arial"/>
                <a:ea typeface="Arial"/>
              </a:rPr>
              <a:t>Message body Continued…</a:t>
            </a:r>
            <a:endParaRPr/>
          </a:p>
        </p:txBody>
      </p:sp>
      <p:sp>
        <p:nvSpPr>
          <p:cNvPr id="173" name="TextShape 2"/>
          <p:cNvSpPr txBox="1"/>
          <p:nvPr/>
        </p:nvSpPr>
        <p:spPr>
          <a:xfrm>
            <a:off x="533160" y="1295280"/>
            <a:ext cx="7924680" cy="5029200"/>
          </a:xfrm>
          <a:prstGeom prst="rect">
            <a:avLst/>
          </a:prstGeom>
        </p:spPr>
        <p:txBody>
          <a:bodyPr lIns="90000" rIns="90000" tIns="46800" bIns="46800"/>
          <a:p>
            <a:pPr>
              <a:lnSpc>
                <a:spcPct val="95000"/>
              </a:lnSpc>
              <a:buFont typeface="Times New Roman"/>
              <a:buChar char="•"/>
            </a:pPr>
            <a:r>
              <a:rPr lang="en-IN" sz="2800">
                <a:latin typeface="Times New Roman"/>
              </a:rPr>
              <a:t>Message body in a Request</a:t>
            </a:r>
            <a:endParaRPr/>
          </a:p>
          <a:p>
            <a:pPr lvl="1">
              <a:lnSpc>
                <a:spcPct val="95000"/>
              </a:lnSpc>
              <a:buFont typeface="Times New Roman"/>
              <a:buChar char="–"/>
            </a:pPr>
            <a:r>
              <a:rPr lang="en-IN" sz="2400">
                <a:latin typeface="Times New Roman"/>
              </a:rPr>
              <a:t>Included if, Content-Length or Transfer-Encoding header field has been included</a:t>
            </a:r>
            <a:endParaRPr/>
          </a:p>
          <a:p>
            <a:pPr lvl="1">
              <a:lnSpc>
                <a:spcPct val="95000"/>
              </a:lnSpc>
              <a:buFont typeface="Times New Roman"/>
              <a:buChar char="–"/>
            </a:pPr>
            <a:r>
              <a:rPr lang="en-IN" sz="2400">
                <a:latin typeface="Times New Roman"/>
              </a:rPr>
              <a:t>Must not be included if the request method does not allow sending an entity body in requests</a:t>
            </a:r>
            <a:endParaRPr/>
          </a:p>
          <a:p>
            <a:pPr>
              <a:lnSpc>
                <a:spcPct val="95000"/>
              </a:lnSpc>
              <a:buFont typeface="Times New Roman"/>
              <a:buChar char="•"/>
            </a:pPr>
            <a:r>
              <a:rPr lang="en-IN" sz="2800">
                <a:latin typeface="Times New Roman"/>
              </a:rPr>
              <a:t>Message body in a Response</a:t>
            </a:r>
            <a:endParaRPr/>
          </a:p>
          <a:p>
            <a:pPr lvl="1">
              <a:lnSpc>
                <a:spcPct val="95000"/>
              </a:lnSpc>
              <a:buFont typeface="Times New Roman"/>
              <a:buChar char="–"/>
            </a:pPr>
            <a:r>
              <a:rPr lang="en-IN" sz="2400">
                <a:latin typeface="Times New Roman"/>
              </a:rPr>
              <a:t>Inclusion depends upon the request and the status code</a:t>
            </a:r>
            <a:endParaRPr/>
          </a:p>
          <a:p>
            <a:pPr lvl="1">
              <a:lnSpc>
                <a:spcPct val="95000"/>
              </a:lnSpc>
              <a:buFont typeface="Times New Roman"/>
              <a:buChar char="–"/>
            </a:pPr>
            <a:r>
              <a:rPr lang="en-IN" sz="2400">
                <a:latin typeface="Times New Roman"/>
              </a:rPr>
              <a:t>Status codes 1xx (informational), 204 (no content) and 304 (not modified) do not include a message-body</a:t>
            </a:r>
            <a:endParaRPr/>
          </a:p>
          <a:p>
            <a:pPr>
              <a:lnSpc>
                <a:spcPct val="95000"/>
              </a:lnSpc>
              <a:buFont typeface="Times New Roman"/>
              <a:buChar char="•"/>
            </a:pPr>
            <a:r>
              <a:rPr lang="en-IN" sz="2800">
                <a:latin typeface="Times New Roman"/>
              </a:rPr>
              <a:t>Message length indicates the length of the message body after any transfer-codings have been applied</a:t>
            </a:r>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7"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Rise of Hyper-Text</a:t>
            </a:r>
            <a:endParaRPr/>
          </a:p>
        </p:txBody>
      </p:sp>
      <p:sp>
        <p:nvSpPr>
          <p:cNvPr id="58"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b="1" lang="en-IN" sz="2800">
                <a:latin typeface="Arial"/>
                <a:ea typeface="Arial"/>
              </a:rPr>
              <a:t>1945</a:t>
            </a:r>
            <a:r>
              <a:rPr lang="en-IN" sz="2800">
                <a:latin typeface="Arial"/>
                <a:ea typeface="Arial"/>
              </a:rPr>
              <a:t> Vannevar Bush proposes </a:t>
            </a:r>
            <a:r>
              <a:rPr i="1" lang="en-IN" sz="2800">
                <a:latin typeface="Arial"/>
                <a:ea typeface="Arial"/>
              </a:rPr>
              <a:t>Memex (</a:t>
            </a:r>
            <a:r>
              <a:rPr lang="en-IN" sz="2800">
                <a:latin typeface="Arial"/>
                <a:ea typeface="Arial"/>
              </a:rPr>
              <a:t>Electro-mechanical device for cataloging and collecting human knowledge)</a:t>
            </a:r>
            <a:endParaRPr/>
          </a:p>
          <a:p>
            <a:pPr>
              <a:lnSpc>
                <a:spcPct val="95000"/>
              </a:lnSpc>
              <a:buFont typeface="Times New Roman"/>
              <a:buChar char="•"/>
            </a:pPr>
            <a:r>
              <a:rPr b="1" lang="en-IN" sz="2800">
                <a:latin typeface="Arial"/>
                <a:ea typeface="Arial"/>
              </a:rPr>
              <a:t>1965</a:t>
            </a:r>
            <a:r>
              <a:rPr lang="en-IN" sz="2800">
                <a:latin typeface="Arial"/>
                <a:ea typeface="Arial"/>
              </a:rPr>
              <a:t> Ted Nelson coins the word "hypertext" – linking of documents and non-linear reading.</a:t>
            </a:r>
            <a:endParaRPr/>
          </a:p>
          <a:p>
            <a:pPr>
              <a:lnSpc>
                <a:spcPct val="95000"/>
              </a:lnSpc>
              <a:buFont typeface="Times New Roman"/>
              <a:buChar char="•"/>
            </a:pPr>
            <a:r>
              <a:rPr b="1" lang="en-IN" sz="2800">
                <a:latin typeface="Arial"/>
                <a:ea typeface="Arial"/>
              </a:rPr>
              <a:t>1989</a:t>
            </a:r>
            <a:r>
              <a:rPr lang="en-IN" sz="2800">
                <a:latin typeface="Arial"/>
                <a:ea typeface="Arial"/>
              </a:rPr>
              <a:t> Tim Berners-Lee proposes an hypertext system – WWW – for global information sharing – on the internet.</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4" name="TextShape 1"/>
          <p:cNvSpPr txBox="1"/>
          <p:nvPr/>
        </p:nvSpPr>
        <p:spPr>
          <a:xfrm>
            <a:off x="685800" y="380880"/>
            <a:ext cx="7772400" cy="1371600"/>
          </a:xfrm>
          <a:prstGeom prst="rect">
            <a:avLst/>
          </a:prstGeom>
        </p:spPr>
        <p:txBody>
          <a:bodyPr lIns="90000" rIns="90000" tIns="46800" bIns="46800" anchor="ctr"/>
          <a:p>
            <a:pPr algn="ctr">
              <a:lnSpc>
                <a:spcPct val="95000"/>
              </a:lnSpc>
            </a:pPr>
            <a:r>
              <a:rPr lang="en-IN" sz="4000">
                <a:latin typeface="Arial"/>
                <a:ea typeface="Arial"/>
              </a:rPr>
              <a:t>HTTP Protocol Analysis - Request</a:t>
            </a:r>
            <a:endParaRPr/>
          </a:p>
        </p:txBody>
      </p:sp>
      <p:sp>
        <p:nvSpPr>
          <p:cNvPr id="175"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Sample Request from the client</a:t>
            </a:r>
            <a:endParaRPr/>
          </a:p>
          <a:p>
            <a:pPr lvl="1">
              <a:lnSpc>
                <a:spcPct val="89000"/>
              </a:lnSpc>
              <a:buFont typeface="Courier New"/>
              <a:buChar char="–"/>
            </a:pPr>
            <a:r>
              <a:rPr b="1" lang="en-IN">
                <a:latin typeface="Courier New"/>
              </a:rPr>
              <a:t>GET / HTTP/1.1</a:t>
            </a:r>
            <a:endParaRPr/>
          </a:p>
          <a:p>
            <a:pPr lvl="1">
              <a:lnSpc>
                <a:spcPct val="89000"/>
              </a:lnSpc>
              <a:buFont typeface="Courier New"/>
              <a:buChar char="–"/>
            </a:pPr>
            <a:r>
              <a:rPr b="1" lang="en-IN">
                <a:latin typeface="Courier New"/>
              </a:rPr>
              <a:t>Accept: image/gif, image/jpeg, imge/pjpeg, application/vnd.ms-excel, application/msword, */*</a:t>
            </a:r>
            <a:endParaRPr/>
          </a:p>
          <a:p>
            <a:pPr lvl="1">
              <a:lnSpc>
                <a:spcPct val="89000"/>
              </a:lnSpc>
              <a:buFont typeface="Courier New"/>
              <a:buChar char="–"/>
            </a:pPr>
            <a:r>
              <a:rPr b="1" lang="en-IN">
                <a:latin typeface="Courier New"/>
              </a:rPr>
              <a:t>Accept-Language: en-us</a:t>
            </a:r>
            <a:endParaRPr/>
          </a:p>
          <a:p>
            <a:pPr lvl="1">
              <a:lnSpc>
                <a:spcPct val="89000"/>
              </a:lnSpc>
              <a:buFont typeface="Courier New"/>
              <a:buChar char="–"/>
            </a:pPr>
            <a:r>
              <a:rPr b="1" lang="en-IN">
                <a:latin typeface="Courier New"/>
              </a:rPr>
              <a:t>Accept-Encoding: gzip, deflate</a:t>
            </a:r>
            <a:endParaRPr/>
          </a:p>
          <a:p>
            <a:pPr lvl="1">
              <a:lnSpc>
                <a:spcPct val="89000"/>
              </a:lnSpc>
              <a:buFont typeface="Courier New"/>
              <a:buChar char="–"/>
            </a:pPr>
            <a:r>
              <a:rPr b="1" lang="en-IN">
                <a:latin typeface="Courier New"/>
              </a:rPr>
              <a:t>User-Agent: Mozilla/4.0 (compatible; MSIE 5.5; Windows 98)</a:t>
            </a:r>
            <a:endParaRPr/>
          </a:p>
          <a:p>
            <a:pPr lvl="1">
              <a:lnSpc>
                <a:spcPct val="89000"/>
              </a:lnSpc>
              <a:buFont typeface="Courier New"/>
              <a:buChar char="–"/>
            </a:pPr>
            <a:r>
              <a:rPr b="1" lang="en-IN">
                <a:latin typeface="Courier New"/>
              </a:rPr>
              <a:t>Host: www.yahoo.com</a:t>
            </a:r>
            <a:endParaRPr/>
          </a:p>
          <a:p>
            <a:pPr lvl="1">
              <a:lnSpc>
                <a:spcPct val="89000"/>
              </a:lnSpc>
              <a:buFont typeface="Courier New"/>
              <a:buChar char="–"/>
            </a:pPr>
            <a:r>
              <a:rPr b="1" lang="en-IN">
                <a:latin typeface="Courier New"/>
              </a:rPr>
              <a:t>Connection: Keep-alive</a:t>
            </a:r>
            <a:endParaRPr/>
          </a:p>
          <a:p>
            <a:pPr lvl="1">
              <a:lnSpc>
                <a:spcPct val="89000"/>
              </a:lnSpc>
            </a:pPr>
            <a:endParaRPr/>
          </a:p>
          <a:p>
            <a:pPr lvl="1">
              <a:lnSpc>
                <a:spcPct val="89000"/>
              </a:lnSpc>
              <a:buFont typeface="Courier New"/>
              <a:buChar char="–"/>
            </a:pPr>
            <a:r>
              <a:rPr b="1" i="1" lang="en-IN">
                <a:latin typeface="Courier New"/>
              </a:rPr>
              <a:t>CRLF</a:t>
            </a:r>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6" name="TextShape 1"/>
          <p:cNvSpPr txBox="1"/>
          <p:nvPr/>
        </p:nvSpPr>
        <p:spPr>
          <a:xfrm>
            <a:off x="685800" y="457200"/>
            <a:ext cx="7696080" cy="1295280"/>
          </a:xfrm>
          <a:prstGeom prst="rect">
            <a:avLst/>
          </a:prstGeom>
        </p:spPr>
        <p:txBody>
          <a:bodyPr lIns="90000" rIns="90000" tIns="46800" bIns="46800" anchor="ctr"/>
          <a:p>
            <a:pPr algn="ctr">
              <a:lnSpc>
                <a:spcPct val="95000"/>
              </a:lnSpc>
            </a:pPr>
            <a:r>
              <a:rPr lang="en-IN" sz="4000">
                <a:latin typeface="Arial"/>
                <a:ea typeface="Arial"/>
              </a:rPr>
              <a:t>HTTP Protocol Analysis - Request</a:t>
            </a:r>
            <a:endParaRPr/>
          </a:p>
        </p:txBody>
      </p:sp>
      <p:sp>
        <p:nvSpPr>
          <p:cNvPr id="177" name="TextShape 2"/>
          <p:cNvSpPr txBox="1"/>
          <p:nvPr/>
        </p:nvSpPr>
        <p:spPr>
          <a:xfrm>
            <a:off x="685800" y="1904760"/>
            <a:ext cx="7772400" cy="4197240"/>
          </a:xfrm>
          <a:prstGeom prst="rect">
            <a:avLst/>
          </a:prstGeom>
        </p:spPr>
        <p:txBody>
          <a:bodyPr lIns="90000" rIns="90000" tIns="46800" bIns="46800"/>
          <a:p>
            <a:pPr>
              <a:lnSpc>
                <a:spcPct val="86000"/>
              </a:lnSpc>
              <a:buFont typeface="Times New Roman"/>
              <a:buChar char="•"/>
            </a:pPr>
            <a:r>
              <a:rPr lang="en-IN" sz="2800">
                <a:latin typeface="Times New Roman"/>
              </a:rPr>
              <a:t>Client request for the document / using GET. It uses HTTP 1.1</a:t>
            </a:r>
            <a:endParaRPr/>
          </a:p>
          <a:p>
            <a:pPr>
              <a:lnSpc>
                <a:spcPct val="86000"/>
              </a:lnSpc>
              <a:buFont typeface="Times New Roman"/>
              <a:buChar char="•"/>
            </a:pPr>
            <a:r>
              <a:rPr lang="en-IN" sz="2800">
                <a:latin typeface="Times New Roman"/>
              </a:rPr>
              <a:t>Accept header defines what media types can the client accept; Also it specifies a wildcard media type (indicates that it can accept any media; Media types are specified in MIME format)</a:t>
            </a:r>
            <a:endParaRPr/>
          </a:p>
          <a:p>
            <a:pPr>
              <a:lnSpc>
                <a:spcPct val="86000"/>
              </a:lnSpc>
              <a:buFont typeface="Times New Roman"/>
              <a:buChar char="•"/>
            </a:pPr>
            <a:r>
              <a:rPr lang="en-IN" sz="2800">
                <a:latin typeface="Times New Roman"/>
              </a:rPr>
              <a:t>Accept-Language header defines the language the client will accept </a:t>
            </a:r>
            <a:endParaRPr/>
          </a:p>
          <a:p>
            <a:pPr>
              <a:lnSpc>
                <a:spcPct val="86000"/>
              </a:lnSpc>
              <a:buFont typeface="Times New Roman"/>
              <a:buChar char="•"/>
            </a:pPr>
            <a:r>
              <a:rPr lang="en-IN" sz="2800">
                <a:latin typeface="Times New Roman"/>
              </a:rPr>
              <a:t>Accept-Encoding header defines the encoding the client will accept</a:t>
            </a:r>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8"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000">
                <a:latin typeface="Arial"/>
                <a:ea typeface="Arial"/>
              </a:rPr>
              <a:t>HTTP Protocol Analysis - Request</a:t>
            </a:r>
            <a:endParaRPr/>
          </a:p>
        </p:txBody>
      </p:sp>
      <p:sp>
        <p:nvSpPr>
          <p:cNvPr id="179"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2400">
                <a:latin typeface="Times New Roman"/>
              </a:rPr>
              <a:t>User-Agent header defines what type of browser is making the request – (should be present in all requests)</a:t>
            </a:r>
            <a:endParaRPr/>
          </a:p>
          <a:p>
            <a:pPr>
              <a:lnSpc>
                <a:spcPct val="95000"/>
              </a:lnSpc>
              <a:buFont typeface="Times New Roman"/>
              <a:buChar char="•"/>
            </a:pPr>
            <a:r>
              <a:rPr lang="en-IN" sz="2400">
                <a:latin typeface="Times New Roman"/>
              </a:rPr>
              <a:t>Host header specifies where the resource can be found (useful if multiple web sites are running on a web server)</a:t>
            </a:r>
            <a:endParaRPr/>
          </a:p>
          <a:p>
            <a:pPr>
              <a:lnSpc>
                <a:spcPct val="95000"/>
              </a:lnSpc>
              <a:buFont typeface="Times New Roman"/>
              <a:buChar char="•"/>
            </a:pPr>
            <a:r>
              <a:rPr lang="en-IN" sz="2400">
                <a:latin typeface="Times New Roman"/>
              </a:rPr>
              <a:t>Connection header specifies that the connection should be kept alive for this session (If not specified, the server will close the connection, after it finishes with the response</a:t>
            </a:r>
            <a:endParaRPr/>
          </a:p>
          <a:p>
            <a:pPr>
              <a:lnSpc>
                <a:spcPct val="95000"/>
              </a:lnSpc>
              <a:buFont typeface="Times New Roman"/>
              <a:buChar char="•"/>
            </a:pPr>
            <a:r>
              <a:rPr lang="en-IN" sz="2400">
                <a:latin typeface="Times New Roman"/>
              </a:rPr>
              <a:t>Empty line with the CLRF at the end signifies the request has been completed</a:t>
            </a:r>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0"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000">
                <a:latin typeface="Arial"/>
                <a:ea typeface="Arial"/>
              </a:rPr>
              <a:t>HTTP Protocol Analysis – Response</a:t>
            </a:r>
            <a:endParaRPr/>
          </a:p>
        </p:txBody>
      </p:sp>
      <p:sp>
        <p:nvSpPr>
          <p:cNvPr id="181" name="TextShape 2"/>
          <p:cNvSpPr txBox="1"/>
          <p:nvPr/>
        </p:nvSpPr>
        <p:spPr>
          <a:xfrm>
            <a:off x="685800" y="1904760"/>
            <a:ext cx="7772400" cy="4343400"/>
          </a:xfrm>
          <a:prstGeom prst="rect">
            <a:avLst/>
          </a:prstGeom>
        </p:spPr>
        <p:txBody>
          <a:bodyPr lIns="90000" rIns="90000" tIns="46800" bIns="46800"/>
          <a:p>
            <a:pPr>
              <a:lnSpc>
                <a:spcPct val="89000"/>
              </a:lnSpc>
              <a:buFont typeface="Courier New"/>
              <a:buChar char="•"/>
            </a:pPr>
            <a:r>
              <a:rPr b="1" lang="en-IN">
                <a:latin typeface="Courier New"/>
              </a:rPr>
              <a:t>HTTP/1.1 200 OK</a:t>
            </a:r>
            <a:endParaRPr/>
          </a:p>
          <a:p>
            <a:pPr>
              <a:lnSpc>
                <a:spcPct val="89000"/>
              </a:lnSpc>
              <a:buFont typeface="Courier New"/>
              <a:buChar char="•"/>
            </a:pPr>
            <a:r>
              <a:rPr b="1" lang="en-IN">
                <a:latin typeface="Courier New"/>
              </a:rPr>
              <a:t>Server: Microsoft-IIS/5.0</a:t>
            </a:r>
            <a:endParaRPr/>
          </a:p>
          <a:p>
            <a:pPr>
              <a:lnSpc>
                <a:spcPct val="89000"/>
              </a:lnSpc>
              <a:buFont typeface="Courier New"/>
              <a:buChar char="•"/>
            </a:pPr>
            <a:r>
              <a:rPr b="1" lang="en-IN">
                <a:latin typeface="Courier New"/>
              </a:rPr>
              <a:t>Date: Mon, 25 Apr 2005, 10:01:05 GMT</a:t>
            </a:r>
            <a:endParaRPr/>
          </a:p>
          <a:p>
            <a:pPr>
              <a:lnSpc>
                <a:spcPct val="89000"/>
              </a:lnSpc>
              <a:buFont typeface="Courier New"/>
              <a:buChar char="•"/>
            </a:pPr>
            <a:r>
              <a:rPr b="1" lang="en-IN">
                <a:latin typeface="Courier New"/>
              </a:rPr>
              <a:t>Expires: Sat, 25 Dec 2004, 10:00:00 GMT</a:t>
            </a:r>
            <a:endParaRPr/>
          </a:p>
          <a:p>
            <a:pPr>
              <a:lnSpc>
                <a:spcPct val="89000"/>
              </a:lnSpc>
              <a:buFont typeface="Courier New"/>
              <a:buChar char="•"/>
            </a:pPr>
            <a:r>
              <a:rPr b="1" lang="en-IN">
                <a:latin typeface="Courier New"/>
              </a:rPr>
              <a:t>Content-Length: 20000</a:t>
            </a:r>
            <a:endParaRPr/>
          </a:p>
          <a:p>
            <a:pPr>
              <a:lnSpc>
                <a:spcPct val="89000"/>
              </a:lnSpc>
              <a:buFont typeface="Courier New"/>
              <a:buChar char="•"/>
            </a:pPr>
            <a:r>
              <a:rPr b="1" lang="en-IN">
                <a:latin typeface="Courier New"/>
              </a:rPr>
              <a:t>Content-Type: text/html</a:t>
            </a:r>
            <a:endParaRPr/>
          </a:p>
          <a:p>
            <a:pPr>
              <a:lnSpc>
                <a:spcPct val="89000"/>
              </a:lnSpc>
              <a:buFont typeface="Courier New"/>
              <a:buChar char="•"/>
            </a:pPr>
            <a:r>
              <a:rPr b="1" lang="en-IN">
                <a:latin typeface="Courier New"/>
              </a:rPr>
              <a:t>Cache-Control: private</a:t>
            </a:r>
            <a:endParaRPr/>
          </a:p>
          <a:p>
            <a:pPr>
              <a:lnSpc>
                <a:spcPct val="89000"/>
              </a:lnSpc>
            </a:pPr>
            <a:endParaRPr/>
          </a:p>
          <a:p>
            <a:pPr>
              <a:lnSpc>
                <a:spcPct val="89000"/>
              </a:lnSpc>
              <a:buFont typeface="Courier New"/>
              <a:buChar char="•"/>
            </a:pPr>
            <a:r>
              <a:rPr b="1" lang="en-IN">
                <a:latin typeface="Courier New"/>
              </a:rPr>
              <a:t>&lt;html&gt;</a:t>
            </a:r>
            <a:endParaRPr/>
          </a:p>
          <a:p>
            <a:pPr>
              <a:lnSpc>
                <a:spcPct val="89000"/>
              </a:lnSpc>
              <a:buFont typeface="Courier New"/>
              <a:buChar char="•"/>
            </a:pPr>
            <a:r>
              <a:rPr b="1" lang="en-IN">
                <a:latin typeface="Courier New"/>
              </a:rPr>
              <a:t>&lt;head&gt;</a:t>
            </a:r>
            <a:endParaRPr/>
          </a:p>
          <a:p>
            <a:pPr>
              <a:lnSpc>
                <a:spcPct val="89000"/>
              </a:lnSpc>
              <a:buFont typeface="Courier New"/>
              <a:buChar char="•"/>
            </a:pPr>
            <a:r>
              <a:rPr b="1" lang="en-IN">
                <a:latin typeface="Courier New"/>
              </a:rPr>
              <a:t>…</a:t>
            </a:r>
            <a:endParaRPr/>
          </a:p>
          <a:p>
            <a:pPr>
              <a:lnSpc>
                <a:spcPct val="89000"/>
              </a:lnSpc>
              <a:buFont typeface="Courier New"/>
              <a:buChar char="•"/>
            </a:pPr>
            <a:r>
              <a:rPr b="1" lang="en-IN">
                <a:latin typeface="Courier New"/>
              </a:rPr>
              <a:t>…</a:t>
            </a:r>
            <a:endParaRPr/>
          </a:p>
          <a:p>
            <a:pPr>
              <a:lnSpc>
                <a:spcPct val="89000"/>
              </a:lnSpc>
            </a:pPr>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2" name="TextShape 1"/>
          <p:cNvSpPr txBox="1"/>
          <p:nvPr/>
        </p:nvSpPr>
        <p:spPr>
          <a:xfrm>
            <a:off x="685800" y="380880"/>
            <a:ext cx="7772400" cy="992160"/>
          </a:xfrm>
          <a:prstGeom prst="rect">
            <a:avLst/>
          </a:prstGeom>
        </p:spPr>
        <p:txBody>
          <a:bodyPr lIns="90000" rIns="90000" tIns="46800" bIns="46800" anchor="ctr"/>
          <a:p>
            <a:pPr algn="ctr">
              <a:lnSpc>
                <a:spcPct val="95000"/>
              </a:lnSpc>
            </a:pPr>
            <a:r>
              <a:rPr lang="en-IN" sz="4000">
                <a:latin typeface="Arial"/>
                <a:ea typeface="Arial"/>
              </a:rPr>
              <a:t>HTTP Protocol Analysis – Response</a:t>
            </a:r>
            <a:endParaRPr/>
          </a:p>
        </p:txBody>
      </p:sp>
      <p:sp>
        <p:nvSpPr>
          <p:cNvPr id="183" name="TextShape 2"/>
          <p:cNvSpPr txBox="1"/>
          <p:nvPr/>
        </p:nvSpPr>
        <p:spPr>
          <a:xfrm>
            <a:off x="685800" y="1371240"/>
            <a:ext cx="7848720" cy="4878360"/>
          </a:xfrm>
          <a:prstGeom prst="rect">
            <a:avLst/>
          </a:prstGeom>
        </p:spPr>
        <p:txBody>
          <a:bodyPr lIns="90000" rIns="90000" tIns="46800" bIns="46800"/>
          <a:p>
            <a:pPr>
              <a:lnSpc>
                <a:spcPct val="95000"/>
              </a:lnSpc>
              <a:buFont typeface="Times New Roman"/>
              <a:buChar char="•"/>
            </a:pPr>
            <a:r>
              <a:rPr lang="en-IN" sz="2400">
                <a:latin typeface="Times New Roman"/>
              </a:rPr>
              <a:t>Server sends a status message that indicates the server has accepted the connection and agrees to the parameters specified in the client request</a:t>
            </a:r>
            <a:endParaRPr/>
          </a:p>
          <a:p>
            <a:pPr>
              <a:lnSpc>
                <a:spcPct val="95000"/>
              </a:lnSpc>
              <a:buFont typeface="Times New Roman"/>
              <a:buChar char="•"/>
            </a:pPr>
            <a:r>
              <a:rPr lang="en-IN" sz="2400">
                <a:latin typeface="Times New Roman"/>
              </a:rPr>
              <a:t>Server header indicates the type of Web server software running at the particular site</a:t>
            </a:r>
            <a:endParaRPr/>
          </a:p>
          <a:p>
            <a:pPr>
              <a:lnSpc>
                <a:spcPct val="95000"/>
              </a:lnSpc>
              <a:buFont typeface="Times New Roman"/>
              <a:buChar char="•"/>
            </a:pPr>
            <a:r>
              <a:rPr lang="en-IN" sz="2400">
                <a:latin typeface="Times New Roman"/>
              </a:rPr>
              <a:t>Date header specifies the date and time at which the response was sent</a:t>
            </a:r>
            <a:endParaRPr/>
          </a:p>
          <a:p>
            <a:pPr>
              <a:lnSpc>
                <a:spcPct val="95000"/>
              </a:lnSpc>
              <a:buFont typeface="Times New Roman"/>
              <a:buChar char="•"/>
            </a:pPr>
            <a:r>
              <a:rPr lang="en-IN" sz="2400">
                <a:latin typeface="Times New Roman"/>
              </a:rPr>
              <a:t>Expires header is used in conjunction with the Cache-Control header to let the cache server know when the data will become stale (The date in the past does not mean the date is not good; Tells the cache sever to see if this is the most current data)</a:t>
            </a:r>
            <a:endParaRPr/>
          </a:p>
        </p:txBody>
      </p:sp>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4"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000">
                <a:latin typeface="Arial"/>
                <a:ea typeface="Arial"/>
              </a:rPr>
              <a:t>HTTP Protocol Analysis – Response</a:t>
            </a:r>
            <a:endParaRPr/>
          </a:p>
        </p:txBody>
      </p:sp>
      <p:sp>
        <p:nvSpPr>
          <p:cNvPr id="185" name="TextShape 2"/>
          <p:cNvSpPr txBox="1"/>
          <p:nvPr/>
        </p:nvSpPr>
        <p:spPr>
          <a:xfrm>
            <a:off x="685800" y="1905120"/>
            <a:ext cx="7772400" cy="4419360"/>
          </a:xfrm>
          <a:prstGeom prst="rect">
            <a:avLst/>
          </a:prstGeom>
        </p:spPr>
        <p:txBody>
          <a:bodyPr lIns="90000" rIns="90000" tIns="46800" bIns="46800"/>
          <a:p>
            <a:pPr>
              <a:lnSpc>
                <a:spcPct val="86000"/>
              </a:lnSpc>
              <a:buFont typeface="Times New Roman"/>
              <a:buChar char="•"/>
            </a:pPr>
            <a:r>
              <a:rPr lang="en-IN" sz="2800">
                <a:latin typeface="Times New Roman"/>
              </a:rPr>
              <a:t>Content-Length header indicates the size of the entity-body in Octets</a:t>
            </a:r>
            <a:endParaRPr/>
          </a:p>
          <a:p>
            <a:pPr>
              <a:lnSpc>
                <a:spcPct val="86000"/>
              </a:lnSpc>
              <a:buFont typeface="Times New Roman"/>
              <a:buChar char="•"/>
            </a:pPr>
            <a:r>
              <a:rPr lang="en-IN" sz="2800">
                <a:latin typeface="Times New Roman"/>
              </a:rPr>
              <a:t>Content-Type header specifies the media type in which the server is transmitting the entity-body</a:t>
            </a:r>
            <a:endParaRPr/>
          </a:p>
          <a:p>
            <a:pPr>
              <a:lnSpc>
                <a:spcPct val="86000"/>
              </a:lnSpc>
              <a:buFont typeface="Times New Roman"/>
              <a:buChar char="•"/>
            </a:pPr>
            <a:r>
              <a:rPr lang="en-IN" sz="2800">
                <a:latin typeface="Times New Roman"/>
              </a:rPr>
              <a:t>Cache-Control header indicates the content must be destined for a single client; and should not be cached by a cache server.</a:t>
            </a:r>
            <a:endParaRPr/>
          </a:p>
          <a:p>
            <a:pPr>
              <a:lnSpc>
                <a:spcPct val="86000"/>
              </a:lnSpc>
              <a:buFont typeface="Times New Roman"/>
              <a:buChar char="•"/>
            </a:pPr>
            <a:r>
              <a:rPr lang="en-IN" sz="2800">
                <a:latin typeface="Times New Roman"/>
              </a:rPr>
              <a:t>The empty line indicates that header information has concluded  and the rest of the lines are the HTML data</a:t>
            </a:r>
            <a:endParaRPr/>
          </a:p>
        </p:txBody>
      </p:sp>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6"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HTTP Intermediaries</a:t>
            </a:r>
            <a:endParaRPr/>
          </a:p>
        </p:txBody>
      </p:sp>
      <p:sp>
        <p:nvSpPr>
          <p:cNvPr id="187"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Proxy</a:t>
            </a:r>
            <a:endParaRPr/>
          </a:p>
          <a:p>
            <a:pPr>
              <a:lnSpc>
                <a:spcPct val="95000"/>
              </a:lnSpc>
              <a:buFont typeface="Times New Roman"/>
              <a:buChar char="•"/>
            </a:pPr>
            <a:r>
              <a:rPr lang="en-IN" sz="3200">
                <a:latin typeface="Arial"/>
                <a:ea typeface="Arial"/>
              </a:rPr>
              <a:t>Gateway</a:t>
            </a:r>
            <a:endParaRPr/>
          </a:p>
          <a:p>
            <a:pPr>
              <a:lnSpc>
                <a:spcPct val="95000"/>
              </a:lnSpc>
              <a:buFont typeface="Times New Roman"/>
              <a:buChar char="•"/>
            </a:pPr>
            <a:r>
              <a:rPr lang="en-IN" sz="3200">
                <a:latin typeface="Arial"/>
                <a:ea typeface="Arial"/>
              </a:rPr>
              <a:t>Tunnel</a:t>
            </a:r>
            <a:endParaRPr/>
          </a:p>
        </p:txBody>
      </p:sp>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8" name="TextShape 1"/>
          <p:cNvSpPr txBox="1"/>
          <p:nvPr/>
        </p:nvSpPr>
        <p:spPr>
          <a:xfrm>
            <a:off x="685800" y="456840"/>
            <a:ext cx="7772400" cy="1143000"/>
          </a:xfrm>
          <a:prstGeom prst="rect">
            <a:avLst/>
          </a:prstGeom>
        </p:spPr>
        <p:txBody>
          <a:bodyPr lIns="90000" rIns="90000" tIns="46800" bIns="46800" anchor="ctr"/>
          <a:p>
            <a:pPr algn="ctr">
              <a:lnSpc>
                <a:spcPct val="95000"/>
              </a:lnSpc>
            </a:pPr>
            <a:r>
              <a:rPr lang="en-IN" sz="4400">
                <a:latin typeface="Arial"/>
                <a:ea typeface="Arial"/>
              </a:rPr>
              <a:t>Intermediary System - Proxy</a:t>
            </a:r>
            <a:endParaRPr/>
          </a:p>
        </p:txBody>
      </p:sp>
      <p:sp>
        <p:nvSpPr>
          <p:cNvPr id="189"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2800">
                <a:latin typeface="Arial"/>
                <a:ea typeface="Arial"/>
              </a:rPr>
              <a:t>Acts on behalf of other clients and presents requests to a server</a:t>
            </a:r>
            <a:endParaRPr/>
          </a:p>
          <a:p>
            <a:pPr>
              <a:lnSpc>
                <a:spcPct val="95000"/>
              </a:lnSpc>
              <a:buFont typeface="Times New Roman"/>
              <a:buChar char="•"/>
            </a:pPr>
            <a:r>
              <a:rPr lang="en-IN" sz="2800">
                <a:latin typeface="Arial"/>
                <a:ea typeface="Arial"/>
              </a:rPr>
              <a:t>Acts as a server while interacting with a client and as a client while interacting with a server </a:t>
            </a:r>
            <a:endParaRPr/>
          </a:p>
          <a:p>
            <a:pPr>
              <a:lnSpc>
                <a:spcPct val="95000"/>
              </a:lnSpc>
              <a:buFont typeface="Times New Roman"/>
              <a:buChar char="•"/>
            </a:pPr>
            <a:r>
              <a:rPr lang="en-IN" sz="2800">
                <a:latin typeface="Arial"/>
                <a:ea typeface="Arial"/>
              </a:rPr>
              <a:t>Scenarios in which proxy could be used are:</a:t>
            </a:r>
            <a:endParaRPr/>
          </a:p>
          <a:p>
            <a:pPr lvl="1">
              <a:lnSpc>
                <a:spcPct val="95000"/>
              </a:lnSpc>
              <a:buFont typeface="Times New Roman"/>
              <a:buChar char="–"/>
            </a:pPr>
            <a:r>
              <a:rPr lang="en-IN" sz="2400">
                <a:latin typeface="Arial"/>
                <a:ea typeface="Arial"/>
              </a:rPr>
              <a:t>Firewall</a:t>
            </a:r>
            <a:endParaRPr/>
          </a:p>
          <a:p>
            <a:pPr lvl="1">
              <a:lnSpc>
                <a:spcPct val="95000"/>
              </a:lnSpc>
              <a:buFont typeface="Times New Roman"/>
              <a:buChar char="–"/>
            </a:pPr>
            <a:r>
              <a:rPr lang="en-IN" sz="2400">
                <a:latin typeface="Arial"/>
                <a:ea typeface="Arial"/>
              </a:rPr>
              <a:t>Different versions of HTTP </a:t>
            </a:r>
            <a:endParaRPr/>
          </a:p>
          <a:p>
            <a:pPr>
              <a:lnSpc>
                <a:spcPct val="95000"/>
              </a:lnSpc>
              <a:buFont typeface="Times New Roman"/>
              <a:buChar char="•"/>
            </a:pPr>
            <a:r>
              <a:rPr lang="en-IN" sz="2800">
                <a:latin typeface="Arial"/>
                <a:ea typeface="Arial"/>
              </a:rPr>
              <a:t>Forwarding agent</a:t>
            </a:r>
            <a:endParaRPr/>
          </a:p>
        </p:txBody>
      </p:sp>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0"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000">
                <a:latin typeface="Arial"/>
                <a:ea typeface="Arial"/>
              </a:rPr>
              <a:t>Intermediary System - Gateway</a:t>
            </a:r>
            <a:endParaRPr/>
          </a:p>
        </p:txBody>
      </p:sp>
      <p:sp>
        <p:nvSpPr>
          <p:cNvPr id="191"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2800">
                <a:latin typeface="Arial"/>
                <a:ea typeface="Arial"/>
              </a:rPr>
              <a:t>A server that appears to the client as if it were an origin server</a:t>
            </a:r>
            <a:endParaRPr/>
          </a:p>
          <a:p>
            <a:pPr>
              <a:lnSpc>
                <a:spcPct val="95000"/>
              </a:lnSpc>
              <a:buFont typeface="Times New Roman"/>
              <a:buChar char="•"/>
            </a:pPr>
            <a:r>
              <a:rPr lang="en-IN" sz="2800">
                <a:latin typeface="Arial"/>
                <a:ea typeface="Arial"/>
              </a:rPr>
              <a:t>Acts on behalf of other servers that may not be able to communicate directly with the client </a:t>
            </a:r>
            <a:endParaRPr/>
          </a:p>
          <a:p>
            <a:pPr>
              <a:lnSpc>
                <a:spcPct val="95000"/>
              </a:lnSpc>
              <a:buFont typeface="Times New Roman"/>
              <a:buChar char="•"/>
            </a:pPr>
            <a:r>
              <a:rPr lang="en-IN" sz="2800">
                <a:latin typeface="Arial"/>
                <a:ea typeface="Arial"/>
              </a:rPr>
              <a:t>Scenarios in which Gateways can be used are:</a:t>
            </a:r>
            <a:endParaRPr/>
          </a:p>
          <a:p>
            <a:pPr lvl="1">
              <a:lnSpc>
                <a:spcPct val="95000"/>
              </a:lnSpc>
              <a:buFont typeface="Times New Roman"/>
              <a:buChar char="–"/>
            </a:pPr>
            <a:r>
              <a:rPr lang="en-IN" sz="2400">
                <a:latin typeface="Arial"/>
                <a:ea typeface="Arial"/>
              </a:rPr>
              <a:t>Firewall </a:t>
            </a:r>
            <a:endParaRPr/>
          </a:p>
          <a:p>
            <a:pPr lvl="1">
              <a:lnSpc>
                <a:spcPct val="95000"/>
              </a:lnSpc>
              <a:buFont typeface="Times New Roman"/>
              <a:buChar char="–"/>
            </a:pPr>
            <a:r>
              <a:rPr lang="en-IN" sz="2400">
                <a:latin typeface="Arial"/>
                <a:ea typeface="Arial"/>
              </a:rPr>
              <a:t>Non–HTTP server</a:t>
            </a:r>
            <a:endParaRPr/>
          </a:p>
        </p:txBody>
      </p:sp>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2"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Intermediary System - Tunnel</a:t>
            </a:r>
            <a:endParaRPr/>
          </a:p>
        </p:txBody>
      </p:sp>
      <p:sp>
        <p:nvSpPr>
          <p:cNvPr id="193"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2800">
                <a:latin typeface="Times New Roman"/>
              </a:rPr>
              <a:t>Performs </a:t>
            </a:r>
            <a:r>
              <a:rPr b="1" lang="en-IN" sz="2800">
                <a:latin typeface="Times New Roman"/>
              </a:rPr>
              <a:t>No</a:t>
            </a:r>
            <a:r>
              <a:rPr lang="en-IN" sz="2800">
                <a:latin typeface="Times New Roman"/>
              </a:rPr>
              <a:t> operations on HTTP requests and responses </a:t>
            </a:r>
            <a:endParaRPr/>
          </a:p>
          <a:p>
            <a:pPr>
              <a:lnSpc>
                <a:spcPct val="95000"/>
              </a:lnSpc>
              <a:buFont typeface="Times New Roman"/>
              <a:buChar char="•"/>
            </a:pPr>
            <a:r>
              <a:rPr lang="en-IN" sz="2800">
                <a:latin typeface="Times New Roman"/>
              </a:rPr>
              <a:t>HTTP messages are passed unchanged </a:t>
            </a:r>
            <a:endParaRPr/>
          </a:p>
          <a:p>
            <a:pPr>
              <a:lnSpc>
                <a:spcPct val="95000"/>
              </a:lnSpc>
              <a:buFont typeface="Times New Roman"/>
              <a:buChar char="•"/>
            </a:pPr>
            <a:r>
              <a:rPr lang="en-IN" sz="2800">
                <a:latin typeface="Times New Roman"/>
              </a:rPr>
              <a:t>Just a relay point between two TCP connections</a:t>
            </a:r>
            <a:endParaRPr/>
          </a:p>
          <a:p>
            <a:pPr>
              <a:lnSpc>
                <a:spcPct val="95000"/>
              </a:lnSpc>
              <a:buFont typeface="Times New Roman"/>
              <a:buChar char="•"/>
            </a:pPr>
            <a:r>
              <a:rPr lang="en-IN" sz="2800">
                <a:latin typeface="Times New Roman"/>
              </a:rPr>
              <a:t>Scenario in which a tunnel could be used:</a:t>
            </a:r>
            <a:endParaRPr/>
          </a:p>
          <a:p>
            <a:pPr lvl="1">
              <a:lnSpc>
                <a:spcPct val="95000"/>
              </a:lnSpc>
              <a:buFont typeface="Times New Roman"/>
              <a:buChar char="–"/>
            </a:pPr>
            <a:r>
              <a:rPr lang="en-IN" sz="2400">
                <a:latin typeface="Times New Roman"/>
              </a:rPr>
              <a:t>A client or server external to a protected network can establish an authenticated connection, and then maintain that connection for purposes of HTTP transactions</a:t>
            </a:r>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9" name="TextShape 1"/>
          <p:cNvSpPr txBox="1"/>
          <p:nvPr/>
        </p:nvSpPr>
        <p:spPr>
          <a:xfrm>
            <a:off x="533520" y="463680"/>
            <a:ext cx="8076960" cy="1434960"/>
          </a:xfrm>
          <a:prstGeom prst="rect">
            <a:avLst/>
          </a:prstGeom>
        </p:spPr>
        <p:txBody>
          <a:bodyPr lIns="90000" rIns="90000" tIns="46800" bIns="46800" anchor="ctr"/>
          <a:p>
            <a:pPr algn="ctr">
              <a:lnSpc>
                <a:spcPct val="95000"/>
              </a:lnSpc>
            </a:pPr>
            <a:r>
              <a:rPr lang="en-IN" sz="4400">
                <a:latin typeface="Arial"/>
                <a:ea typeface="Arial"/>
              </a:rPr>
              <a:t>URI – Uniform Resource Identifier</a:t>
            </a:r>
            <a:endParaRPr/>
          </a:p>
        </p:txBody>
      </p:sp>
      <p:sp>
        <p:nvSpPr>
          <p:cNvPr id="60" name="TextShape 2"/>
          <p:cNvSpPr txBox="1"/>
          <p:nvPr/>
        </p:nvSpPr>
        <p:spPr>
          <a:xfrm>
            <a:off x="685800" y="1905120"/>
            <a:ext cx="7772400" cy="4114800"/>
          </a:xfrm>
          <a:prstGeom prst="rect">
            <a:avLst/>
          </a:prstGeom>
        </p:spPr>
        <p:txBody>
          <a:bodyPr lIns="90000" rIns="90000" tIns="46800" bIns="46800"/>
          <a:p>
            <a:pPr>
              <a:lnSpc>
                <a:spcPct val="86000"/>
              </a:lnSpc>
              <a:buFont typeface="Times New Roman"/>
              <a:buChar char="•"/>
            </a:pPr>
            <a:r>
              <a:rPr lang="en-IN" sz="2800">
                <a:latin typeface="Arial"/>
                <a:ea typeface="Arial"/>
              </a:rPr>
              <a:t>Uniform mechanism of identifying resources</a:t>
            </a:r>
            <a:endParaRPr/>
          </a:p>
          <a:p>
            <a:pPr lvl="1">
              <a:lnSpc>
                <a:spcPct val="86000"/>
              </a:lnSpc>
              <a:buFont typeface="Times New Roman"/>
              <a:buChar char="–"/>
            </a:pPr>
            <a:r>
              <a:rPr lang="en-IN" sz="2400">
                <a:latin typeface="Arial"/>
                <a:ea typeface="Arial"/>
              </a:rPr>
              <a:t>It is a name for a resource (a thing)</a:t>
            </a:r>
            <a:endParaRPr/>
          </a:p>
          <a:p>
            <a:pPr>
              <a:lnSpc>
                <a:spcPct val="86000"/>
              </a:lnSpc>
              <a:buFont typeface="Times New Roman"/>
              <a:buChar char="•"/>
            </a:pPr>
            <a:r>
              <a:rPr lang="en-IN" sz="2800">
                <a:latin typeface="Arial"/>
                <a:ea typeface="Arial"/>
              </a:rPr>
              <a:t>URI can be given to anything (documents, resources, to people) by anyone</a:t>
            </a:r>
            <a:endParaRPr/>
          </a:p>
          <a:p>
            <a:pPr lvl="1">
              <a:lnSpc>
                <a:spcPct val="86000"/>
              </a:lnSpc>
              <a:buFont typeface="Times New Roman"/>
              <a:buChar char="–"/>
            </a:pPr>
            <a:r>
              <a:rPr lang="en-IN" sz="2400">
                <a:latin typeface="Arial"/>
                <a:ea typeface="Arial"/>
              </a:rPr>
              <a:t> </a:t>
            </a:r>
            <a:r>
              <a:rPr lang="en-IN" sz="2400">
                <a:latin typeface="Arial"/>
                <a:ea typeface="Arial"/>
              </a:rPr>
              <a:t>You don’t need permissions for creating a URI</a:t>
            </a:r>
            <a:endParaRPr/>
          </a:p>
          <a:p>
            <a:pPr>
              <a:lnSpc>
                <a:spcPct val="86000"/>
              </a:lnSpc>
              <a:buFont typeface="Times New Roman"/>
              <a:buChar char="•"/>
            </a:pPr>
            <a:r>
              <a:rPr lang="en-IN" sz="2800">
                <a:latin typeface="Arial"/>
                <a:ea typeface="Arial"/>
              </a:rPr>
              <a:t>URIs are  decentralized</a:t>
            </a:r>
            <a:endParaRPr/>
          </a:p>
          <a:p>
            <a:pPr lvl="1">
              <a:lnSpc>
                <a:spcPct val="86000"/>
              </a:lnSpc>
              <a:buFont typeface="Times New Roman"/>
              <a:buChar char="–"/>
            </a:pPr>
            <a:r>
              <a:rPr lang="en-IN" sz="2400">
                <a:latin typeface="Arial"/>
                <a:ea typeface="Arial"/>
              </a:rPr>
              <a:t>Some URI schemes (such as http:) depend on centralized systems such as DNS</a:t>
            </a:r>
            <a:endParaRPr/>
          </a:p>
          <a:p>
            <a:pPr lvl="1">
              <a:lnSpc>
                <a:spcPct val="86000"/>
              </a:lnSpc>
              <a:buFont typeface="Times New Roman"/>
              <a:buChar char="–"/>
            </a:pPr>
            <a:r>
              <a:rPr lang="en-IN" sz="2400">
                <a:latin typeface="Arial"/>
                <a:ea typeface="Arial"/>
              </a:rPr>
              <a:t>While other schemes (such as freenet:) are completely decentralized</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4" name="TextShape 1"/>
          <p:cNvSpPr txBox="1"/>
          <p:nvPr/>
        </p:nvSpPr>
        <p:spPr>
          <a:xfrm>
            <a:off x="685440" y="609120"/>
            <a:ext cx="7769160" cy="1141560"/>
          </a:xfrm>
          <a:prstGeom prst="rect">
            <a:avLst/>
          </a:prstGeom>
        </p:spPr>
        <p:txBody>
          <a:bodyPr lIns="90000" rIns="90000" tIns="46800" bIns="46800" anchor="ctr"/>
          <a:p>
            <a:pPr algn="ctr">
              <a:lnSpc>
                <a:spcPct val="95000"/>
              </a:lnSpc>
            </a:pPr>
            <a:r>
              <a:rPr lang="en-IN" sz="4400">
                <a:latin typeface="Arial"/>
                <a:ea typeface="Arial"/>
              </a:rPr>
              <a:t>HTTP Operation : Case 1</a:t>
            </a:r>
            <a:endParaRPr/>
          </a:p>
        </p:txBody>
      </p:sp>
      <p:sp>
        <p:nvSpPr>
          <p:cNvPr id="195" name="CustomShape 2"/>
          <p:cNvSpPr/>
          <p:nvPr/>
        </p:nvSpPr>
        <p:spPr>
          <a:xfrm>
            <a:off x="2190600" y="1890720"/>
            <a:ext cx="9144000" cy="1440"/>
          </a:xfrm>
          <a:prstGeom prst="rect">
            <a:avLst/>
          </a:prstGeom>
          <a:noFill/>
          <a:ln>
            <a:noFill/>
          </a:ln>
        </p:spPr>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6" name="TextShape 1"/>
          <p:cNvSpPr txBox="1"/>
          <p:nvPr/>
        </p:nvSpPr>
        <p:spPr>
          <a:xfrm>
            <a:off x="685440" y="609120"/>
            <a:ext cx="7769160" cy="1141560"/>
          </a:xfrm>
          <a:prstGeom prst="rect">
            <a:avLst/>
          </a:prstGeom>
        </p:spPr>
        <p:txBody>
          <a:bodyPr lIns="90000" rIns="90000" tIns="46800" bIns="46800" anchor="ctr"/>
          <a:p>
            <a:pPr algn="ctr">
              <a:lnSpc>
                <a:spcPct val="95000"/>
              </a:lnSpc>
            </a:pPr>
            <a:r>
              <a:rPr lang="en-IN" sz="4400">
                <a:latin typeface="Arial"/>
                <a:ea typeface="Arial"/>
              </a:rPr>
              <a:t>HTTP Operation : Case 2</a:t>
            </a:r>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7" name="TextShape 1"/>
          <p:cNvSpPr txBox="1"/>
          <p:nvPr/>
        </p:nvSpPr>
        <p:spPr>
          <a:xfrm>
            <a:off x="685440" y="609120"/>
            <a:ext cx="7769160" cy="1141560"/>
          </a:xfrm>
          <a:prstGeom prst="rect">
            <a:avLst/>
          </a:prstGeom>
        </p:spPr>
        <p:txBody>
          <a:bodyPr lIns="90000" rIns="90000" tIns="46800" bIns="46800" anchor="ctr"/>
          <a:p>
            <a:pPr algn="ctr">
              <a:lnSpc>
                <a:spcPct val="95000"/>
              </a:lnSpc>
            </a:pPr>
            <a:r>
              <a:rPr lang="en-IN" sz="4400">
                <a:latin typeface="Arial"/>
                <a:ea typeface="Arial"/>
              </a:rPr>
              <a:t>HTTP Operation : Case 3</a:t>
            </a:r>
            <a:endParaRPr/>
          </a:p>
        </p:txBody>
      </p:sp>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8" name="TextShape 1"/>
          <p:cNvSpPr txBox="1"/>
          <p:nvPr/>
        </p:nvSpPr>
        <p:spPr>
          <a:xfrm>
            <a:off x="685800" y="607680"/>
            <a:ext cx="7772400" cy="765000"/>
          </a:xfrm>
          <a:prstGeom prst="rect">
            <a:avLst/>
          </a:prstGeom>
        </p:spPr>
        <p:txBody>
          <a:bodyPr lIns="90000" rIns="90000" tIns="46800" bIns="46800" anchor="ctr"/>
          <a:p>
            <a:pPr algn="ctr">
              <a:lnSpc>
                <a:spcPct val="95000"/>
              </a:lnSpc>
            </a:pPr>
            <a:r>
              <a:rPr lang="en-IN" sz="4400">
                <a:latin typeface="Arial"/>
                <a:ea typeface="Arial"/>
              </a:rPr>
              <a:t>HTTP 1.1  Vs Other Versions</a:t>
            </a:r>
            <a:endParaRPr/>
          </a:p>
        </p:txBody>
      </p:sp>
      <p:sp>
        <p:nvSpPr>
          <p:cNvPr id="199" name="TextShape 2"/>
          <p:cNvSpPr txBox="1"/>
          <p:nvPr/>
        </p:nvSpPr>
        <p:spPr>
          <a:xfrm>
            <a:off x="838080" y="1600200"/>
            <a:ext cx="7848720" cy="4713120"/>
          </a:xfrm>
          <a:prstGeom prst="rect">
            <a:avLst/>
          </a:prstGeom>
        </p:spPr>
        <p:txBody>
          <a:bodyPr lIns="90000" rIns="90000" tIns="46800" bIns="46800"/>
          <a:p>
            <a:pPr>
              <a:lnSpc>
                <a:spcPct val="86000"/>
              </a:lnSpc>
              <a:buFont typeface="Times New Roman"/>
              <a:buChar char="•"/>
            </a:pPr>
            <a:r>
              <a:rPr lang="en-IN" sz="2800">
                <a:latin typeface="Times New Roman"/>
              </a:rPr>
              <a:t>Persistent connections (or) Virtual hosts</a:t>
            </a:r>
            <a:endParaRPr/>
          </a:p>
          <a:p>
            <a:pPr>
              <a:lnSpc>
                <a:spcPct val="86000"/>
              </a:lnSpc>
              <a:buFont typeface="Times New Roman"/>
              <a:buChar char="•"/>
            </a:pPr>
            <a:r>
              <a:rPr lang="en-IN" sz="2800">
                <a:latin typeface="Times New Roman"/>
              </a:rPr>
              <a:t>Request Pipelining</a:t>
            </a:r>
            <a:endParaRPr/>
          </a:p>
          <a:p>
            <a:pPr lvl="1">
              <a:lnSpc>
                <a:spcPct val="86000"/>
              </a:lnSpc>
              <a:buFont typeface="Times New Roman"/>
              <a:buChar char="–"/>
            </a:pPr>
            <a:r>
              <a:rPr lang="en-IN" sz="2400">
                <a:latin typeface="Times New Roman"/>
              </a:rPr>
              <a:t>Enables multiple requests to be made by the client before a response is received</a:t>
            </a:r>
            <a:endParaRPr/>
          </a:p>
          <a:p>
            <a:pPr>
              <a:lnSpc>
                <a:spcPct val="86000"/>
              </a:lnSpc>
              <a:buFont typeface="Times New Roman"/>
              <a:buChar char="•"/>
            </a:pPr>
            <a:r>
              <a:rPr lang="en-IN" sz="2800">
                <a:latin typeface="Times New Roman"/>
              </a:rPr>
              <a:t>Debugging of HTTP Requests</a:t>
            </a:r>
            <a:endParaRPr/>
          </a:p>
          <a:p>
            <a:pPr lvl="1">
              <a:lnSpc>
                <a:spcPct val="86000"/>
              </a:lnSpc>
              <a:buFont typeface="Times New Roman"/>
              <a:buChar char="–"/>
            </a:pPr>
            <a:r>
              <a:rPr lang="en-IN" sz="2400">
                <a:latin typeface="Times New Roman"/>
              </a:rPr>
              <a:t>TRACE method</a:t>
            </a:r>
            <a:endParaRPr/>
          </a:p>
          <a:p>
            <a:pPr>
              <a:lnSpc>
                <a:spcPct val="86000"/>
              </a:lnSpc>
              <a:buFont typeface="Times New Roman"/>
              <a:buChar char="•"/>
            </a:pPr>
            <a:r>
              <a:rPr lang="en-IN" sz="2800">
                <a:latin typeface="Times New Roman"/>
              </a:rPr>
              <a:t>Cache-Control headers</a:t>
            </a:r>
            <a:endParaRPr/>
          </a:p>
          <a:p>
            <a:pPr lvl="1">
              <a:lnSpc>
                <a:spcPct val="86000"/>
              </a:lnSpc>
              <a:buFont typeface="Times New Roman"/>
              <a:buChar char="–"/>
            </a:pPr>
            <a:r>
              <a:rPr lang="en-IN" sz="2400">
                <a:latin typeface="Times New Roman"/>
              </a:rPr>
              <a:t>Allows to inform proxies, what data can be cached, expiry time of a cached transaction etc…</a:t>
            </a:r>
            <a:endParaRPr/>
          </a:p>
          <a:p>
            <a:pPr>
              <a:lnSpc>
                <a:spcPct val="86000"/>
              </a:lnSpc>
              <a:buFont typeface="Times New Roman"/>
              <a:buChar char="•"/>
            </a:pPr>
            <a:r>
              <a:rPr lang="en-IN" sz="2800">
                <a:latin typeface="Times New Roman"/>
              </a:rPr>
              <a:t>Authentication using Message digest formats</a:t>
            </a:r>
            <a:endParaRPr/>
          </a:p>
          <a:p>
            <a:pPr>
              <a:lnSpc>
                <a:spcPct val="86000"/>
              </a:lnSpc>
              <a:buFont typeface="Times New Roman"/>
              <a:buChar char="•"/>
            </a:pPr>
            <a:r>
              <a:rPr lang="en-IN" sz="2800">
                <a:latin typeface="Times New Roman"/>
              </a:rPr>
              <a:t>More methods, headers, and status messages</a:t>
            </a:r>
            <a:endParaRPr/>
          </a:p>
        </p:txBody>
      </p:sp>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0"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000">
                <a:latin typeface="Arial"/>
                <a:ea typeface="Arial"/>
              </a:rPr>
              <a:t>Connections – HTTP Older versions</a:t>
            </a:r>
            <a:endParaRPr/>
          </a:p>
        </p:txBody>
      </p:sp>
      <p:sp>
        <p:nvSpPr>
          <p:cNvPr id="201"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Connection was made for each request.</a:t>
            </a:r>
            <a:endParaRPr/>
          </a:p>
          <a:p>
            <a:pPr>
              <a:lnSpc>
                <a:spcPct val="95000"/>
              </a:lnSpc>
              <a:buFont typeface="Times New Roman"/>
              <a:buChar char="•"/>
            </a:pPr>
            <a:r>
              <a:rPr lang="en-IN" sz="3200">
                <a:latin typeface="Arial"/>
                <a:ea typeface="Arial"/>
              </a:rPr>
              <a:t>Inclusion of in-line graphics etc. lead to multiple requests being made.</a:t>
            </a:r>
            <a:endParaRPr/>
          </a:p>
          <a:p>
            <a:pPr lvl="1">
              <a:lnSpc>
                <a:spcPct val="95000"/>
              </a:lnSpc>
              <a:buFont typeface="Times New Roman"/>
              <a:buChar char="–"/>
            </a:pPr>
            <a:r>
              <a:rPr lang="en-IN" sz="2800">
                <a:latin typeface="Arial"/>
                <a:ea typeface="Arial"/>
              </a:rPr>
              <a:t>Network congestion</a:t>
            </a:r>
            <a:endParaRPr/>
          </a:p>
          <a:p>
            <a:pPr lvl="1">
              <a:lnSpc>
                <a:spcPct val="95000"/>
              </a:lnSpc>
              <a:buFont typeface="Times New Roman"/>
              <a:buChar char="–"/>
            </a:pPr>
            <a:r>
              <a:rPr lang="en-IN" sz="2800">
                <a:latin typeface="Arial"/>
                <a:ea typeface="Arial"/>
              </a:rPr>
              <a:t>Server overload </a:t>
            </a:r>
            <a:endParaRPr/>
          </a:p>
          <a:p>
            <a:pPr>
              <a:lnSpc>
                <a:spcPct val="95000"/>
              </a:lnSpc>
              <a:buFont typeface="Times New Roman"/>
              <a:buChar char="•"/>
            </a:pPr>
            <a:r>
              <a:rPr lang="en-IN" sz="3200">
                <a:latin typeface="Arial"/>
                <a:ea typeface="Arial"/>
              </a:rPr>
              <a:t>Solution: Persistent connections</a:t>
            </a:r>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2" name="TextShape 1"/>
          <p:cNvSpPr txBox="1"/>
          <p:nvPr/>
        </p:nvSpPr>
        <p:spPr>
          <a:xfrm>
            <a:off x="762120" y="455400"/>
            <a:ext cx="7772400" cy="765000"/>
          </a:xfrm>
          <a:prstGeom prst="rect">
            <a:avLst/>
          </a:prstGeom>
        </p:spPr>
        <p:txBody>
          <a:bodyPr lIns="90000" rIns="90000" tIns="46800" bIns="46800" anchor="ctr"/>
          <a:p>
            <a:pPr algn="ctr">
              <a:lnSpc>
                <a:spcPct val="95000"/>
              </a:lnSpc>
            </a:pPr>
            <a:r>
              <a:rPr lang="en-IN" sz="4400">
                <a:latin typeface="Arial"/>
                <a:ea typeface="Arial"/>
              </a:rPr>
              <a:t>Persistent connections</a:t>
            </a:r>
            <a:endParaRPr/>
          </a:p>
        </p:txBody>
      </p:sp>
      <p:sp>
        <p:nvSpPr>
          <p:cNvPr id="203" name="TextShape 2"/>
          <p:cNvSpPr txBox="1"/>
          <p:nvPr/>
        </p:nvSpPr>
        <p:spPr>
          <a:xfrm>
            <a:off x="685800" y="1523880"/>
            <a:ext cx="7772400" cy="4649760"/>
          </a:xfrm>
          <a:prstGeom prst="rect">
            <a:avLst/>
          </a:prstGeom>
        </p:spPr>
        <p:txBody>
          <a:bodyPr lIns="90000" rIns="90000" tIns="46800" bIns="46800"/>
          <a:p>
            <a:pPr>
              <a:lnSpc>
                <a:spcPct val="86000"/>
              </a:lnSpc>
              <a:buFont typeface="Times New Roman"/>
              <a:buChar char="•"/>
            </a:pPr>
            <a:r>
              <a:rPr lang="en-IN" sz="2800">
                <a:latin typeface="Times New Roman"/>
              </a:rPr>
              <a:t>Enables clients to submit multiple requests over a single TCP/IP connection using the ‘Keep-Alive’ value in the Connection header</a:t>
            </a:r>
            <a:endParaRPr/>
          </a:p>
          <a:p>
            <a:pPr>
              <a:lnSpc>
                <a:spcPct val="86000"/>
              </a:lnSpc>
              <a:buFont typeface="Times New Roman"/>
              <a:buChar char="•"/>
            </a:pPr>
            <a:r>
              <a:rPr lang="en-IN" sz="2800">
                <a:latin typeface="Times New Roman"/>
              </a:rPr>
              <a:t>Advantages</a:t>
            </a:r>
            <a:endParaRPr/>
          </a:p>
          <a:p>
            <a:pPr lvl="1">
              <a:lnSpc>
                <a:spcPct val="86000"/>
              </a:lnSpc>
              <a:buFont typeface="Times New Roman"/>
              <a:buChar char="–"/>
            </a:pPr>
            <a:r>
              <a:rPr lang="en-IN" sz="2400">
                <a:latin typeface="Times New Roman"/>
              </a:rPr>
              <a:t>Reduction in Network Congestion</a:t>
            </a:r>
            <a:endParaRPr/>
          </a:p>
          <a:p>
            <a:pPr lvl="2">
              <a:lnSpc>
                <a:spcPct val="86000"/>
              </a:lnSpc>
              <a:buFont typeface="Times New Roman"/>
              <a:buChar char="•"/>
            </a:pPr>
            <a:r>
              <a:rPr lang="en-IN" sz="2000">
                <a:latin typeface="Times New Roman"/>
              </a:rPr>
              <a:t>Fewer TCP connections and thereby reduction in Latency time as time spent in TCP's connection opening handshake is reduced</a:t>
            </a:r>
            <a:endParaRPr/>
          </a:p>
          <a:p>
            <a:pPr lvl="2">
              <a:lnSpc>
                <a:spcPct val="86000"/>
              </a:lnSpc>
              <a:buFont typeface="Times New Roman"/>
              <a:buChar char="•"/>
            </a:pPr>
            <a:r>
              <a:rPr lang="en-IN" sz="2000">
                <a:latin typeface="Times New Roman"/>
              </a:rPr>
              <a:t>Reduction in CPU time, memory on hosts and routers</a:t>
            </a:r>
            <a:endParaRPr/>
          </a:p>
          <a:p>
            <a:pPr lvl="1">
              <a:lnSpc>
                <a:spcPct val="86000"/>
              </a:lnSpc>
              <a:buFont typeface="Times New Roman"/>
              <a:buChar char="–"/>
            </a:pPr>
            <a:r>
              <a:rPr lang="en-IN" sz="2400">
                <a:latin typeface="Times New Roman"/>
              </a:rPr>
              <a:t>Pipelining of requests/responses</a:t>
            </a:r>
            <a:endParaRPr/>
          </a:p>
          <a:p>
            <a:pPr lvl="2">
              <a:lnSpc>
                <a:spcPct val="86000"/>
              </a:lnSpc>
              <a:buFont typeface="Times New Roman"/>
              <a:buChar char="•"/>
            </a:pPr>
            <a:r>
              <a:rPr lang="en-IN" sz="2000">
                <a:latin typeface="Times New Roman"/>
              </a:rPr>
              <a:t>Allows a client to make multiple requests without waiting for each response</a:t>
            </a:r>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4"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Tomorrow's Web</a:t>
            </a:r>
            <a:endParaRPr/>
          </a:p>
        </p:txBody>
      </p:sp>
      <p:sp>
        <p:nvSpPr>
          <p:cNvPr id="205"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2800">
                <a:latin typeface="Arial"/>
                <a:ea typeface="Arial"/>
              </a:rPr>
              <a:t>XML </a:t>
            </a:r>
            <a:endParaRPr/>
          </a:p>
          <a:p>
            <a:pPr lvl="1">
              <a:lnSpc>
                <a:spcPct val="95000"/>
              </a:lnSpc>
              <a:buFont typeface="Times New Roman"/>
              <a:buChar char="–"/>
            </a:pPr>
            <a:r>
              <a:rPr lang="en-IN" sz="2400">
                <a:latin typeface="Arial"/>
                <a:ea typeface="Arial"/>
              </a:rPr>
              <a:t>Focuses on the structure of data </a:t>
            </a:r>
            <a:endParaRPr/>
          </a:p>
          <a:p>
            <a:pPr>
              <a:lnSpc>
                <a:spcPct val="95000"/>
              </a:lnSpc>
              <a:buFont typeface="Times New Roman"/>
              <a:buChar char="•"/>
            </a:pPr>
            <a:r>
              <a:rPr lang="en-IN" sz="2800">
                <a:latin typeface="Arial"/>
                <a:ea typeface="Arial"/>
              </a:rPr>
              <a:t>Web services</a:t>
            </a:r>
            <a:endParaRPr/>
          </a:p>
          <a:p>
            <a:pPr lvl="1">
              <a:lnSpc>
                <a:spcPct val="95000"/>
              </a:lnSpc>
              <a:buFont typeface="Times New Roman"/>
              <a:buChar char="–"/>
            </a:pPr>
            <a:r>
              <a:rPr lang="en-IN" sz="2400">
                <a:latin typeface="Arial"/>
                <a:ea typeface="Arial"/>
              </a:rPr>
              <a:t>Programmatic interfaces for application to application communication on top of web</a:t>
            </a:r>
            <a:endParaRPr/>
          </a:p>
          <a:p>
            <a:pPr>
              <a:lnSpc>
                <a:spcPct val="95000"/>
              </a:lnSpc>
              <a:buFont typeface="Times New Roman"/>
              <a:buChar char="•"/>
            </a:pPr>
            <a:r>
              <a:rPr lang="en-IN" sz="2800">
                <a:latin typeface="Arial"/>
                <a:ea typeface="Arial"/>
              </a:rPr>
              <a:t>Semantic Web</a:t>
            </a:r>
            <a:endParaRPr/>
          </a:p>
          <a:p>
            <a:pPr lvl="1">
              <a:lnSpc>
                <a:spcPct val="95000"/>
              </a:lnSpc>
              <a:buFont typeface="Times New Roman"/>
              <a:buChar char="–"/>
            </a:pPr>
            <a:r>
              <a:rPr lang="en-IN" sz="2400">
                <a:latin typeface="Arial"/>
                <a:ea typeface="Arial"/>
              </a:rPr>
              <a:t>To allow sharing and reuse of data across applications, enterprises and community boundaries </a:t>
            </a:r>
            <a:endParaRPr/>
          </a:p>
        </p:txBody>
      </p:sp>
    </p:spTree>
  </p:cSld>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6" name="TextShape 1"/>
          <p:cNvSpPr txBox="1"/>
          <p:nvPr/>
        </p:nvSpPr>
        <p:spPr>
          <a:xfrm>
            <a:off x="685800" y="533520"/>
            <a:ext cx="7772400" cy="838080"/>
          </a:xfrm>
          <a:prstGeom prst="rect">
            <a:avLst/>
          </a:prstGeom>
        </p:spPr>
        <p:txBody>
          <a:bodyPr lIns="90000" rIns="90000" tIns="46800" bIns="46800" anchor="ctr"/>
          <a:p>
            <a:pPr algn="ctr">
              <a:lnSpc>
                <a:spcPct val="95000"/>
              </a:lnSpc>
            </a:pPr>
            <a:r>
              <a:rPr lang="en-IN" sz="4400">
                <a:latin typeface="Arial"/>
                <a:ea typeface="Arial"/>
              </a:rPr>
              <a:t>Web Services</a:t>
            </a:r>
            <a:endParaRPr/>
          </a:p>
        </p:txBody>
      </p:sp>
      <p:sp>
        <p:nvSpPr>
          <p:cNvPr id="207" name="TextShape 2"/>
          <p:cNvSpPr txBox="1"/>
          <p:nvPr/>
        </p:nvSpPr>
        <p:spPr>
          <a:xfrm>
            <a:off x="685440" y="1828440"/>
            <a:ext cx="7924680" cy="4267080"/>
          </a:xfrm>
          <a:prstGeom prst="rect">
            <a:avLst/>
          </a:prstGeom>
        </p:spPr>
        <p:txBody>
          <a:bodyPr lIns="90000" rIns="90000" tIns="46800" bIns="46800"/>
          <a:p>
            <a:pPr>
              <a:lnSpc>
                <a:spcPct val="95000"/>
              </a:lnSpc>
              <a:buFont typeface="Times New Roman"/>
              <a:buChar char="•"/>
            </a:pPr>
            <a:r>
              <a:rPr lang="en-IN" sz="2800">
                <a:latin typeface="Arial"/>
                <a:ea typeface="Arial"/>
              </a:rPr>
              <a:t>A web application over HTTP</a:t>
            </a:r>
            <a:endParaRPr/>
          </a:p>
          <a:p>
            <a:pPr>
              <a:lnSpc>
                <a:spcPct val="95000"/>
              </a:lnSpc>
              <a:buFont typeface="Times New Roman"/>
              <a:buChar char="•"/>
            </a:pPr>
            <a:r>
              <a:rPr lang="en-IN" sz="2800">
                <a:latin typeface="Arial"/>
                <a:ea typeface="Arial"/>
              </a:rPr>
              <a:t>Uses SOAP rather than HTML for communication</a:t>
            </a:r>
            <a:endParaRPr/>
          </a:p>
          <a:p>
            <a:pPr>
              <a:lnSpc>
                <a:spcPct val="95000"/>
              </a:lnSpc>
              <a:buFont typeface="Times New Roman"/>
              <a:buChar char="•"/>
            </a:pPr>
            <a:r>
              <a:rPr lang="en-IN" sz="2800">
                <a:latin typeface="Arial"/>
                <a:ea typeface="Arial"/>
              </a:rPr>
              <a:t>Components of Web services</a:t>
            </a:r>
            <a:endParaRPr/>
          </a:p>
          <a:p>
            <a:pPr lvl="1">
              <a:lnSpc>
                <a:spcPct val="95000"/>
              </a:lnSpc>
              <a:buFont typeface="Times New Roman"/>
              <a:buChar char="–"/>
            </a:pPr>
            <a:r>
              <a:rPr lang="en-IN" sz="2400">
                <a:latin typeface="Arial"/>
                <a:ea typeface="Arial"/>
              </a:rPr>
              <a:t>Service Provider</a:t>
            </a:r>
            <a:endParaRPr/>
          </a:p>
          <a:p>
            <a:pPr lvl="1">
              <a:lnSpc>
                <a:spcPct val="95000"/>
              </a:lnSpc>
              <a:buFont typeface="Times New Roman"/>
              <a:buChar char="–"/>
            </a:pPr>
            <a:r>
              <a:rPr lang="en-IN" sz="2400">
                <a:latin typeface="Arial"/>
                <a:ea typeface="Arial"/>
              </a:rPr>
              <a:t>Service Broker</a:t>
            </a:r>
            <a:endParaRPr/>
          </a:p>
          <a:p>
            <a:pPr lvl="1">
              <a:lnSpc>
                <a:spcPct val="95000"/>
              </a:lnSpc>
              <a:buFont typeface="Times New Roman"/>
              <a:buChar char="–"/>
            </a:pPr>
            <a:r>
              <a:rPr lang="en-IN" sz="2400">
                <a:latin typeface="Arial"/>
                <a:ea typeface="Arial"/>
              </a:rPr>
              <a:t>Service Requestor</a:t>
            </a:r>
            <a:endParaRPr/>
          </a:p>
          <a:p>
            <a:pPr>
              <a:lnSpc>
                <a:spcPct val="95000"/>
              </a:lnSpc>
              <a:buFont typeface="Times New Roman"/>
              <a:buChar char="•"/>
            </a:pPr>
            <a:r>
              <a:rPr i="1" lang="en-IN" sz="2800">
                <a:latin typeface="Arial"/>
                <a:ea typeface="Arial"/>
              </a:rPr>
              <a:t>Examples:</a:t>
            </a:r>
            <a:r>
              <a:rPr lang="en-IN" sz="2800">
                <a:latin typeface="Arial"/>
                <a:ea typeface="Arial"/>
              </a:rPr>
              <a:t> Stock Quotes, Order Management etc..</a:t>
            </a:r>
            <a:endParaRPr/>
          </a:p>
        </p:txBody>
      </p:sp>
    </p:spTree>
  </p:cSld>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8"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Process of Web services</a:t>
            </a:r>
            <a:endParaRPr/>
          </a:p>
        </p:txBody>
      </p:sp>
      <p:sp>
        <p:nvSpPr>
          <p:cNvPr id="209" name="CustomShape 2"/>
          <p:cNvSpPr/>
          <p:nvPr/>
        </p:nvSpPr>
        <p:spPr>
          <a:xfrm>
            <a:off x="3276720" y="5181480"/>
            <a:ext cx="2743200" cy="1800"/>
          </a:xfrm>
          <a:prstGeom prst="rect">
            <a:avLst/>
          </a:prstGeom>
          <a:noFill/>
          <a:ln w="19080">
            <a:solidFill>
              <a:srgbClr val="000000"/>
            </a:solidFill>
            <a:miter/>
            <a:tailEnd len="med" type="triangle" w="med"/>
          </a:ln>
        </p:spPr>
      </p:sp>
      <p:sp>
        <p:nvSpPr>
          <p:cNvPr id="210" name="CustomShape 3"/>
          <p:cNvSpPr/>
          <p:nvPr/>
        </p:nvSpPr>
        <p:spPr>
          <a:xfrm>
            <a:off x="6172200" y="3429000"/>
            <a:ext cx="2514600" cy="807120"/>
          </a:xfrm>
          <a:prstGeom prst="rect">
            <a:avLst/>
          </a:prstGeom>
          <a:noFill/>
          <a:ln>
            <a:noFill/>
          </a:ln>
        </p:spPr>
        <p:txBody>
          <a:bodyPr lIns="90000" rIns="90000" tIns="46800" bIns="46800"/>
          <a:p>
            <a:pPr>
              <a:lnSpc>
                <a:spcPct val="95000"/>
              </a:lnSpc>
            </a:pPr>
            <a:r>
              <a:rPr lang="en-IN" sz="2400">
                <a:latin typeface="Times New Roman"/>
              </a:rPr>
              <a:t>Publish service in WSDL format</a:t>
            </a:r>
            <a:endParaRPr/>
          </a:p>
        </p:txBody>
      </p:sp>
      <p:sp>
        <p:nvSpPr>
          <p:cNvPr id="211" name="CustomShape 4"/>
          <p:cNvSpPr/>
          <p:nvPr/>
        </p:nvSpPr>
        <p:spPr>
          <a:xfrm>
            <a:off x="3200400" y="5257800"/>
            <a:ext cx="2743200" cy="459720"/>
          </a:xfrm>
          <a:prstGeom prst="rect">
            <a:avLst/>
          </a:prstGeom>
          <a:noFill/>
          <a:ln>
            <a:noFill/>
          </a:ln>
        </p:spPr>
        <p:txBody>
          <a:bodyPr lIns="90000" rIns="90000" tIns="46800" bIns="46800"/>
          <a:p>
            <a:pPr algn="ctr">
              <a:lnSpc>
                <a:spcPct val="95000"/>
              </a:lnSpc>
            </a:pPr>
            <a:r>
              <a:rPr lang="en-IN" sz="2400">
                <a:latin typeface="Times New Roman"/>
              </a:rPr>
              <a:t>SOAP Message</a:t>
            </a:r>
            <a:endParaRPr/>
          </a:p>
        </p:txBody>
      </p:sp>
      <p:sp>
        <p:nvSpPr>
          <p:cNvPr id="212" name="CustomShape 5"/>
          <p:cNvSpPr/>
          <p:nvPr/>
        </p:nvSpPr>
        <p:spPr>
          <a:xfrm>
            <a:off x="6019920" y="4876920"/>
            <a:ext cx="2361960" cy="609480"/>
          </a:xfrm>
          <a:prstGeom prst="rect">
            <a:avLst/>
          </a:prstGeom>
          <a:solidFill>
            <a:srgbClr val="00cc99"/>
          </a:solidFill>
          <a:ln w="9360">
            <a:solidFill>
              <a:srgbClr val="000000"/>
            </a:solidFill>
            <a:miter/>
          </a:ln>
        </p:spPr>
        <p:txBody>
          <a:bodyPr wrap="none" lIns="90000" rIns="90000" tIns="46800" bIns="46800" anchor="ctr"/>
          <a:p>
            <a:pPr algn="ctr">
              <a:lnSpc>
                <a:spcPct val="95000"/>
              </a:lnSpc>
            </a:pPr>
            <a:r>
              <a:rPr lang="en-IN" sz="2400">
                <a:latin typeface="Times New Roman"/>
              </a:rPr>
              <a:t>Service Provider</a:t>
            </a:r>
            <a:endParaRPr/>
          </a:p>
        </p:txBody>
      </p:sp>
      <p:sp>
        <p:nvSpPr>
          <p:cNvPr id="213" name="CustomShape 6"/>
          <p:cNvSpPr/>
          <p:nvPr/>
        </p:nvSpPr>
        <p:spPr>
          <a:xfrm>
            <a:off x="838080" y="4876920"/>
            <a:ext cx="2362320" cy="533160"/>
          </a:xfrm>
          <a:prstGeom prst="rect">
            <a:avLst/>
          </a:prstGeom>
          <a:solidFill>
            <a:srgbClr val="00cc99"/>
          </a:solidFill>
          <a:ln w="9360">
            <a:solidFill>
              <a:srgbClr val="000000"/>
            </a:solidFill>
            <a:miter/>
          </a:ln>
        </p:spPr>
        <p:txBody>
          <a:bodyPr wrap="none" lIns="90000" rIns="90000" tIns="46800" bIns="46800" anchor="ctr"/>
          <a:p>
            <a:pPr algn="ctr">
              <a:lnSpc>
                <a:spcPct val="95000"/>
              </a:lnSpc>
            </a:pPr>
            <a:r>
              <a:rPr lang="en-IN" sz="2400">
                <a:latin typeface="Times New Roman"/>
              </a:rPr>
              <a:t>Service Requestor</a:t>
            </a:r>
            <a:endParaRPr/>
          </a:p>
        </p:txBody>
      </p:sp>
      <p:sp>
        <p:nvSpPr>
          <p:cNvPr id="214" name="CustomShape 7"/>
          <p:cNvSpPr/>
          <p:nvPr/>
        </p:nvSpPr>
        <p:spPr>
          <a:xfrm>
            <a:off x="2895480" y="2362320"/>
            <a:ext cx="2895840" cy="457200"/>
          </a:xfrm>
          <a:prstGeom prst="rect">
            <a:avLst/>
          </a:prstGeom>
          <a:solidFill>
            <a:srgbClr val="00cc99"/>
          </a:solidFill>
          <a:ln w="9360">
            <a:solidFill>
              <a:srgbClr val="000000"/>
            </a:solidFill>
            <a:miter/>
          </a:ln>
        </p:spPr>
        <p:txBody>
          <a:bodyPr wrap="none" lIns="90000" rIns="90000" tIns="46800" bIns="46800" anchor="ctr"/>
          <a:p>
            <a:pPr algn="ctr">
              <a:lnSpc>
                <a:spcPct val="95000"/>
              </a:lnSpc>
            </a:pPr>
            <a:r>
              <a:rPr lang="en-IN" sz="2400">
                <a:latin typeface="Times New Roman"/>
              </a:rPr>
              <a:t>Service Broker (UDDI)</a:t>
            </a:r>
            <a:endParaRPr/>
          </a:p>
        </p:txBody>
      </p:sp>
      <p:sp>
        <p:nvSpPr>
          <p:cNvPr id="215" name="CustomShape 8"/>
          <p:cNvSpPr/>
          <p:nvPr/>
        </p:nvSpPr>
        <p:spPr>
          <a:xfrm>
            <a:off x="2209680" y="2817720"/>
            <a:ext cx="1447920" cy="2060640"/>
          </a:xfrm>
          <a:prstGeom prst="rect">
            <a:avLst/>
          </a:prstGeom>
          <a:noFill/>
          <a:ln w="19080">
            <a:solidFill>
              <a:srgbClr val="000000"/>
            </a:solidFill>
            <a:miter/>
            <a:tailEnd len="med" type="triangle" w="med"/>
          </a:ln>
        </p:spPr>
      </p:sp>
      <p:sp>
        <p:nvSpPr>
          <p:cNvPr id="216" name="CustomShape 9"/>
          <p:cNvSpPr/>
          <p:nvPr/>
        </p:nvSpPr>
        <p:spPr>
          <a:xfrm>
            <a:off x="5410080" y="2819520"/>
            <a:ext cx="1219320" cy="2057400"/>
          </a:xfrm>
          <a:prstGeom prst="rect">
            <a:avLst/>
          </a:prstGeom>
          <a:noFill/>
          <a:ln w="19080">
            <a:solidFill>
              <a:srgbClr val="000000"/>
            </a:solidFill>
            <a:miter/>
            <a:headEnd len="med" type="triangle" w="med"/>
          </a:ln>
        </p:spPr>
      </p:sp>
      <p:sp>
        <p:nvSpPr>
          <p:cNvPr id="217" name="CustomShape 10"/>
          <p:cNvSpPr/>
          <p:nvPr/>
        </p:nvSpPr>
        <p:spPr>
          <a:xfrm>
            <a:off x="1752480" y="3429000"/>
            <a:ext cx="1828800" cy="807120"/>
          </a:xfrm>
          <a:prstGeom prst="rect">
            <a:avLst/>
          </a:prstGeom>
          <a:noFill/>
          <a:ln>
            <a:noFill/>
          </a:ln>
        </p:spPr>
        <p:txBody>
          <a:bodyPr lIns="90000" rIns="90000" tIns="46800" bIns="46800"/>
          <a:p>
            <a:pPr>
              <a:lnSpc>
                <a:spcPct val="95000"/>
              </a:lnSpc>
            </a:pPr>
            <a:r>
              <a:rPr lang="en-IN" sz="2400">
                <a:latin typeface="Times New Roman"/>
              </a:rPr>
              <a:t>Discover Service</a:t>
            </a:r>
            <a:endParaRPr/>
          </a:p>
        </p:txBody>
      </p:sp>
    </p:spTree>
  </p:cSld>
  <p:timing>
    <p:tnLst>
      <p:par>
        <p:cTn id="187" dur="indefinite" restart="never" nodeType="tmRoot">
          <p:childTnLst>
            <p:seq>
              <p:cTn id="188" dur="indefinite" nodeType="mainSeq">
                <p:childTnLst>
                  <p:par>
                    <p:cTn id="189" fill="hold">
                      <p:stCondLst>
                        <p:cond delay="indefinite"/>
                      </p:stCondLst>
                      <p:childTnLst>
                        <p:par>
                          <p:cTn id="190" fill="hold">
                            <p:stCondLst>
                              <p:cond delay="0"/>
                            </p:stCondLst>
                            <p:childTnLst>
                              <p:par>
                                <p:cTn id="191" nodeType="clickEffect" fill="hold" presetClass="entr" presetID="2" presetSubtype="2">
                                  <p:stCondLst>
                                    <p:cond delay="0"/>
                                  </p:stCondLst>
                                  <p:childTnLst>
                                    <p:set>
                                      <p:cBhvr>
                                        <p:cTn id="192" dur="1" fill="hold">
                                          <p:stCondLst>
                                            <p:cond delay="0"/>
                                          </p:stCondLst>
                                        </p:cTn>
                                        <p:tgtEl>
                                          <p:spTgt spid="212"/>
                                        </p:tgtEl>
                                        <p:attrNameLst>
                                          <p:attrName>style.visibility</p:attrName>
                                        </p:attrNameLst>
                                      </p:cBhvr>
                                      <p:to>
                                        <p:strVal val="visible"/>
                                      </p:to>
                                    </p:set>
                                    <p:anim calcmode="lin" valueType="num">
                                      <p:cBhvr additive="repl">
                                        <p:cTn id="193" dur="500" fill="hold"/>
                                        <p:tgtEl>
                                          <p:spTgt spid="212"/>
                                        </p:tgtEl>
                                        <p:attrNameLst>
                                          <p:attrName>ppt_x</p:attrName>
                                        </p:attrNameLst>
                                      </p:cBhvr>
                                      <p:tavLst>
                                        <p:tav tm="100000">
                                          <p:val>
                                            <p:strVal val="1+#ppt_w/2"/>
                                          </p:val>
                                        </p:tav>
                                        <p:tav tm="-100000">
                                          <p:val>
                                            <p:strVal val="#ppt_x"/>
                                          </p:val>
                                        </p:tav>
                                      </p:tavLst>
                                    </p:anim>
                                    <p:anim calcmode="lin" valueType="num">
                                      <p:cBhvr additive="repl">
                                        <p:cTn id="194" dur="500" fill="hold"/>
                                        <p:tgtEl>
                                          <p:spTgt spid="212"/>
                                        </p:tgtEl>
                                        <p:attrNameLst>
                                          <p:attrName>ppt_y</p:attrName>
                                        </p:attrNameLst>
                                      </p:cBhvr>
                                      <p:tavLst>
                                        <p:tav tm="10000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2" presetSubtype="8">
                                  <p:stCondLst>
                                    <p:cond delay="0"/>
                                  </p:stCondLst>
                                  <p:childTnLst>
                                    <p:set>
                                      <p:cBhvr>
                                        <p:cTn id="198" dur="1" fill="hold">
                                          <p:stCondLst>
                                            <p:cond delay="0"/>
                                          </p:stCondLst>
                                        </p:cTn>
                                        <p:tgtEl>
                                          <p:spTgt spid="213"/>
                                        </p:tgtEl>
                                        <p:attrNameLst>
                                          <p:attrName>style.visibility</p:attrName>
                                        </p:attrNameLst>
                                      </p:cBhvr>
                                      <p:to>
                                        <p:strVal val="visible"/>
                                      </p:to>
                                    </p:set>
                                    <p:anim calcmode="lin" valueType="num">
                                      <p:cBhvr additive="repl">
                                        <p:cTn id="199" dur="500" fill="hold"/>
                                        <p:tgtEl>
                                          <p:spTgt spid="213"/>
                                        </p:tgtEl>
                                        <p:attrNameLst>
                                          <p:attrName>ppt_x</p:attrName>
                                        </p:attrNameLst>
                                      </p:cBhvr>
                                      <p:tavLst>
                                        <p:tav tm="100000">
                                          <p:val>
                                            <p:strVal val="0-#ppt_w/2"/>
                                          </p:val>
                                        </p:tav>
                                        <p:tav tm="-100000">
                                          <p:val>
                                            <p:strVal val="#ppt_x"/>
                                          </p:val>
                                        </p:tav>
                                      </p:tavLst>
                                    </p:anim>
                                    <p:anim calcmode="lin" valueType="num">
                                      <p:cBhvr additive="repl">
                                        <p:cTn id="200" dur="500" fill="hold"/>
                                        <p:tgtEl>
                                          <p:spTgt spid="213"/>
                                        </p:tgtEl>
                                        <p:attrNameLst>
                                          <p:attrName>ppt_y</p:attrName>
                                        </p:attrNameLst>
                                      </p:cBhvr>
                                      <p:tavLst>
                                        <p:tav tm="10000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7" presetSubtype="8">
                                  <p:stCondLst>
                                    <p:cond delay="0"/>
                                  </p:stCondLst>
                                  <p:childTnLst>
                                    <p:set>
                                      <p:cBhvr>
                                        <p:cTn id="204" dur="1" fill="hold">
                                          <p:stCondLst>
                                            <p:cond delay="0"/>
                                          </p:stCondLst>
                                        </p:cTn>
                                        <p:tgtEl>
                                          <p:spTgt spid="214"/>
                                        </p:tgtEl>
                                        <p:attrNameLst>
                                          <p:attrName>style.visibility</p:attrName>
                                        </p:attrNameLst>
                                      </p:cBhvr>
                                      <p:to>
                                        <p:strVal val="visible"/>
                                      </p:to>
                                    </p:set>
                                    <p:anim calcmode="lin" valueType="num">
                                      <p:cBhvr additive="repl">
                                        <p:cTn id="205" dur="5000" fill="hold"/>
                                        <p:tgtEl>
                                          <p:spTgt spid="214"/>
                                        </p:tgtEl>
                                        <p:attrNameLst>
                                          <p:attrName>ppt_x</p:attrName>
                                        </p:attrNameLst>
                                      </p:cBhvr>
                                      <p:tavLst>
                                        <p:tav tm="100000">
                                          <p:val>
                                            <p:strVal val="0-#ppt_w/2"/>
                                          </p:val>
                                        </p:tav>
                                        <p:tav tm="-100000">
                                          <p:val>
                                            <p:strVal val="#ppt_x"/>
                                          </p:val>
                                        </p:tav>
                                      </p:tavLst>
                                    </p:anim>
                                    <p:anim calcmode="lin" valueType="num">
                                      <p:cBhvr additive="repl">
                                        <p:cTn id="206" dur="5000" fill="hold"/>
                                        <p:tgtEl>
                                          <p:spTgt spid="214"/>
                                        </p:tgtEl>
                                        <p:attrNameLst>
                                          <p:attrName>ppt_y</p:attrName>
                                        </p:attrNameLst>
                                      </p:cBhvr>
                                      <p:tavLst>
                                        <p:tav tm="10000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7" presetSubtype="10">
                                  <p:stCondLst>
                                    <p:cond delay="0"/>
                                  </p:stCondLst>
                                  <p:childTnLst>
                                    <p:set>
                                      <p:cBhvr>
                                        <p:cTn id="210" dur="1" fill="hold">
                                          <p:stCondLst>
                                            <p:cond delay="0"/>
                                          </p:stCondLst>
                                        </p:cTn>
                                        <p:tgtEl>
                                          <p:spTgt spid="216"/>
                                        </p:tgtEl>
                                        <p:attrNameLst>
                                          <p:attrName>style.visibility</p:attrName>
                                        </p:attrNameLst>
                                      </p:cBhvr>
                                      <p:to>
                                        <p:strVal val="visible"/>
                                      </p:to>
                                    </p:set>
                                    <p:anim calcmode="lin" valueType="num">
                                      <p:cBhvr additive="repl">
                                        <p:cTn id="211" dur="500" fill="hold"/>
                                        <p:tgtEl>
                                          <p:spTgt spid="216"/>
                                        </p:tgtEl>
                                        <p:attrNameLst>
                                          <p:attrName/>
                                        </p:attrNameLst>
                                      </p:cBhvr>
                                      <p:tavLst>
                                        <p:tav tm="100000">
                                          <p:val>
                                            <p:strVal val="0"/>
                                          </p:val>
                                        </p:tav>
                                        <p:tav tm="-100000">
                                          <p:val>
                                            <p:strVal val="#ppt_w"/>
                                          </p:val>
                                        </p:tav>
                                      </p:tavLst>
                                    </p:anim>
                                    <p:anim calcmode="lin" valueType="num">
                                      <p:cBhvr additive="repl">
                                        <p:cTn id="212" dur="500" fill="hold"/>
                                        <p:tgtEl>
                                          <p:spTgt spid="216"/>
                                        </p:tgtEl>
                                        <p:attrNameLst>
                                          <p:attrName/>
                                        </p:attrNameLst>
                                      </p:cBhvr>
                                      <p:tavLst>
                                        <p:tav tm="100000">
                                          <p:val>
                                            <p:strVal val="#ppt_h"/>
                                          </p:val>
                                        </p:tav>
                                        <p:tav tm="-100000">
                                          <p:val>
                                            <p:strVal val="#ppt_h"/>
                                          </p:val>
                                        </p:tav>
                                      </p:tavLst>
                                    </p:anim>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4" presetSubtype="16">
                                  <p:stCondLst>
                                    <p:cond delay="0"/>
                                  </p:stCondLst>
                                  <p:childTnLst>
                                    <p:set>
                                      <p:cBhvr>
                                        <p:cTn id="216" dur="1" fill="hold">
                                          <p:stCondLst>
                                            <p:cond delay="0"/>
                                          </p:stCondLst>
                                        </p:cTn>
                                        <p:tgtEl>
                                          <p:spTgt spid="210"/>
                                        </p:tgtEl>
                                        <p:attrNameLst>
                                          <p:attrName>style.visibility</p:attrName>
                                        </p:attrNameLst>
                                      </p:cBhvr>
                                      <p:to>
                                        <p:strVal val="visible"/>
                                      </p:to>
                                    </p:set>
                                    <p:animEffect filter="box(in)" transition="out">
                                      <p:cBhvr additive="repl">
                                        <p:cTn id="217" dur="500"/>
                                        <p:tgtEl>
                                          <p:spTgt spid="210"/>
                                        </p:tgtEl>
                                      </p:cBhvr>
                                    </p:animEffect>
                                  </p:childTnLst>
                                </p:cTn>
                              </p:par>
                            </p:childTnLst>
                          </p:cTn>
                        </p:par>
                      </p:childTnLst>
                    </p:cTn>
                  </p:par>
                  <p:par>
                    <p:cTn id="218" fill="hold">
                      <p:stCondLst>
                        <p:cond delay="indefinite"/>
                      </p:stCondLst>
                      <p:childTnLst>
                        <p:par>
                          <p:cTn id="219" fill="hold">
                            <p:stCondLst>
                              <p:cond delay="0"/>
                            </p:stCondLst>
                            <p:childTnLst>
                              <p:par>
                                <p:cTn id="220" nodeType="clickEffect" fill="hold" presetClass="entr" presetID="17" presetSubtype="10">
                                  <p:stCondLst>
                                    <p:cond delay="0"/>
                                  </p:stCondLst>
                                  <p:childTnLst>
                                    <p:set>
                                      <p:cBhvr>
                                        <p:cTn id="221" dur="1" fill="hold">
                                          <p:stCondLst>
                                            <p:cond delay="0"/>
                                          </p:stCondLst>
                                        </p:cTn>
                                        <p:tgtEl>
                                          <p:spTgt spid="215"/>
                                        </p:tgtEl>
                                        <p:attrNameLst>
                                          <p:attrName>style.visibility</p:attrName>
                                        </p:attrNameLst>
                                      </p:cBhvr>
                                      <p:to>
                                        <p:strVal val="visible"/>
                                      </p:to>
                                    </p:set>
                                    <p:anim calcmode="lin" valueType="num">
                                      <p:cBhvr additive="repl">
                                        <p:cTn id="222" dur="500" fill="hold"/>
                                        <p:tgtEl>
                                          <p:spTgt spid="215"/>
                                        </p:tgtEl>
                                        <p:attrNameLst>
                                          <p:attrName/>
                                        </p:attrNameLst>
                                      </p:cBhvr>
                                      <p:tavLst>
                                        <p:tav tm="100000">
                                          <p:val>
                                            <p:strVal val="0"/>
                                          </p:val>
                                        </p:tav>
                                        <p:tav tm="-100000">
                                          <p:val>
                                            <p:strVal val="#ppt_w"/>
                                          </p:val>
                                        </p:tav>
                                      </p:tavLst>
                                    </p:anim>
                                    <p:anim calcmode="lin" valueType="num">
                                      <p:cBhvr additive="repl">
                                        <p:cTn id="223" dur="500" fill="hold"/>
                                        <p:tgtEl>
                                          <p:spTgt spid="215"/>
                                        </p:tgtEl>
                                        <p:attrNameLst>
                                          <p:attrName/>
                                        </p:attrNameLst>
                                      </p:cBhvr>
                                      <p:tavLst>
                                        <p:tav tm="100000">
                                          <p:val>
                                            <p:strVal val="#ppt_h"/>
                                          </p:val>
                                        </p:tav>
                                        <p:tav tm="-100000">
                                          <p:val>
                                            <p:strVal val="#ppt_h"/>
                                          </p:val>
                                        </p:tav>
                                      </p:tavLst>
                                    </p:anim>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4" presetSubtype="16">
                                  <p:stCondLst>
                                    <p:cond delay="0"/>
                                  </p:stCondLst>
                                  <p:childTnLst>
                                    <p:set>
                                      <p:cBhvr>
                                        <p:cTn id="227" dur="1" fill="hold">
                                          <p:stCondLst>
                                            <p:cond delay="0"/>
                                          </p:stCondLst>
                                        </p:cTn>
                                        <p:tgtEl>
                                          <p:spTgt spid="217"/>
                                        </p:tgtEl>
                                        <p:attrNameLst>
                                          <p:attrName>style.visibility</p:attrName>
                                        </p:attrNameLst>
                                      </p:cBhvr>
                                      <p:to>
                                        <p:strVal val="visible"/>
                                      </p:to>
                                    </p:set>
                                    <p:animEffect filter="box(in)" transition="out">
                                      <p:cBhvr additive="repl">
                                        <p:cTn id="228" dur="500"/>
                                        <p:tgtEl>
                                          <p:spTgt spid="217"/>
                                        </p:tgtEl>
                                      </p:cBhvr>
                                    </p:animEffec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7" presetSubtype="10">
                                  <p:stCondLst>
                                    <p:cond delay="0"/>
                                  </p:stCondLst>
                                  <p:childTnLst>
                                    <p:set>
                                      <p:cBhvr>
                                        <p:cTn id="232" dur="1" fill="hold">
                                          <p:stCondLst>
                                            <p:cond delay="0"/>
                                          </p:stCondLst>
                                        </p:cTn>
                                        <p:tgtEl>
                                          <p:spTgt spid="209"/>
                                        </p:tgtEl>
                                        <p:attrNameLst>
                                          <p:attrName>style.visibility</p:attrName>
                                        </p:attrNameLst>
                                      </p:cBhvr>
                                      <p:to>
                                        <p:strVal val="visible"/>
                                      </p:to>
                                    </p:set>
                                    <p:anim calcmode="lin" valueType="num">
                                      <p:cBhvr additive="repl">
                                        <p:cTn id="233" dur="500" fill="hold"/>
                                        <p:tgtEl>
                                          <p:spTgt spid="209"/>
                                        </p:tgtEl>
                                        <p:attrNameLst>
                                          <p:attrName/>
                                        </p:attrNameLst>
                                      </p:cBhvr>
                                      <p:tavLst>
                                        <p:tav tm="100000">
                                          <p:val>
                                            <p:strVal val="0"/>
                                          </p:val>
                                        </p:tav>
                                        <p:tav tm="-100000">
                                          <p:val>
                                            <p:strVal val="#ppt_w"/>
                                          </p:val>
                                        </p:tav>
                                      </p:tavLst>
                                    </p:anim>
                                    <p:anim calcmode="lin" valueType="num">
                                      <p:cBhvr additive="repl">
                                        <p:cTn id="234" dur="500" fill="hold"/>
                                        <p:tgtEl>
                                          <p:spTgt spid="209"/>
                                        </p:tgtEl>
                                        <p:attrNameLst>
                                          <p:attrName/>
                                        </p:attrNameLst>
                                      </p:cBhvr>
                                      <p:tavLst>
                                        <p:tav tm="100000">
                                          <p:val>
                                            <p:strVal val="#ppt_h"/>
                                          </p:val>
                                        </p:tav>
                                        <p:tav tm="-100000">
                                          <p:val>
                                            <p:strVal val="#ppt_h"/>
                                          </p:val>
                                        </p:tav>
                                      </p:tavLst>
                                    </p:anim>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4" presetSubtype="16">
                                  <p:stCondLst>
                                    <p:cond delay="0"/>
                                  </p:stCondLst>
                                  <p:childTnLst>
                                    <p:set>
                                      <p:cBhvr>
                                        <p:cTn id="238" dur="1" fill="hold">
                                          <p:stCondLst>
                                            <p:cond delay="0"/>
                                          </p:stCondLst>
                                        </p:cTn>
                                        <p:tgtEl>
                                          <p:spTgt spid="211"/>
                                        </p:tgtEl>
                                        <p:attrNameLst>
                                          <p:attrName>style.visibility</p:attrName>
                                        </p:attrNameLst>
                                      </p:cBhvr>
                                      <p:to>
                                        <p:strVal val="visible"/>
                                      </p:to>
                                    </p:set>
                                    <p:animEffect filter="box(in)" transition="out">
                                      <p:cBhvr additive="repl">
                                        <p:cTn id="239" dur="500"/>
                                        <p:tgtEl>
                                          <p:spTgt spid="21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18"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Web Services – Described…</a:t>
            </a:r>
            <a:endParaRPr/>
          </a:p>
        </p:txBody>
      </p:sp>
      <p:sp>
        <p:nvSpPr>
          <p:cNvPr id="219" name="TextShape 2"/>
          <p:cNvSpPr txBox="1"/>
          <p:nvPr/>
        </p:nvSpPr>
        <p:spPr>
          <a:xfrm>
            <a:off x="685800" y="1904760"/>
            <a:ext cx="7772400" cy="4181400"/>
          </a:xfrm>
          <a:prstGeom prst="rect">
            <a:avLst/>
          </a:prstGeom>
        </p:spPr>
        <p:txBody>
          <a:bodyPr lIns="90000" rIns="90000" tIns="46800" bIns="46800"/>
          <a:p>
            <a:pPr>
              <a:lnSpc>
                <a:spcPct val="86000"/>
              </a:lnSpc>
              <a:buFont typeface="Times New Roman"/>
              <a:buChar char="•"/>
            </a:pPr>
            <a:r>
              <a:rPr lang="en-IN" sz="2800">
                <a:latin typeface="Times New Roman"/>
              </a:rPr>
              <a:t>Service Provider </a:t>
            </a:r>
            <a:endParaRPr/>
          </a:p>
          <a:p>
            <a:pPr lvl="1">
              <a:lnSpc>
                <a:spcPct val="86000"/>
              </a:lnSpc>
              <a:buFont typeface="Times New Roman"/>
              <a:buChar char="–"/>
            </a:pPr>
            <a:r>
              <a:rPr lang="en-IN" sz="2400">
                <a:latin typeface="Times New Roman"/>
              </a:rPr>
              <a:t>Exposes its services as SOAP endpoints</a:t>
            </a:r>
            <a:endParaRPr/>
          </a:p>
          <a:p>
            <a:pPr lvl="1">
              <a:lnSpc>
                <a:spcPct val="86000"/>
              </a:lnSpc>
              <a:buFont typeface="Times New Roman"/>
              <a:buChar char="–"/>
            </a:pPr>
            <a:r>
              <a:rPr lang="en-IN" sz="2400">
                <a:latin typeface="Times New Roman"/>
              </a:rPr>
              <a:t>Describes services in WSDL (Web Services Description Language) format</a:t>
            </a:r>
            <a:endParaRPr/>
          </a:p>
          <a:p>
            <a:pPr lvl="1">
              <a:lnSpc>
                <a:spcPct val="86000"/>
              </a:lnSpc>
              <a:buFont typeface="Times New Roman"/>
              <a:buChar char="–"/>
            </a:pPr>
            <a:r>
              <a:rPr lang="en-IN" sz="2400">
                <a:latin typeface="Times New Roman"/>
              </a:rPr>
              <a:t>Registers its services in UDDI </a:t>
            </a:r>
            <a:endParaRPr/>
          </a:p>
          <a:p>
            <a:pPr>
              <a:lnSpc>
                <a:spcPct val="86000"/>
              </a:lnSpc>
              <a:buFont typeface="Times New Roman"/>
              <a:buChar char="•"/>
            </a:pPr>
            <a:r>
              <a:rPr lang="en-IN" sz="2800">
                <a:latin typeface="Times New Roman"/>
              </a:rPr>
              <a:t>Service Requestor</a:t>
            </a:r>
            <a:endParaRPr/>
          </a:p>
          <a:p>
            <a:pPr lvl="1">
              <a:lnSpc>
                <a:spcPct val="86000"/>
              </a:lnSpc>
              <a:buFont typeface="Times New Roman"/>
              <a:buChar char="–"/>
            </a:pPr>
            <a:r>
              <a:rPr lang="en-IN" sz="2400">
                <a:latin typeface="Times New Roman"/>
              </a:rPr>
              <a:t>SOAP Client acts on the user’s behalf</a:t>
            </a:r>
            <a:endParaRPr/>
          </a:p>
          <a:p>
            <a:pPr>
              <a:lnSpc>
                <a:spcPct val="86000"/>
              </a:lnSpc>
              <a:buFont typeface="Times New Roman"/>
              <a:buChar char="•"/>
            </a:pPr>
            <a:r>
              <a:rPr lang="en-IN" sz="2800">
                <a:latin typeface="Times New Roman"/>
              </a:rPr>
              <a:t>Service Broker – UDDI</a:t>
            </a:r>
            <a:endParaRPr/>
          </a:p>
          <a:p>
            <a:pPr lvl="1">
              <a:lnSpc>
                <a:spcPct val="86000"/>
              </a:lnSpc>
              <a:buFont typeface="Times New Roman"/>
              <a:buChar char="–"/>
            </a:pPr>
            <a:r>
              <a:rPr lang="en-IN" sz="2400">
                <a:latin typeface="Times New Roman"/>
              </a:rPr>
              <a:t>Universal Discovery Description and Integration</a:t>
            </a:r>
            <a:endParaRPr/>
          </a:p>
          <a:p>
            <a:pPr lvl="1">
              <a:lnSpc>
                <a:spcPct val="86000"/>
              </a:lnSpc>
              <a:buFont typeface="Times New Roman"/>
              <a:buChar char="–"/>
            </a:pPr>
            <a:r>
              <a:rPr lang="en-IN" sz="2400">
                <a:latin typeface="Times New Roman"/>
              </a:rPr>
              <a:t>Database of WSDL records</a:t>
            </a:r>
            <a:endParaRPr/>
          </a:p>
        </p:txBody>
      </p:sp>
    </p:spTree>
  </p:cSld>
  <p:timing>
    <p:tnLst>
      <p:par>
        <p:cTn id="240" dur="indefinite" restart="never" nodeType="tmRoot">
          <p:childTnLst>
            <p:seq>
              <p:cTn id="241"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1" name="TextShape 1"/>
          <p:cNvSpPr txBox="1"/>
          <p:nvPr/>
        </p:nvSpPr>
        <p:spPr>
          <a:xfrm>
            <a:off x="533520" y="463680"/>
            <a:ext cx="8076960" cy="1434960"/>
          </a:xfrm>
          <a:prstGeom prst="rect">
            <a:avLst/>
          </a:prstGeom>
        </p:spPr>
        <p:txBody>
          <a:bodyPr lIns="90000" rIns="90000" tIns="46800" bIns="46800" anchor="ctr"/>
          <a:p>
            <a:pPr algn="ctr">
              <a:lnSpc>
                <a:spcPct val="95000"/>
              </a:lnSpc>
            </a:pPr>
            <a:r>
              <a:rPr lang="en-IN" sz="4400">
                <a:latin typeface="Arial"/>
                <a:ea typeface="Arial"/>
              </a:rPr>
              <a:t>URI – Uniform Resource Identifier</a:t>
            </a:r>
            <a:endParaRPr/>
          </a:p>
        </p:txBody>
      </p:sp>
      <p:sp>
        <p:nvSpPr>
          <p:cNvPr id="62"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A URI may or </a:t>
            </a:r>
            <a:r>
              <a:rPr b="1" lang="en-IN" sz="3200">
                <a:latin typeface="Arial"/>
                <a:ea typeface="Arial"/>
              </a:rPr>
              <a:t>may not</a:t>
            </a:r>
            <a:r>
              <a:rPr lang="en-IN" sz="3200">
                <a:latin typeface="Arial"/>
                <a:ea typeface="Arial"/>
              </a:rPr>
              <a:t> be accessible over the Internet</a:t>
            </a:r>
            <a:endParaRPr/>
          </a:p>
          <a:p>
            <a:pPr>
              <a:lnSpc>
                <a:spcPct val="95000"/>
              </a:lnSpc>
              <a:buFont typeface="Times New Roman"/>
              <a:buChar char="•"/>
            </a:pPr>
            <a:r>
              <a:rPr lang="en-IN" sz="3200">
                <a:latin typeface="Arial"/>
                <a:ea typeface="Arial"/>
              </a:rPr>
              <a:t>A URI may or </a:t>
            </a:r>
            <a:r>
              <a:rPr b="1" lang="en-IN" sz="3200">
                <a:latin typeface="Arial"/>
                <a:ea typeface="Arial"/>
              </a:rPr>
              <a:t>may not</a:t>
            </a:r>
            <a:r>
              <a:rPr lang="en-IN" sz="3200">
                <a:latin typeface="Arial"/>
                <a:ea typeface="Arial"/>
              </a:rPr>
              <a:t> provide a way for the computer to get information about a resource</a:t>
            </a:r>
            <a:endParaRPr/>
          </a:p>
          <a:p>
            <a:pPr>
              <a:lnSpc>
                <a:spcPct val="95000"/>
              </a:lnSpc>
              <a:buFont typeface="Times New Roman"/>
              <a:buChar char="•"/>
            </a:pPr>
            <a:r>
              <a:rPr lang="en-IN" sz="3200">
                <a:latin typeface="Arial"/>
                <a:ea typeface="Arial"/>
              </a:rPr>
              <a:t>A URI may or </a:t>
            </a:r>
            <a:r>
              <a:rPr b="1" lang="en-IN" sz="3200">
                <a:latin typeface="Arial"/>
                <a:ea typeface="Arial"/>
              </a:rPr>
              <a:t>may not</a:t>
            </a:r>
            <a:r>
              <a:rPr lang="en-IN" sz="3200">
                <a:latin typeface="Arial"/>
                <a:ea typeface="Arial"/>
              </a:rPr>
              <a:t> do anything more than providing an identifier for a resource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20"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Semantic Web</a:t>
            </a:r>
            <a:endParaRPr/>
          </a:p>
        </p:txBody>
      </p:sp>
      <p:sp>
        <p:nvSpPr>
          <p:cNvPr id="221" name="TextShape 2"/>
          <p:cNvSpPr txBox="1"/>
          <p:nvPr/>
        </p:nvSpPr>
        <p:spPr>
          <a:xfrm>
            <a:off x="685800" y="1904760"/>
            <a:ext cx="7772400" cy="4197240"/>
          </a:xfrm>
          <a:prstGeom prst="rect">
            <a:avLst/>
          </a:prstGeom>
        </p:spPr>
        <p:txBody>
          <a:bodyPr lIns="90000" rIns="90000" tIns="46800" bIns="46800"/>
          <a:p>
            <a:pPr>
              <a:lnSpc>
                <a:spcPct val="86000"/>
              </a:lnSpc>
              <a:buFont typeface="Times New Roman"/>
              <a:buChar char="•"/>
            </a:pPr>
            <a:r>
              <a:rPr lang="en-IN" sz="2800">
                <a:latin typeface="Arial"/>
                <a:ea typeface="Arial"/>
              </a:rPr>
              <a:t>Structuring of Information in such a way that it could be easily processed by machines on a global scale</a:t>
            </a:r>
            <a:endParaRPr/>
          </a:p>
          <a:p>
            <a:pPr>
              <a:lnSpc>
                <a:spcPct val="86000"/>
              </a:lnSpc>
              <a:buFont typeface="Times New Roman"/>
              <a:buChar char="•"/>
            </a:pPr>
            <a:r>
              <a:rPr lang="en-IN" sz="2800">
                <a:latin typeface="Arial"/>
                <a:ea typeface="Arial"/>
              </a:rPr>
              <a:t>To move from web of information to web of Information processors</a:t>
            </a:r>
            <a:endParaRPr/>
          </a:p>
          <a:p>
            <a:pPr>
              <a:lnSpc>
                <a:spcPct val="86000"/>
              </a:lnSpc>
              <a:buFont typeface="Times New Roman"/>
              <a:buChar char="•"/>
            </a:pPr>
            <a:r>
              <a:rPr lang="en-IN" sz="2800">
                <a:latin typeface="Arial"/>
                <a:ea typeface="Arial"/>
              </a:rPr>
              <a:t>Thought up by Tim Berners-Lee and nurtured by W3C</a:t>
            </a:r>
            <a:endParaRPr/>
          </a:p>
          <a:p>
            <a:pPr>
              <a:lnSpc>
                <a:spcPct val="86000"/>
              </a:lnSpc>
              <a:buFont typeface="Times New Roman"/>
              <a:buChar char="•"/>
            </a:pPr>
            <a:r>
              <a:rPr lang="en-IN" sz="2800">
                <a:latin typeface="Arial"/>
                <a:ea typeface="Arial"/>
              </a:rPr>
              <a:t>Example Scenario: You ask your semantic agent to look for a tourist destination, that has a beach, within a specific region</a:t>
            </a:r>
            <a:endParaRPr/>
          </a:p>
        </p:txBody>
      </p:sp>
    </p:spTree>
  </p:cSld>
  <p:timing>
    <p:tnLst>
      <p:par>
        <p:cTn id="242" dur="indefinite" restart="never" nodeType="tmRoot">
          <p:childTnLst>
            <p:seq>
              <p:cTn id="243"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22"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Semantic Web - Example</a:t>
            </a:r>
            <a:endParaRPr/>
          </a:p>
        </p:txBody>
      </p:sp>
      <p:sp>
        <p:nvSpPr>
          <p:cNvPr id="223"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2800">
                <a:latin typeface="Arial"/>
                <a:ea typeface="Arial"/>
              </a:rPr>
              <a:t>Your agent immediately searches for ‘travel agents’ who cater to the tourist location within the specified region</a:t>
            </a:r>
            <a:endParaRPr/>
          </a:p>
          <a:p>
            <a:pPr>
              <a:lnSpc>
                <a:spcPct val="95000"/>
              </a:lnSpc>
              <a:buFont typeface="Times New Roman"/>
              <a:buChar char="•"/>
            </a:pPr>
            <a:r>
              <a:rPr lang="en-IN" sz="2800">
                <a:latin typeface="Arial"/>
                <a:ea typeface="Arial"/>
              </a:rPr>
              <a:t>Also your agent looks at the budget, time available for spending and other parameters (that you might have set) and finds the best location for you. </a:t>
            </a:r>
            <a:endParaRPr/>
          </a:p>
          <a:p>
            <a:pPr>
              <a:lnSpc>
                <a:spcPct val="95000"/>
              </a:lnSpc>
              <a:buFont typeface="Times New Roman"/>
              <a:buChar char="•"/>
            </a:pPr>
            <a:r>
              <a:rPr lang="en-IN" sz="2800">
                <a:latin typeface="Arial"/>
                <a:ea typeface="Arial"/>
              </a:rPr>
              <a:t>Additionally, it can book your tickets, and arrange everything required for your tour.</a:t>
            </a:r>
            <a:endParaRPr/>
          </a:p>
        </p:txBody>
      </p:sp>
    </p:spTree>
  </p:cSld>
  <p:timing>
    <p:tnLst>
      <p:par>
        <p:cTn id="244" dur="indefinite" restart="never" nodeType="tmRoot">
          <p:childTnLst>
            <p:seq>
              <p:cTn id="245"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24"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Semantic Web - Technologies</a:t>
            </a:r>
            <a:endParaRPr/>
          </a:p>
        </p:txBody>
      </p:sp>
      <p:sp>
        <p:nvSpPr>
          <p:cNvPr id="225"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For this to happen, you need </a:t>
            </a:r>
            <a:endParaRPr/>
          </a:p>
          <a:p>
            <a:pPr lvl="1">
              <a:lnSpc>
                <a:spcPct val="95000"/>
              </a:lnSpc>
              <a:buFont typeface="Times New Roman"/>
              <a:buChar char="–"/>
            </a:pPr>
            <a:r>
              <a:rPr lang="en-IN" sz="2800">
                <a:latin typeface="Arial"/>
                <a:ea typeface="Arial"/>
              </a:rPr>
              <a:t>Well Structured information</a:t>
            </a:r>
            <a:endParaRPr/>
          </a:p>
          <a:p>
            <a:pPr lvl="1">
              <a:lnSpc>
                <a:spcPct val="95000"/>
              </a:lnSpc>
              <a:buFont typeface="Times New Roman"/>
              <a:buChar char="–"/>
            </a:pPr>
            <a:r>
              <a:rPr lang="en-IN" sz="2800">
                <a:latin typeface="Arial"/>
                <a:ea typeface="Arial"/>
              </a:rPr>
              <a:t>Inferences rules for automated reasoning</a:t>
            </a:r>
            <a:endParaRPr/>
          </a:p>
          <a:p>
            <a:pPr>
              <a:lnSpc>
                <a:spcPct val="95000"/>
              </a:lnSpc>
              <a:buFont typeface="Times New Roman"/>
              <a:buChar char="•"/>
            </a:pPr>
            <a:r>
              <a:rPr lang="en-IN" sz="3200">
                <a:latin typeface="Arial"/>
                <a:ea typeface="Arial"/>
              </a:rPr>
              <a:t>Technologies</a:t>
            </a:r>
            <a:endParaRPr/>
          </a:p>
          <a:p>
            <a:pPr lvl="1">
              <a:lnSpc>
                <a:spcPct val="95000"/>
              </a:lnSpc>
              <a:buFont typeface="Times New Roman"/>
              <a:buChar char="–"/>
            </a:pPr>
            <a:r>
              <a:rPr lang="en-IN" sz="2800">
                <a:latin typeface="Arial"/>
                <a:ea typeface="Arial"/>
              </a:rPr>
              <a:t>RDF – Resource Description Framework</a:t>
            </a:r>
            <a:endParaRPr/>
          </a:p>
          <a:p>
            <a:pPr lvl="1">
              <a:lnSpc>
                <a:spcPct val="95000"/>
              </a:lnSpc>
              <a:buFont typeface="Times New Roman"/>
              <a:buChar char="–"/>
            </a:pPr>
            <a:r>
              <a:rPr lang="en-IN" sz="2800">
                <a:latin typeface="Arial"/>
                <a:ea typeface="Arial"/>
              </a:rPr>
              <a:t>Ontology</a:t>
            </a:r>
            <a:endParaRPr/>
          </a:p>
        </p:txBody>
      </p:sp>
    </p:spTree>
  </p:cSld>
  <p:timing>
    <p:tnLst>
      <p:par>
        <p:cTn id="246" dur="indefinite" restart="never" nodeType="tmRoot">
          <p:childTnLst>
            <p:seq>
              <p:cTn id="247"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26" name="TextShape 1"/>
          <p:cNvSpPr txBox="1"/>
          <p:nvPr/>
        </p:nvSpPr>
        <p:spPr>
          <a:xfrm>
            <a:off x="685800" y="425520"/>
            <a:ext cx="7772400" cy="1434960"/>
          </a:xfrm>
          <a:prstGeom prst="rect">
            <a:avLst/>
          </a:prstGeom>
        </p:spPr>
        <p:txBody>
          <a:bodyPr lIns="90000" rIns="90000" tIns="46800" bIns="46800" anchor="ctr"/>
          <a:p>
            <a:pPr algn="ctr">
              <a:lnSpc>
                <a:spcPct val="95000"/>
              </a:lnSpc>
            </a:pPr>
            <a:r>
              <a:rPr lang="en-IN" sz="4400">
                <a:latin typeface="Arial"/>
                <a:ea typeface="Arial"/>
              </a:rPr>
              <a:t>RDF – Resource Description Framework</a:t>
            </a:r>
            <a:endParaRPr/>
          </a:p>
        </p:txBody>
      </p:sp>
      <p:sp>
        <p:nvSpPr>
          <p:cNvPr id="227"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2800">
                <a:latin typeface="Arial"/>
                <a:ea typeface="Arial"/>
              </a:rPr>
              <a:t>RDF gives way to make statements that are machine-processable</a:t>
            </a:r>
            <a:endParaRPr/>
          </a:p>
          <a:p>
            <a:pPr>
              <a:lnSpc>
                <a:spcPct val="95000"/>
              </a:lnSpc>
              <a:buFont typeface="Times New Roman"/>
              <a:buChar char="•"/>
            </a:pPr>
            <a:r>
              <a:rPr lang="en-IN" sz="2800">
                <a:latin typeface="Arial"/>
                <a:ea typeface="Arial"/>
              </a:rPr>
              <a:t>RDF describes resources with properties and property values. (This combination forms a statement composed of a subject, a predicate and an object and referred as a triple)  and all of them are represented as an URI</a:t>
            </a:r>
            <a:endParaRPr/>
          </a:p>
          <a:p>
            <a:pPr>
              <a:lnSpc>
                <a:spcPct val="95000"/>
              </a:lnSpc>
              <a:buFont typeface="Times New Roman"/>
              <a:buChar char="•"/>
            </a:pPr>
            <a:r>
              <a:rPr lang="en-IN" sz="2800">
                <a:latin typeface="Arial"/>
                <a:ea typeface="Arial"/>
              </a:rPr>
              <a:t>RDF is written in XML</a:t>
            </a:r>
            <a:r>
              <a:rPr lang="en-IN" sz="2800">
                <a:latin typeface="Times New Roman"/>
                <a:ea typeface="Arial"/>
              </a:rPr>
              <a:t> </a:t>
            </a:r>
            <a:endParaRPr/>
          </a:p>
        </p:txBody>
      </p:sp>
    </p:spTree>
  </p:cSld>
  <p:timing>
    <p:tnLst>
      <p:par>
        <p:cTn id="248" dur="indefinite" restart="never" nodeType="tmRoot">
          <p:childTnLst>
            <p:seq>
              <p:cTn id="249"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28"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Ontology</a:t>
            </a:r>
            <a:endParaRPr/>
          </a:p>
        </p:txBody>
      </p:sp>
      <p:sp>
        <p:nvSpPr>
          <p:cNvPr id="229"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2800">
                <a:latin typeface="Arial"/>
                <a:ea typeface="Arial"/>
              </a:rPr>
              <a:t>Used to describe the meaning and relationships of terms in a given domain in RDF</a:t>
            </a:r>
            <a:endParaRPr/>
          </a:p>
          <a:p>
            <a:pPr>
              <a:lnSpc>
                <a:spcPct val="95000"/>
              </a:lnSpc>
              <a:buFont typeface="Times New Roman"/>
              <a:buChar char="•"/>
            </a:pPr>
            <a:r>
              <a:rPr lang="en-IN" sz="2800">
                <a:latin typeface="Arial"/>
                <a:ea typeface="Arial"/>
              </a:rPr>
              <a:t>Helps computer systems to use terms more easily and decide how they correlate</a:t>
            </a:r>
            <a:endParaRPr/>
          </a:p>
          <a:p>
            <a:pPr>
              <a:lnSpc>
                <a:spcPct val="95000"/>
              </a:lnSpc>
              <a:buFont typeface="Times New Roman"/>
              <a:buChar char="•"/>
            </a:pPr>
            <a:r>
              <a:rPr lang="en-IN" sz="2800">
                <a:latin typeface="Arial"/>
                <a:ea typeface="Arial"/>
              </a:rPr>
              <a:t>W3C started to work on Ontology language on top of RDF and has evolved with a language called OWL (Web Ontology Language) in February 2004</a:t>
            </a:r>
            <a:endParaRPr/>
          </a:p>
          <a:p>
            <a:pPr>
              <a:lnSpc>
                <a:spcPct val="95000"/>
              </a:lnSpc>
            </a:pPr>
            <a:endParaRPr/>
          </a:p>
        </p:txBody>
      </p:sp>
    </p:spTree>
  </p:cSld>
  <p:timing>
    <p:tnLst>
      <p:par>
        <p:cTn id="250" dur="indefinite" restart="never" nodeType="tmRoot">
          <p:childTnLst>
            <p:seq>
              <p:cTn id="251"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0" name="TextShape 1"/>
          <p:cNvSpPr txBox="1"/>
          <p:nvPr/>
        </p:nvSpPr>
        <p:spPr>
          <a:xfrm>
            <a:off x="685800" y="762120"/>
            <a:ext cx="7772400" cy="838080"/>
          </a:xfrm>
          <a:prstGeom prst="rect">
            <a:avLst/>
          </a:prstGeom>
        </p:spPr>
        <p:txBody>
          <a:bodyPr lIns="90000" rIns="90000" tIns="46800" bIns="46800" anchor="ctr"/>
          <a:p>
            <a:pPr algn="ctr">
              <a:lnSpc>
                <a:spcPct val="95000"/>
              </a:lnSpc>
            </a:pPr>
            <a:r>
              <a:rPr lang="en-IN" sz="4400">
                <a:latin typeface="Arial"/>
                <a:ea typeface="Arial"/>
              </a:rPr>
              <a:t>Other than HTTP</a:t>
            </a:r>
            <a:endParaRPr/>
          </a:p>
        </p:txBody>
      </p:sp>
      <p:sp>
        <p:nvSpPr>
          <p:cNvPr id="231" name="TextShape 2"/>
          <p:cNvSpPr txBox="1"/>
          <p:nvPr/>
        </p:nvSpPr>
        <p:spPr>
          <a:xfrm>
            <a:off x="837720" y="1981080"/>
            <a:ext cx="7543800" cy="4270320"/>
          </a:xfrm>
          <a:prstGeom prst="rect">
            <a:avLst/>
          </a:prstGeom>
        </p:spPr>
        <p:txBody>
          <a:bodyPr lIns="90000" rIns="90000" tIns="46800" bIns="46800"/>
          <a:p>
            <a:pPr>
              <a:lnSpc>
                <a:spcPct val="95000"/>
              </a:lnSpc>
              <a:buFont typeface="Times New Roman"/>
              <a:buChar char="•"/>
            </a:pPr>
            <a:r>
              <a:rPr lang="en-IN" sz="3200">
                <a:latin typeface="Arial"/>
                <a:ea typeface="Arial"/>
              </a:rPr>
              <a:t>HTTPS - Hypertext Transfer Protocol over Secure Socket Layer (SSL)</a:t>
            </a:r>
            <a:endParaRPr/>
          </a:p>
          <a:p>
            <a:pPr>
              <a:lnSpc>
                <a:spcPct val="95000"/>
              </a:lnSpc>
              <a:buFont typeface="Times New Roman"/>
              <a:buChar char="•"/>
            </a:pPr>
            <a:r>
              <a:rPr lang="en-IN" sz="3200">
                <a:latin typeface="Arial"/>
                <a:ea typeface="Arial"/>
              </a:rPr>
              <a:t>SSL is a sub-layer under HTTP</a:t>
            </a:r>
            <a:endParaRPr/>
          </a:p>
          <a:p>
            <a:pPr>
              <a:lnSpc>
                <a:spcPct val="95000"/>
              </a:lnSpc>
              <a:buFont typeface="Times New Roman"/>
              <a:buChar char="•"/>
            </a:pPr>
            <a:r>
              <a:rPr lang="en-IN" sz="3200">
                <a:latin typeface="Arial"/>
                <a:ea typeface="Arial"/>
              </a:rPr>
              <a:t>Uses port 443 of TCP layer</a:t>
            </a:r>
            <a:endParaRPr/>
          </a:p>
          <a:p>
            <a:pPr>
              <a:lnSpc>
                <a:spcPct val="95000"/>
              </a:lnSpc>
              <a:buFont typeface="Times New Roman"/>
              <a:buChar char="•"/>
            </a:pPr>
            <a:r>
              <a:rPr lang="en-IN" sz="3200">
                <a:latin typeface="Arial"/>
                <a:ea typeface="Arial"/>
              </a:rPr>
              <a:t>Encrypts and decrypts the communication between the client and the server</a:t>
            </a:r>
            <a:endParaRPr/>
          </a:p>
          <a:p>
            <a:pPr>
              <a:lnSpc>
                <a:spcPct val="95000"/>
              </a:lnSpc>
              <a:buFont typeface="Times New Roman"/>
              <a:buChar char="•"/>
            </a:pPr>
            <a:r>
              <a:rPr lang="en-IN" sz="3200">
                <a:latin typeface="Arial"/>
                <a:ea typeface="Arial"/>
              </a:rPr>
              <a:t>Developed by Netscape</a:t>
            </a:r>
            <a:endParaRPr/>
          </a:p>
        </p:txBody>
      </p:sp>
    </p:spTree>
  </p:cSld>
  <p:timing>
    <p:tnLst>
      <p:par>
        <p:cTn id="252" dur="indefinite" restart="never" nodeType="tmRoot">
          <p:childTnLst>
            <p:seq>
              <p:cTn id="253"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2"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400">
                <a:latin typeface="Arial"/>
                <a:ea typeface="Arial"/>
              </a:rPr>
              <a:t>Other than HTTP</a:t>
            </a:r>
            <a:endParaRPr/>
          </a:p>
        </p:txBody>
      </p:sp>
      <p:sp>
        <p:nvSpPr>
          <p:cNvPr id="233"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FTP (File Transfer Protocol)</a:t>
            </a:r>
            <a:endParaRPr/>
          </a:p>
          <a:p>
            <a:pPr>
              <a:lnSpc>
                <a:spcPct val="95000"/>
              </a:lnSpc>
              <a:buFont typeface="Times New Roman"/>
              <a:buChar char="•"/>
            </a:pPr>
            <a:r>
              <a:rPr lang="en-IN" sz="3200">
                <a:latin typeface="Arial"/>
                <a:ea typeface="Arial"/>
              </a:rPr>
              <a:t>WAIS (Wide area Information Service)</a:t>
            </a:r>
            <a:endParaRPr/>
          </a:p>
          <a:p>
            <a:pPr>
              <a:lnSpc>
                <a:spcPct val="95000"/>
              </a:lnSpc>
              <a:buFont typeface="Times New Roman"/>
              <a:buChar char="•"/>
            </a:pPr>
            <a:r>
              <a:rPr lang="en-IN" sz="3200">
                <a:latin typeface="Arial"/>
                <a:ea typeface="Arial"/>
              </a:rPr>
              <a:t>Gopher</a:t>
            </a:r>
            <a:endParaRPr/>
          </a:p>
          <a:p>
            <a:pPr>
              <a:lnSpc>
                <a:spcPct val="95000"/>
              </a:lnSpc>
              <a:buFont typeface="Times New Roman"/>
              <a:buChar char="•"/>
            </a:pPr>
            <a:r>
              <a:rPr lang="en-IN" sz="3200">
                <a:latin typeface="Arial"/>
                <a:ea typeface="Arial"/>
              </a:rPr>
              <a:t>SMTP; POP3, IMAP</a:t>
            </a:r>
            <a:endParaRPr/>
          </a:p>
          <a:p>
            <a:pPr>
              <a:lnSpc>
                <a:spcPct val="95000"/>
              </a:lnSpc>
              <a:buFont typeface="Times New Roman"/>
              <a:buChar char="•"/>
            </a:pPr>
            <a:r>
              <a:rPr lang="en-IN" sz="3200">
                <a:latin typeface="Arial"/>
                <a:ea typeface="Arial"/>
              </a:rPr>
              <a:t>Telnet</a:t>
            </a:r>
            <a:endParaRPr/>
          </a:p>
        </p:txBody>
      </p:sp>
    </p:spTree>
  </p:cSld>
  <p:timing>
    <p:tnLst>
      <p:par>
        <p:cTn id="254" dur="indefinite" restart="never" nodeType="tmRoot">
          <p:childTnLst>
            <p:seq>
              <p:cTn id="255"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4" name="TextShape 1"/>
          <p:cNvSpPr txBox="1"/>
          <p:nvPr/>
        </p:nvSpPr>
        <p:spPr>
          <a:xfrm>
            <a:off x="685800" y="609480"/>
            <a:ext cx="7772400" cy="992160"/>
          </a:xfrm>
          <a:prstGeom prst="rect">
            <a:avLst/>
          </a:prstGeom>
        </p:spPr>
        <p:txBody>
          <a:bodyPr lIns="90000" rIns="90000" tIns="46800" bIns="46800" anchor="ctr"/>
          <a:p>
            <a:pPr algn="ctr">
              <a:lnSpc>
                <a:spcPct val="95000"/>
              </a:lnSpc>
            </a:pPr>
            <a:r>
              <a:rPr lang="en-IN" sz="4400">
                <a:latin typeface="Arial"/>
                <a:ea typeface="Arial"/>
              </a:rPr>
              <a:t>References</a:t>
            </a:r>
            <a:endParaRPr/>
          </a:p>
        </p:txBody>
      </p:sp>
      <p:sp>
        <p:nvSpPr>
          <p:cNvPr id="235"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3200">
                <a:latin typeface="Arial"/>
                <a:ea typeface="Arial"/>
              </a:rPr>
              <a:t>http://www.w3.org - W3C</a:t>
            </a:r>
            <a:endParaRPr/>
          </a:p>
          <a:p>
            <a:pPr>
              <a:lnSpc>
                <a:spcPct val="95000"/>
              </a:lnSpc>
              <a:buFont typeface="Times New Roman"/>
              <a:buChar char="•"/>
            </a:pPr>
            <a:r>
              <a:rPr lang="en-IN" sz="3200">
                <a:latin typeface="Arial"/>
                <a:ea typeface="Arial"/>
              </a:rPr>
              <a:t>http://www.w3.org.Protocols/rfc2616/rfc2616.html – HTTP RFC </a:t>
            </a:r>
            <a:endParaRPr/>
          </a:p>
          <a:p>
            <a:pPr>
              <a:lnSpc>
                <a:spcPct val="95000"/>
              </a:lnSpc>
              <a:buFont typeface="Times New Roman"/>
              <a:buChar char="•"/>
            </a:pPr>
            <a:r>
              <a:rPr lang="en-IN" sz="3200">
                <a:latin typeface="Arial"/>
                <a:ea typeface="Arial"/>
              </a:rPr>
              <a:t>http://www.dejavu.org - Simulation of old browsers</a:t>
            </a:r>
            <a:endParaRPr/>
          </a:p>
        </p:txBody>
      </p:sp>
    </p:spTree>
  </p:cSld>
  <p:timing>
    <p:tnLst>
      <p:par>
        <p:cTn id="256" dur="indefinite" restart="never" nodeType="tmRoot">
          <p:childTnLst>
            <p:seq>
              <p:cTn id="257"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3" name="TextShape 1"/>
          <p:cNvSpPr txBox="1"/>
          <p:nvPr/>
        </p:nvSpPr>
        <p:spPr>
          <a:xfrm>
            <a:off x="609480" y="609120"/>
            <a:ext cx="7925040" cy="1143000"/>
          </a:xfrm>
          <a:prstGeom prst="rect">
            <a:avLst/>
          </a:prstGeom>
        </p:spPr>
        <p:txBody>
          <a:bodyPr lIns="90000" rIns="90000" tIns="46800" bIns="46800" anchor="ctr"/>
          <a:p>
            <a:pPr algn="ctr">
              <a:lnSpc>
                <a:spcPct val="95000"/>
              </a:lnSpc>
            </a:pPr>
            <a:r>
              <a:rPr lang="en-IN" sz="4000">
                <a:latin typeface="Arial"/>
                <a:ea typeface="Arial"/>
              </a:rPr>
              <a:t>URL – Uniform Resource Locator</a:t>
            </a:r>
            <a:endParaRPr/>
          </a:p>
        </p:txBody>
      </p:sp>
      <p:sp>
        <p:nvSpPr>
          <p:cNvPr id="64" name="TextShape 2"/>
          <p:cNvSpPr txBox="1"/>
          <p:nvPr/>
        </p:nvSpPr>
        <p:spPr>
          <a:xfrm>
            <a:off x="685800" y="1905120"/>
            <a:ext cx="7772400" cy="4114800"/>
          </a:xfrm>
          <a:prstGeom prst="rect">
            <a:avLst/>
          </a:prstGeom>
        </p:spPr>
        <p:txBody>
          <a:bodyPr lIns="90000" rIns="90000" tIns="46800" bIns="46800"/>
          <a:p>
            <a:pPr>
              <a:lnSpc>
                <a:spcPct val="95000"/>
              </a:lnSpc>
              <a:buFont typeface="Times New Roman"/>
              <a:buChar char="•"/>
            </a:pPr>
            <a:r>
              <a:rPr lang="en-IN" sz="2800">
                <a:latin typeface="Arial"/>
                <a:ea typeface="Arial"/>
              </a:rPr>
              <a:t>A form/scheme of URI that </a:t>
            </a:r>
            <a:r>
              <a:rPr b="1" lang="en-IN" sz="2800">
                <a:latin typeface="Arial"/>
                <a:ea typeface="Arial"/>
              </a:rPr>
              <a:t>identifies and locates </a:t>
            </a:r>
            <a:r>
              <a:rPr lang="en-IN" sz="2800">
                <a:latin typeface="Arial"/>
                <a:ea typeface="Arial"/>
              </a:rPr>
              <a:t>a resource</a:t>
            </a:r>
            <a:endParaRPr/>
          </a:p>
          <a:p>
            <a:pPr>
              <a:lnSpc>
                <a:spcPct val="95000"/>
              </a:lnSpc>
              <a:buFont typeface="Times New Roman"/>
              <a:buChar char="•"/>
            </a:pPr>
            <a:r>
              <a:rPr lang="en-IN" sz="2800">
                <a:latin typeface="Arial"/>
                <a:ea typeface="Arial"/>
              </a:rPr>
              <a:t>Simple text strings used for locating resources on the Internet</a:t>
            </a:r>
            <a:endParaRPr/>
          </a:p>
          <a:p>
            <a:pPr>
              <a:lnSpc>
                <a:spcPct val="95000"/>
              </a:lnSpc>
              <a:buFont typeface="Times New Roman"/>
              <a:buChar char="•"/>
            </a:pPr>
            <a:r>
              <a:rPr lang="en-IN" sz="2800">
                <a:latin typeface="Arial"/>
                <a:ea typeface="Arial"/>
              </a:rPr>
              <a:t>It provides information about the resource, or has the ability to retrieve the resource itself</a:t>
            </a:r>
            <a:endParaRPr/>
          </a:p>
          <a:p>
            <a:pPr>
              <a:lnSpc>
                <a:spcPct val="95000"/>
              </a:lnSpc>
              <a:buFont typeface="Times New Roman"/>
              <a:buChar char="•"/>
            </a:pPr>
            <a:r>
              <a:rPr lang="en-IN" sz="2800">
                <a:latin typeface="Arial"/>
                <a:ea typeface="Arial"/>
              </a:rPr>
              <a:t>Eg: http://www.ncb.ernet.in</a:t>
            </a:r>
            <a:r>
              <a:rPr lang="en-IN" sz="2800">
                <a:latin typeface="Arial"/>
                <a:ea typeface="Arial"/>
              </a:rPr>
              <a:t>	</a:t>
            </a:r>
            <a:r>
              <a:rPr lang="en-IN" sz="2800">
                <a:latin typeface="Arial"/>
                <a:ea typeface="Arial"/>
              </a:rPr>
              <a:t>ftp://trinetra.ncb.ernet.in</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5" name="TextShape 1"/>
          <p:cNvSpPr txBox="1"/>
          <p:nvPr/>
        </p:nvSpPr>
        <p:spPr>
          <a:xfrm>
            <a:off x="685800" y="609120"/>
            <a:ext cx="7772400" cy="1143000"/>
          </a:xfrm>
          <a:prstGeom prst="rect">
            <a:avLst/>
          </a:prstGeom>
        </p:spPr>
        <p:txBody>
          <a:bodyPr lIns="90000" rIns="90000" tIns="46800" bIns="46800" anchor="ctr"/>
          <a:p>
            <a:pPr algn="ctr">
              <a:lnSpc>
                <a:spcPct val="95000"/>
              </a:lnSpc>
            </a:pPr>
            <a:r>
              <a:rPr lang="en-IN" sz="4000">
                <a:latin typeface="Arial"/>
                <a:ea typeface="Arial"/>
              </a:rPr>
              <a:t>URN – Uniform Resource Name</a:t>
            </a:r>
            <a:endParaRPr/>
          </a:p>
        </p:txBody>
      </p:sp>
      <p:sp>
        <p:nvSpPr>
          <p:cNvPr id="66" name="TextShape 2"/>
          <p:cNvSpPr txBox="1"/>
          <p:nvPr/>
        </p:nvSpPr>
        <p:spPr>
          <a:xfrm>
            <a:off x="685800" y="1752120"/>
            <a:ext cx="7772400" cy="4498920"/>
          </a:xfrm>
          <a:prstGeom prst="rect">
            <a:avLst/>
          </a:prstGeom>
        </p:spPr>
        <p:txBody>
          <a:bodyPr lIns="90000" rIns="90000" tIns="46800" bIns="46800"/>
          <a:p>
            <a:pPr>
              <a:lnSpc>
                <a:spcPct val="86000"/>
              </a:lnSpc>
              <a:buFont typeface="Times New Roman"/>
              <a:buChar char="•"/>
            </a:pPr>
            <a:r>
              <a:rPr lang="en-IN" sz="2400">
                <a:latin typeface="Arial"/>
                <a:ea typeface="Arial"/>
              </a:rPr>
              <a:t>A form/scheme of URI that is intended to serve as persistent, location-independent resource Identifier</a:t>
            </a:r>
            <a:endParaRPr/>
          </a:p>
          <a:p>
            <a:pPr lvl="1">
              <a:lnSpc>
                <a:spcPct val="86000"/>
              </a:lnSpc>
              <a:buFont typeface="Times New Roman"/>
              <a:buChar char="–"/>
            </a:pPr>
            <a:r>
              <a:rPr lang="en-IN" sz="2000">
                <a:latin typeface="Arial"/>
                <a:ea typeface="Arial"/>
              </a:rPr>
              <a:t>To have a globally unique Identifier</a:t>
            </a:r>
            <a:endParaRPr/>
          </a:p>
          <a:p>
            <a:pPr>
              <a:lnSpc>
                <a:spcPct val="86000"/>
              </a:lnSpc>
              <a:buFont typeface="Times New Roman"/>
              <a:buChar char="•"/>
            </a:pPr>
            <a:r>
              <a:rPr lang="en-IN" sz="2400">
                <a:latin typeface="Arial"/>
                <a:ea typeface="Arial"/>
              </a:rPr>
              <a:t>URI defines subspaces called namespaces</a:t>
            </a:r>
            <a:endParaRPr/>
          </a:p>
          <a:p>
            <a:pPr>
              <a:lnSpc>
                <a:spcPct val="86000"/>
              </a:lnSpc>
              <a:buFont typeface="Times New Roman"/>
              <a:buChar char="•"/>
            </a:pPr>
            <a:r>
              <a:rPr lang="en-IN" sz="2400">
                <a:latin typeface="Arial"/>
                <a:ea typeface="Arial"/>
              </a:rPr>
              <a:t>Syntax: </a:t>
            </a:r>
            <a:endParaRPr/>
          </a:p>
          <a:p>
            <a:pPr lvl="1">
              <a:lnSpc>
                <a:spcPct val="80000"/>
              </a:lnSpc>
              <a:buFont typeface="Courier New"/>
              <a:buChar char="–"/>
            </a:pPr>
            <a:r>
              <a:rPr b="1" lang="en-IN" sz="2000">
                <a:latin typeface="Courier New"/>
              </a:rPr>
              <a:t>"urn:" &lt;NID&gt; ":" &lt;NSS&gt; </a:t>
            </a:r>
            <a:endParaRPr/>
          </a:p>
          <a:p>
            <a:pPr>
              <a:lnSpc>
                <a:spcPct val="86000"/>
              </a:lnSpc>
              <a:buFont typeface="Times New Roman"/>
              <a:buChar char="•"/>
            </a:pPr>
            <a:r>
              <a:rPr lang="en-IN" sz="2400">
                <a:latin typeface="Arial"/>
                <a:ea typeface="Arial"/>
              </a:rPr>
              <a:t>Eg:</a:t>
            </a:r>
            <a:r>
              <a:rPr lang="en-IN" sz="2400">
                <a:latin typeface="Times New Roman"/>
              </a:rPr>
              <a:t> </a:t>
            </a:r>
            <a:endParaRPr/>
          </a:p>
          <a:p>
            <a:pPr lvl="1">
              <a:lnSpc>
                <a:spcPct val="80000"/>
              </a:lnSpc>
              <a:buFont typeface="Courier New"/>
              <a:buChar char="–"/>
            </a:pPr>
            <a:r>
              <a:rPr b="1" lang="en-IN" sz="2000">
                <a:latin typeface="Courier New"/>
              </a:rPr>
              <a:t>urn:ietf:rfc:2141</a:t>
            </a:r>
            <a:endParaRPr/>
          </a:p>
          <a:p>
            <a:pPr lvl="2">
              <a:lnSpc>
                <a:spcPct val="84000"/>
              </a:lnSpc>
              <a:buFont typeface="Arial Unicode MS"/>
              <a:buChar char="•"/>
            </a:pPr>
            <a:r>
              <a:rPr lang="en-IN">
                <a:latin typeface="Arial Unicode MS"/>
              </a:rPr>
              <a:t>ietf is the namespace identifier (NID)</a:t>
            </a:r>
            <a:endParaRPr/>
          </a:p>
          <a:p>
            <a:pPr lvl="3">
              <a:lnSpc>
                <a:spcPct val="86000"/>
              </a:lnSpc>
              <a:buFont typeface="Times New Roman"/>
              <a:buChar char="–"/>
            </a:pPr>
            <a:r>
              <a:rPr lang="en-IN" sz="1600">
                <a:latin typeface="Times New Roman"/>
              </a:rPr>
              <a:t>Every namespace in URN needs to be registered with IANA</a:t>
            </a:r>
            <a:endParaRPr/>
          </a:p>
          <a:p>
            <a:pPr lvl="2">
              <a:lnSpc>
                <a:spcPct val="84000"/>
              </a:lnSpc>
              <a:buFont typeface="Arial Unicode MS"/>
              <a:buChar char="•"/>
            </a:pPr>
            <a:r>
              <a:rPr lang="en-IN">
                <a:latin typeface="Arial Unicode MS"/>
              </a:rPr>
              <a:t>Rfc:2141 is the namespace specific string (NSS)</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