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84048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7" d="100"/>
          <a:sy n="17" d="100"/>
        </p:scale>
        <p:origin x="183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B7E61D-5573-4A4A-87B3-BF883CFD7B39}"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362923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7E61D-5573-4A4A-87B3-BF883CFD7B39}"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62544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7E61D-5573-4A4A-87B3-BF883CFD7B39}"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361374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7E61D-5573-4A4A-87B3-BF883CFD7B39}"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215483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7E61D-5573-4A4A-87B3-BF883CFD7B39}"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3035768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B7E61D-5573-4A4A-87B3-BF883CFD7B39}"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179259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B7E61D-5573-4A4A-87B3-BF883CFD7B39}"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133121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B7E61D-5573-4A4A-87B3-BF883CFD7B39}"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257073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7E61D-5573-4A4A-87B3-BF883CFD7B39}"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375703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1BB7E61D-5573-4A4A-87B3-BF883CFD7B39}"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109344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1BB7E61D-5573-4A4A-87B3-BF883CFD7B39}"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F2502-520F-4C97-AB22-E51811B5A7F9}" type="slidenum">
              <a:rPr lang="en-US" smtClean="0"/>
              <a:t>‹#›</a:t>
            </a:fld>
            <a:endParaRPr lang="en-US"/>
          </a:p>
        </p:txBody>
      </p:sp>
    </p:spTree>
    <p:extLst>
      <p:ext uri="{BB962C8B-B14F-4D97-AF65-F5344CB8AC3E}">
        <p14:creationId xmlns:p14="http://schemas.microsoft.com/office/powerpoint/2010/main" val="163830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1BB7E61D-5573-4A4A-87B3-BF883CFD7B39}" type="datetimeFigureOut">
              <a:rPr lang="en-US" smtClean="0"/>
              <a:t>5/28/2023</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0EDF2502-520F-4C97-AB22-E51811B5A7F9}" type="slidenum">
              <a:rPr lang="en-US" smtClean="0"/>
              <a:t>‹#›</a:t>
            </a:fld>
            <a:endParaRPr lang="en-US"/>
          </a:p>
        </p:txBody>
      </p:sp>
    </p:spTree>
    <p:extLst>
      <p:ext uri="{BB962C8B-B14F-4D97-AF65-F5344CB8AC3E}">
        <p14:creationId xmlns:p14="http://schemas.microsoft.com/office/powerpoint/2010/main" val="3613044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F48D49FF-2709-815D-93E3-530447145318}"/>
              </a:ext>
            </a:extLst>
          </p:cNvPr>
          <p:cNvSpPr/>
          <p:nvPr/>
        </p:nvSpPr>
        <p:spPr>
          <a:xfrm>
            <a:off x="457200" y="457200"/>
            <a:ext cx="37490400" cy="4572000"/>
          </a:xfrm>
          <a:prstGeom prst="roundRect">
            <a:avLst>
              <a:gd name="adj" fmla="val 0"/>
            </a:avLst>
          </a:prstGeom>
          <a:solidFill>
            <a:srgbClr val="0064B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64">
              <a:solidFill>
                <a:srgbClr val="0064B1"/>
              </a:solidFill>
            </a:endParaRPr>
          </a:p>
        </p:txBody>
      </p:sp>
      <p:pic>
        <p:nvPicPr>
          <p:cNvPr id="15" name="Graphic 14">
            <a:extLst>
              <a:ext uri="{FF2B5EF4-FFF2-40B4-BE49-F238E27FC236}">
                <a16:creationId xmlns:a16="http://schemas.microsoft.com/office/drawing/2014/main" id="{4B60E459-2CEA-EBFA-BCDD-29FA9831EA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90825" y="1120140"/>
            <a:ext cx="3354122" cy="2958166"/>
          </a:xfrm>
          <a:prstGeom prst="rect">
            <a:avLst/>
          </a:prstGeom>
        </p:spPr>
      </p:pic>
      <p:sp>
        <p:nvSpPr>
          <p:cNvPr id="16" name="TextBox 15">
            <a:extLst>
              <a:ext uri="{FF2B5EF4-FFF2-40B4-BE49-F238E27FC236}">
                <a16:creationId xmlns:a16="http://schemas.microsoft.com/office/drawing/2014/main" id="{6C3963FC-F0C0-1512-CDC9-CD0CB20D3C70}"/>
              </a:ext>
            </a:extLst>
          </p:cNvPr>
          <p:cNvSpPr txBox="1"/>
          <p:nvPr/>
        </p:nvSpPr>
        <p:spPr>
          <a:xfrm>
            <a:off x="2077055" y="856545"/>
            <a:ext cx="30192268" cy="3500958"/>
          </a:xfrm>
          <a:prstGeom prst="rect">
            <a:avLst/>
          </a:prstGeom>
          <a:noFill/>
        </p:spPr>
        <p:txBody>
          <a:bodyPr wrap="square" rtlCol="0">
            <a:spAutoFit/>
          </a:bodyPr>
          <a:lstStyle/>
          <a:p>
            <a:pPr algn="ctr">
              <a:spcAft>
                <a:spcPts val="900"/>
              </a:spcAft>
            </a:pPr>
            <a:r>
              <a:rPr lang="en-US" sz="8000" b="1" dirty="0">
                <a:solidFill>
                  <a:schemeClr val="bg1"/>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Evaluation of Methods for fMRI-Informed Electrical Source Reconstruction from EEG</a:t>
            </a:r>
          </a:p>
          <a:p>
            <a:pPr algn="ctr">
              <a:spcAft>
                <a:spcPts val="900"/>
              </a:spcAft>
            </a:pPr>
            <a:r>
              <a:rPr lang="en-US" sz="5400" dirty="0">
                <a:solidFill>
                  <a:schemeClr val="bg1"/>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Julio Cesar Enciso-Alva</a:t>
            </a:r>
            <a:r>
              <a:rPr lang="en-US" sz="5400" baseline="30000" dirty="0">
                <a:solidFill>
                  <a:schemeClr val="bg1"/>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1</a:t>
            </a:r>
            <a:r>
              <a:rPr lang="en-US" sz="5400" dirty="0">
                <a:solidFill>
                  <a:schemeClr val="bg1"/>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 Jianzhong Su</a:t>
            </a:r>
            <a:r>
              <a:rPr lang="en-US" sz="5400" baseline="30000" dirty="0">
                <a:solidFill>
                  <a:schemeClr val="bg1"/>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1</a:t>
            </a:r>
            <a:r>
              <a:rPr lang="en-US" sz="5400" dirty="0">
                <a:solidFill>
                  <a:schemeClr val="bg1"/>
                </a:solidFill>
                <a:latin typeface="CMU Sans Serif Demi Condensed" panose="02000706000000000000" pitchFamily="2" charset="0"/>
                <a:ea typeface="CMU Sans Serif Demi Condensed" panose="02000706000000000000" pitchFamily="2" charset="0"/>
                <a:cs typeface="CMU Sans Serif Demi Condensed" panose="02000706000000000000" pitchFamily="2" charset="0"/>
              </a:rPr>
              <a:t>  |  (1) University of Texas at Arlington</a:t>
            </a:r>
          </a:p>
        </p:txBody>
      </p:sp>
      <p:sp>
        <p:nvSpPr>
          <p:cNvPr id="2" name="Rectangle: Rounded Corners 1">
            <a:extLst>
              <a:ext uri="{FF2B5EF4-FFF2-40B4-BE49-F238E27FC236}">
                <a16:creationId xmlns:a16="http://schemas.microsoft.com/office/drawing/2014/main" id="{E39CDBA2-5667-755C-D103-C5D9A093B6FF}"/>
              </a:ext>
            </a:extLst>
          </p:cNvPr>
          <p:cNvSpPr/>
          <p:nvPr/>
        </p:nvSpPr>
        <p:spPr>
          <a:xfrm>
            <a:off x="914400" y="5943600"/>
            <a:ext cx="11887200" cy="10972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Gadugi" panose="020B0502040204020203" pitchFamily="34" charset="0"/>
                <a:ea typeface="Gadugi" panose="020B0502040204020203" pitchFamily="34" charset="0"/>
                <a:cs typeface="CMU Sans Serif Demi Condensed" panose="02000706000000000000" pitchFamily="2" charset="0"/>
              </a:rPr>
              <a:t>Introduction</a:t>
            </a:r>
          </a:p>
        </p:txBody>
      </p:sp>
      <p:sp>
        <p:nvSpPr>
          <p:cNvPr id="3" name="TextBox 2">
            <a:extLst>
              <a:ext uri="{FF2B5EF4-FFF2-40B4-BE49-F238E27FC236}">
                <a16:creationId xmlns:a16="http://schemas.microsoft.com/office/drawing/2014/main" id="{301C489C-0D6A-B0A7-8912-4B512ADAC8D7}"/>
              </a:ext>
            </a:extLst>
          </p:cNvPr>
          <p:cNvSpPr txBox="1"/>
          <p:nvPr/>
        </p:nvSpPr>
        <p:spPr>
          <a:xfrm>
            <a:off x="1371600" y="7176300"/>
            <a:ext cx="10972800" cy="5262979"/>
          </a:xfrm>
          <a:prstGeom prst="rect">
            <a:avLst/>
          </a:prstGeom>
          <a:noFill/>
        </p:spPr>
        <p:txBody>
          <a:bodyPr wrap="square" rtlCol="0">
            <a:spAutoFit/>
          </a:bodyPr>
          <a:lstStyle/>
          <a:p>
            <a:r>
              <a:rPr lang="en-US" sz="2400" dirty="0">
                <a:latin typeface="CMU Serif" panose="02000603000000000000" pitchFamily="2" charset="0"/>
                <a:ea typeface="CMU Serif" panose="02000603000000000000" pitchFamily="2" charset="0"/>
                <a:cs typeface="CMU Serif" panose="02000603000000000000" pitchFamily="2" charset="0"/>
              </a:rPr>
              <a:t>Electrical Source Reconstruction is a widely used technique for localization of electrical activity inside the brain related to neuron firing. Electrical activity is estimated from electrical field potential measured at the scalp (EEG), cerebral cortex (</a:t>
            </a:r>
            <a:r>
              <a:rPr lang="en-US" sz="2400" dirty="0" err="1">
                <a:latin typeface="CMU Serif" panose="02000603000000000000" pitchFamily="2" charset="0"/>
                <a:ea typeface="CMU Serif" panose="02000603000000000000" pitchFamily="2" charset="0"/>
                <a:cs typeface="CMU Serif" panose="02000603000000000000" pitchFamily="2" charset="0"/>
              </a:rPr>
              <a:t>ECoG</a:t>
            </a:r>
            <a:r>
              <a:rPr lang="en-US" sz="2400" dirty="0">
                <a:latin typeface="CMU Serif" panose="02000603000000000000" pitchFamily="2" charset="0"/>
                <a:ea typeface="CMU Serif" panose="02000603000000000000" pitchFamily="2" charset="0"/>
                <a:cs typeface="CMU Serif" panose="02000603000000000000" pitchFamily="2" charset="0"/>
              </a:rPr>
              <a:t>), implanted electrodes (</a:t>
            </a:r>
            <a:r>
              <a:rPr lang="en-US" sz="2400" dirty="0" err="1">
                <a:latin typeface="CMU Serif" panose="02000603000000000000" pitchFamily="2" charset="0"/>
                <a:ea typeface="CMU Serif" panose="02000603000000000000" pitchFamily="2" charset="0"/>
                <a:cs typeface="CMU Serif" panose="02000603000000000000" pitchFamily="2" charset="0"/>
              </a:rPr>
              <a:t>iEEG</a:t>
            </a:r>
            <a:r>
              <a:rPr lang="en-US" sz="2400" dirty="0">
                <a:latin typeface="CMU Serif" panose="02000603000000000000" pitchFamily="2" charset="0"/>
                <a:ea typeface="CMU Serif" panose="02000603000000000000" pitchFamily="2" charset="0"/>
                <a:cs typeface="CMU Serif" panose="02000603000000000000" pitchFamily="2" charset="0"/>
              </a:rPr>
              <a:t>), among others.</a:t>
            </a:r>
          </a:p>
          <a:p>
            <a:r>
              <a:rPr lang="en-US" sz="2400" dirty="0">
                <a:latin typeface="CMU Serif" panose="02000603000000000000" pitchFamily="2" charset="0"/>
                <a:ea typeface="CMU Serif" panose="02000603000000000000" pitchFamily="2" charset="0"/>
                <a:cs typeface="CMU Serif" panose="02000603000000000000" pitchFamily="2" charset="0"/>
              </a:rPr>
              <a:t>Electrical activity can be measured at high temporal resolution but low spatial resolution, making the reconstruction of its sources ill posed.</a:t>
            </a:r>
          </a:p>
          <a:p>
            <a:r>
              <a:rPr lang="en-US" sz="2400" dirty="0">
                <a:latin typeface="CMU Serif" panose="02000603000000000000" pitchFamily="2" charset="0"/>
                <a:ea typeface="CMU Serif" panose="02000603000000000000" pitchFamily="2" charset="0"/>
                <a:cs typeface="CMU Serif" panose="02000603000000000000" pitchFamily="2" charset="0"/>
              </a:rPr>
              <a:t>Recent technologies allows to record the field potentials and, simultaneously, functional Magnetic Resonance Imaging, fMRI. Roughly, fMRI is measures changes in blood oxygen due to energy consumption in the brain. This vascular activity can be measured at high spatial resolution but low temporal resolution.  </a:t>
            </a:r>
          </a:p>
          <a:p>
            <a:r>
              <a:rPr lang="en-US" sz="2400" dirty="0">
                <a:latin typeface="CMU Serif" panose="02000603000000000000" pitchFamily="2" charset="0"/>
                <a:ea typeface="CMU Serif" panose="02000603000000000000" pitchFamily="2" charset="0"/>
                <a:cs typeface="CMU Serif" panose="02000603000000000000" pitchFamily="2" charset="0"/>
              </a:rPr>
              <a:t>In this work we review one technique for integration of fMRI data into the process of Electrical Source Reconstruction proposed by </a:t>
            </a:r>
            <a:r>
              <a:rPr lang="en-US" sz="2400" dirty="0" err="1">
                <a:latin typeface="CMU Serif" panose="02000603000000000000" pitchFamily="2" charset="0"/>
                <a:ea typeface="CMU Serif" panose="02000603000000000000" pitchFamily="2" charset="0"/>
                <a:cs typeface="CMU Serif" panose="02000603000000000000" pitchFamily="2" charset="0"/>
              </a:rPr>
              <a:t>Ou</a:t>
            </a:r>
            <a:r>
              <a:rPr lang="en-US" sz="2400" dirty="0">
                <a:latin typeface="CMU Serif" panose="02000603000000000000" pitchFamily="2" charset="0"/>
                <a:ea typeface="CMU Serif" panose="02000603000000000000" pitchFamily="2" charset="0"/>
                <a:cs typeface="CMU Serif" panose="02000603000000000000" pitchFamily="2" charset="0"/>
              </a:rPr>
              <a:t> et al [3]. </a:t>
            </a:r>
          </a:p>
          <a:p>
            <a:r>
              <a:rPr lang="en-US" sz="2400" dirty="0">
                <a:latin typeface="CMU Serif" panose="02000603000000000000" pitchFamily="2" charset="0"/>
                <a:ea typeface="CMU Serif" panose="02000603000000000000" pitchFamily="2" charset="0"/>
                <a:cs typeface="CMU Serif" panose="02000603000000000000" pitchFamily="2" charset="0"/>
              </a:rPr>
              <a:t>Our goal is to establish the usability of this techniques for localization of epilepsy generators in future work.</a:t>
            </a:r>
          </a:p>
        </p:txBody>
      </p:sp>
      <p:sp>
        <p:nvSpPr>
          <p:cNvPr id="4" name="Rectangle: Rounded Corners 3">
            <a:extLst>
              <a:ext uri="{FF2B5EF4-FFF2-40B4-BE49-F238E27FC236}">
                <a16:creationId xmlns:a16="http://schemas.microsoft.com/office/drawing/2014/main" id="{F2B22879-DEF0-D20E-B943-0B0475E1AEF3}"/>
              </a:ext>
            </a:extLst>
          </p:cNvPr>
          <p:cNvSpPr/>
          <p:nvPr/>
        </p:nvSpPr>
        <p:spPr>
          <a:xfrm>
            <a:off x="914399" y="12603999"/>
            <a:ext cx="11887200" cy="10972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Gadugi" panose="020B0502040204020203" pitchFamily="34" charset="0"/>
                <a:ea typeface="Gadugi" panose="020B0502040204020203" pitchFamily="34" charset="0"/>
                <a:cs typeface="CMU Sans Serif Demi Condensed" panose="02000706000000000000" pitchFamily="2" charset="0"/>
              </a:rPr>
              <a:t>Dataset description</a:t>
            </a:r>
          </a:p>
        </p:txBody>
      </p:sp>
      <p:sp>
        <p:nvSpPr>
          <p:cNvPr id="5" name="TextBox 4">
            <a:extLst>
              <a:ext uri="{FF2B5EF4-FFF2-40B4-BE49-F238E27FC236}">
                <a16:creationId xmlns:a16="http://schemas.microsoft.com/office/drawing/2014/main" id="{5C66EA3E-AEB9-70EF-EE49-7BB9A4C4862C}"/>
              </a:ext>
            </a:extLst>
          </p:cNvPr>
          <p:cNvSpPr txBox="1"/>
          <p:nvPr/>
        </p:nvSpPr>
        <p:spPr>
          <a:xfrm>
            <a:off x="1291589" y="13865993"/>
            <a:ext cx="11060265" cy="2677656"/>
          </a:xfrm>
          <a:prstGeom prst="rect">
            <a:avLst/>
          </a:prstGeom>
          <a:noFill/>
        </p:spPr>
        <p:txBody>
          <a:bodyPr wrap="square" rtlCol="0">
            <a:spAutoFit/>
          </a:bodyPr>
          <a:lstStyle/>
          <a:p>
            <a:r>
              <a:rPr lang="en-US" sz="2400" dirty="0">
                <a:latin typeface="CMU Serif" panose="02000603000000000000" pitchFamily="2" charset="0"/>
                <a:ea typeface="CMU Serif" panose="02000603000000000000" pitchFamily="2" charset="0"/>
                <a:cs typeface="CMU Serif" panose="02000603000000000000" pitchFamily="2" charset="0"/>
              </a:rPr>
              <a:t>The dataset used was published by </a:t>
            </a:r>
            <a:r>
              <a:rPr lang="en-US" sz="2400" dirty="0" err="1">
                <a:latin typeface="CMU Serif" panose="02000603000000000000" pitchFamily="2" charset="0"/>
                <a:ea typeface="CMU Serif" panose="02000603000000000000" pitchFamily="2" charset="0"/>
                <a:cs typeface="CMU Serif" panose="02000603000000000000" pitchFamily="2" charset="0"/>
              </a:rPr>
              <a:t>Berezkaya</a:t>
            </a:r>
            <a:r>
              <a:rPr lang="en-US" sz="2400" dirty="0">
                <a:latin typeface="CMU Serif" panose="02000603000000000000" pitchFamily="2" charset="0"/>
                <a:ea typeface="CMU Serif" panose="02000603000000000000" pitchFamily="2" charset="0"/>
                <a:cs typeface="CMU Serif" panose="02000603000000000000" pitchFamily="2" charset="0"/>
              </a:rPr>
              <a:t> et al [1] and is available to the public. It involves 51 patients from University Center Utrecht which were subject to different types of implanted electrodes and/or fMRI. The experiment consist on observing an audiovisual material involving speech.</a:t>
            </a:r>
          </a:p>
          <a:p>
            <a:r>
              <a:rPr lang="en-US" sz="2400" dirty="0">
                <a:latin typeface="CMU Serif" panose="02000603000000000000" pitchFamily="2" charset="0"/>
                <a:ea typeface="CMU Serif" panose="02000603000000000000" pitchFamily="2" charset="0"/>
                <a:cs typeface="CMU Serif" panose="02000603000000000000" pitchFamily="2" charset="0"/>
              </a:rPr>
              <a:t>Only 4 of those participants were considered since they had undergone both fMRI and </a:t>
            </a:r>
            <a:r>
              <a:rPr lang="en-US" sz="2400" dirty="0" err="1">
                <a:latin typeface="CMU Serif" panose="02000603000000000000" pitchFamily="2" charset="0"/>
                <a:ea typeface="CMU Serif" panose="02000603000000000000" pitchFamily="2" charset="0"/>
                <a:cs typeface="CMU Serif" panose="02000603000000000000" pitchFamily="2" charset="0"/>
              </a:rPr>
              <a:t>iEEG</a:t>
            </a:r>
            <a:r>
              <a:rPr lang="en-US" sz="2400" dirty="0">
                <a:latin typeface="CMU Serif" panose="02000603000000000000" pitchFamily="2" charset="0"/>
                <a:ea typeface="CMU Serif" panose="02000603000000000000" pitchFamily="2" charset="0"/>
                <a:cs typeface="CMU Serif" panose="02000603000000000000" pitchFamily="2" charset="0"/>
              </a:rPr>
              <a:t> recordings, although it were not simultaneous. </a:t>
            </a:r>
            <a:r>
              <a:rPr lang="en-US" sz="2400">
                <a:latin typeface="CMU Serif" panose="02000603000000000000" pitchFamily="2" charset="0"/>
                <a:ea typeface="CMU Serif" panose="02000603000000000000" pitchFamily="2" charset="0"/>
                <a:cs typeface="CMU Serif" panose="02000603000000000000" pitchFamily="2" charset="0"/>
              </a:rPr>
              <a:t>The motivation is that evoked activity is expected to be similar, on average, among trials.</a:t>
            </a:r>
            <a:endParaRPr lang="en-US" sz="2400" dirty="0">
              <a:latin typeface="CMU Serif" panose="02000603000000000000" pitchFamily="2" charset="0"/>
              <a:ea typeface="CMU Serif" panose="02000603000000000000" pitchFamily="2" charset="0"/>
              <a:cs typeface="CMU Serif" panose="02000603000000000000" pitchFamily="2" charset="0"/>
            </a:endParaRPr>
          </a:p>
        </p:txBody>
      </p:sp>
      <p:sp>
        <p:nvSpPr>
          <p:cNvPr id="6" name="Rectangle: Rounded Corners 5">
            <a:extLst>
              <a:ext uri="{FF2B5EF4-FFF2-40B4-BE49-F238E27FC236}">
                <a16:creationId xmlns:a16="http://schemas.microsoft.com/office/drawing/2014/main" id="{13120D63-B0A1-0370-F8C1-E6F4513AE444}"/>
              </a:ext>
            </a:extLst>
          </p:cNvPr>
          <p:cNvSpPr/>
          <p:nvPr/>
        </p:nvSpPr>
        <p:spPr>
          <a:xfrm>
            <a:off x="929806" y="21196989"/>
            <a:ext cx="11887200" cy="10972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Gadugi" panose="020B0502040204020203" pitchFamily="34" charset="0"/>
                <a:ea typeface="Gadugi" panose="020B0502040204020203" pitchFamily="34" charset="0"/>
                <a:cs typeface="CMU Sans Serif Demi Condensed" panose="02000706000000000000" pitchFamily="2" charset="0"/>
              </a:rPr>
              <a:t>Neurovascular coupling model</a:t>
            </a:r>
          </a:p>
        </p:txBody>
      </p:sp>
      <p:sp>
        <p:nvSpPr>
          <p:cNvPr id="7" name="TextBox 6">
            <a:extLst>
              <a:ext uri="{FF2B5EF4-FFF2-40B4-BE49-F238E27FC236}">
                <a16:creationId xmlns:a16="http://schemas.microsoft.com/office/drawing/2014/main" id="{21739925-C444-ED5C-CB79-1AC5E887AFFA}"/>
              </a:ext>
            </a:extLst>
          </p:cNvPr>
          <p:cNvSpPr txBox="1"/>
          <p:nvPr/>
        </p:nvSpPr>
        <p:spPr>
          <a:xfrm>
            <a:off x="1306996" y="22456795"/>
            <a:ext cx="11060265" cy="3785652"/>
          </a:xfrm>
          <a:prstGeom prst="rect">
            <a:avLst/>
          </a:prstGeom>
          <a:noFill/>
        </p:spPr>
        <p:txBody>
          <a:bodyPr wrap="square" rtlCol="0">
            <a:spAutoFit/>
          </a:bodyPr>
          <a:lstStyle/>
          <a:p>
            <a:r>
              <a:rPr lang="en-US" sz="2400" dirty="0">
                <a:latin typeface="CMU Serif" panose="02000603000000000000" pitchFamily="2" charset="0"/>
                <a:ea typeface="CMU Serif" panose="02000603000000000000" pitchFamily="2" charset="0"/>
                <a:cs typeface="CMU Serif" panose="02000603000000000000" pitchFamily="2" charset="0"/>
              </a:rPr>
              <a:t>The model proposed by </a:t>
            </a:r>
            <a:r>
              <a:rPr lang="en-US" sz="2400" dirty="0" err="1">
                <a:latin typeface="CMU Serif" panose="02000603000000000000" pitchFamily="2" charset="0"/>
                <a:ea typeface="CMU Serif" panose="02000603000000000000" pitchFamily="2" charset="0"/>
                <a:cs typeface="CMU Serif" panose="02000603000000000000" pitchFamily="2" charset="0"/>
              </a:rPr>
              <a:t>Ou</a:t>
            </a:r>
            <a:r>
              <a:rPr lang="en-US" sz="2400" dirty="0">
                <a:latin typeface="CMU Serif" panose="02000603000000000000" pitchFamily="2" charset="0"/>
                <a:ea typeface="CMU Serif" panose="02000603000000000000" pitchFamily="2" charset="0"/>
                <a:cs typeface="CMU Serif" panose="02000603000000000000" pitchFamily="2" charset="0"/>
              </a:rPr>
              <a:t> et al [3] uses an auxiliary hidden variable Z to represent the level of activity from neurons; the vascular and electrical correlates of this activity (F and J, respectively) are dependent on Z but independent on each other. In other words, P(F,J|Z)=P(F|Z)*P(J|Z). </a:t>
            </a:r>
          </a:p>
          <a:p>
            <a:r>
              <a:rPr lang="en-US" sz="2400" dirty="0">
                <a:latin typeface="CMU Serif" panose="02000603000000000000" pitchFamily="2" charset="0"/>
                <a:ea typeface="CMU Serif" panose="02000603000000000000" pitchFamily="2" charset="0"/>
                <a:cs typeface="CMU Serif" panose="02000603000000000000" pitchFamily="2" charset="0"/>
              </a:rPr>
              <a:t>Furthermore J|Z and F|Z, as well as Z, are assumed to be normal. To facilitate estimation, the N discrete points in the brain are divided into K regions. Variables J|Z and F|Z are assumed to be independent on time and space but scaled similarly within the same region, while their mean is a scaled version of a regional averages, U and V. Variable Z covariance may be adjusted to produce smoothness in space, and it must be scaled to fit the data.</a:t>
            </a:r>
          </a:p>
        </p:txBody>
      </p:sp>
      <p:sp>
        <p:nvSpPr>
          <p:cNvPr id="9" name="Rectangle: Rounded Corners 8">
            <a:extLst>
              <a:ext uri="{FF2B5EF4-FFF2-40B4-BE49-F238E27FC236}">
                <a16:creationId xmlns:a16="http://schemas.microsoft.com/office/drawing/2014/main" id="{19FC903F-36D9-7EB6-457B-53129DCEEB36}"/>
              </a:ext>
            </a:extLst>
          </p:cNvPr>
          <p:cNvSpPr/>
          <p:nvPr/>
        </p:nvSpPr>
        <p:spPr>
          <a:xfrm>
            <a:off x="13258800" y="5943600"/>
            <a:ext cx="11887200" cy="10972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Gadugi" panose="020B0502040204020203" pitchFamily="34" charset="0"/>
                <a:ea typeface="Gadugi" panose="020B0502040204020203" pitchFamily="34" charset="0"/>
                <a:cs typeface="CMU Sans Serif Demi Condensed" panose="02000706000000000000" pitchFamily="2" charset="0"/>
              </a:rPr>
              <a:t>FIRE algorithm</a:t>
            </a:r>
          </a:p>
        </p:txBody>
      </p:sp>
      <p:sp>
        <p:nvSpPr>
          <p:cNvPr id="11" name="TextBox 10">
            <a:extLst>
              <a:ext uri="{FF2B5EF4-FFF2-40B4-BE49-F238E27FC236}">
                <a16:creationId xmlns:a16="http://schemas.microsoft.com/office/drawing/2014/main" id="{670B1E9B-D655-009B-3971-039DFFF627A0}"/>
              </a:ext>
            </a:extLst>
          </p:cNvPr>
          <p:cNvSpPr txBox="1"/>
          <p:nvPr/>
        </p:nvSpPr>
        <p:spPr>
          <a:xfrm>
            <a:off x="13832538" y="7246620"/>
            <a:ext cx="10729039" cy="12403395"/>
          </a:xfrm>
          <a:prstGeom prst="rect">
            <a:avLst/>
          </a:prstGeom>
          <a:noFill/>
        </p:spPr>
        <p:txBody>
          <a:bodyPr wrap="square" rtlCol="0">
            <a:spAutoFit/>
          </a:bodyPr>
          <a:lstStyle/>
          <a:p>
            <a:r>
              <a:rPr lang="en-US" sz="2500" dirty="0">
                <a:latin typeface="CMU Serif" panose="02000603000000000000" pitchFamily="2" charset="0"/>
                <a:ea typeface="CMU Serif" panose="02000603000000000000" pitchFamily="2" charset="0"/>
                <a:cs typeface="CMU Serif" panose="02000603000000000000" pitchFamily="2" charset="0"/>
              </a:rPr>
              <a:t>fMRI-Informed Regional Estimation (FIRE) is an algorithm proposed by </a:t>
            </a:r>
            <a:r>
              <a:rPr lang="en-US" sz="2500" dirty="0" err="1">
                <a:latin typeface="CMU Serif" panose="02000603000000000000" pitchFamily="2" charset="0"/>
                <a:ea typeface="CMU Serif" panose="02000603000000000000" pitchFamily="2" charset="0"/>
                <a:cs typeface="CMU Serif" panose="02000603000000000000" pitchFamily="2" charset="0"/>
              </a:rPr>
              <a:t>Ou</a:t>
            </a:r>
            <a:r>
              <a:rPr lang="en-US" sz="2500" dirty="0">
                <a:latin typeface="CMU Serif" panose="02000603000000000000" pitchFamily="2" charset="0"/>
                <a:ea typeface="CMU Serif" panose="02000603000000000000" pitchFamily="2" charset="0"/>
                <a:cs typeface="CMU Serif" panose="02000603000000000000" pitchFamily="2" charset="0"/>
              </a:rPr>
              <a:t> et al [3] to enhance the Electrical Source Reconstruction with fMRI data.</a:t>
            </a:r>
          </a:p>
          <a:p>
            <a:r>
              <a:rPr lang="en-US" sz="2500" dirty="0">
                <a:latin typeface="CMU Serif" panose="02000603000000000000" pitchFamily="2" charset="0"/>
                <a:ea typeface="CMU Serif" panose="02000603000000000000" pitchFamily="2" charset="0"/>
                <a:cs typeface="CMU Serif" panose="02000603000000000000" pitchFamily="2" charset="0"/>
              </a:rPr>
              <a:t>On a side note, F can be directly read from fMRI data, but J is not directly found from EEG/</a:t>
            </a:r>
            <a:r>
              <a:rPr lang="en-US" sz="2500" dirty="0" err="1">
                <a:latin typeface="CMU Serif" panose="02000603000000000000" pitchFamily="2" charset="0"/>
                <a:ea typeface="CMU Serif" panose="02000603000000000000" pitchFamily="2" charset="0"/>
                <a:cs typeface="CMU Serif" panose="02000603000000000000" pitchFamily="2" charset="0"/>
              </a:rPr>
              <a:t>ECoG</a:t>
            </a:r>
            <a:r>
              <a:rPr lang="en-US" sz="2500" dirty="0">
                <a:latin typeface="CMU Serif" panose="02000603000000000000" pitchFamily="2" charset="0"/>
                <a:ea typeface="CMU Serif" panose="02000603000000000000" pitchFamily="2" charset="0"/>
                <a:cs typeface="CMU Serif" panose="02000603000000000000" pitchFamily="2" charset="0"/>
              </a:rPr>
              <a:t> data, Y. Instead, consider the following ‘traditional’ mixture model with normal additive noise</a:t>
            </a:r>
          </a:p>
          <a:p>
            <a:endParaRPr lang="en-US" sz="2500" dirty="0">
              <a:latin typeface="CMU Serif" panose="02000603000000000000" pitchFamily="2" charset="0"/>
              <a:ea typeface="CMU Serif" panose="02000603000000000000" pitchFamily="2" charset="0"/>
              <a:cs typeface="CMU Serif" panose="02000603000000000000" pitchFamily="2" charset="0"/>
            </a:endParaRPr>
          </a:p>
          <a:p>
            <a:r>
              <a:rPr lang="en-US" sz="2500" dirty="0">
                <a:latin typeface="CMU Serif" panose="02000603000000000000" pitchFamily="2" charset="0"/>
                <a:ea typeface="CMU Serif" panose="02000603000000000000" pitchFamily="2" charset="0"/>
                <a:cs typeface="CMU Serif" panose="02000603000000000000" pitchFamily="2" charset="0"/>
              </a:rPr>
              <a:t>With A, referred as lead-field matrix, computed from the subject anatomy and the electrode positions. For more details, refer to </a:t>
            </a:r>
            <a:r>
              <a:rPr lang="en-US" sz="2500" dirty="0" err="1">
                <a:latin typeface="CMU Serif" panose="02000603000000000000" pitchFamily="2" charset="0"/>
                <a:ea typeface="CMU Serif" panose="02000603000000000000" pitchFamily="2" charset="0"/>
                <a:cs typeface="CMU Serif" panose="02000603000000000000" pitchFamily="2" charset="0"/>
              </a:rPr>
              <a:t>Hämäläinen</a:t>
            </a:r>
            <a:r>
              <a:rPr lang="en-US" sz="2500" dirty="0">
                <a:latin typeface="CMU Serif" panose="02000603000000000000" pitchFamily="2" charset="0"/>
                <a:ea typeface="CMU Serif" panose="02000603000000000000" pitchFamily="2" charset="0"/>
                <a:cs typeface="CMU Serif" panose="02000603000000000000" pitchFamily="2" charset="0"/>
              </a:rPr>
              <a:t> et al [2]. </a:t>
            </a:r>
          </a:p>
          <a:p>
            <a:r>
              <a:rPr lang="en-US" sz="2500" dirty="0">
                <a:latin typeface="CMU Serif" panose="02000603000000000000" pitchFamily="2" charset="0"/>
                <a:ea typeface="CMU Serif" panose="02000603000000000000" pitchFamily="2" charset="0"/>
                <a:cs typeface="CMU Serif" panose="02000603000000000000" pitchFamily="2" charset="0"/>
              </a:rPr>
              <a:t>Then, J is estimated via maximum likelihood</a:t>
            </a:r>
          </a:p>
          <a:p>
            <a:endParaRPr lang="en-US" sz="2500" dirty="0">
              <a:latin typeface="CMU Serif" panose="02000603000000000000" pitchFamily="2" charset="0"/>
              <a:ea typeface="CMU Serif" panose="02000603000000000000" pitchFamily="2" charset="0"/>
              <a:cs typeface="CMU Serif" panose="02000603000000000000" pitchFamily="2" charset="0"/>
            </a:endParaRPr>
          </a:p>
          <a:p>
            <a:r>
              <a:rPr lang="en-US" sz="2500" dirty="0">
                <a:latin typeface="CMU Serif" panose="02000603000000000000" pitchFamily="2" charset="0"/>
                <a:ea typeface="CMU Serif" panose="02000603000000000000" pitchFamily="2" charset="0"/>
                <a:cs typeface="CMU Serif" panose="02000603000000000000" pitchFamily="2" charset="0"/>
              </a:rPr>
              <a:t>This estimation is a measurement of J to be refined with information from the other variables. Those variables are estimated by iterating the EM algorithm over the hidden variable Z, as follows:</a:t>
            </a:r>
          </a:p>
          <a:p>
            <a:pPr marL="457200" indent="-457200">
              <a:buFont typeface="+mj-lt"/>
              <a:buAutoNum type="arabicPeriod"/>
            </a:pPr>
            <a:r>
              <a:rPr lang="en-US" sz="2500" dirty="0">
                <a:latin typeface="CMU Serif" panose="02000603000000000000" pitchFamily="2" charset="0"/>
                <a:ea typeface="CMU Serif" panose="02000603000000000000" pitchFamily="2" charset="0"/>
                <a:cs typeface="CMU Serif" panose="02000603000000000000" pitchFamily="2" charset="0"/>
              </a:rPr>
              <a:t>Initialize Z.</a:t>
            </a:r>
          </a:p>
          <a:p>
            <a:pPr marL="457200" indent="-457200">
              <a:buFont typeface="+mj-lt"/>
              <a:buAutoNum type="arabicPeriod"/>
            </a:pPr>
            <a:r>
              <a:rPr lang="en-US" sz="2500" dirty="0">
                <a:latin typeface="CMU Serif" panose="02000603000000000000" pitchFamily="2" charset="0"/>
                <a:ea typeface="CMU Serif" panose="02000603000000000000" pitchFamily="2" charset="0"/>
                <a:cs typeface="CMU Serif" panose="02000603000000000000" pitchFamily="2" charset="0"/>
              </a:rPr>
              <a:t>Update U, V as</a:t>
            </a:r>
          </a:p>
          <a:p>
            <a:pPr marL="457200" indent="-457200">
              <a:buFont typeface="+mj-lt"/>
              <a:buAutoNum type="arabicPeriod"/>
            </a:pPr>
            <a:endParaRPr lang="en-US" sz="2500" dirty="0">
              <a:latin typeface="CMU Serif" panose="02000603000000000000" pitchFamily="2" charset="0"/>
              <a:ea typeface="CMU Serif" panose="02000603000000000000" pitchFamily="2" charset="0"/>
              <a:cs typeface="CMU Serif" panose="02000603000000000000" pitchFamily="2" charset="0"/>
            </a:endParaRPr>
          </a:p>
          <a:p>
            <a:pPr marL="457200" indent="-457200">
              <a:buFont typeface="+mj-lt"/>
              <a:buAutoNum type="arabicPeriod"/>
            </a:pPr>
            <a:endParaRPr lang="en-US" sz="2500" dirty="0">
              <a:latin typeface="CMU Serif" panose="02000603000000000000" pitchFamily="2" charset="0"/>
              <a:ea typeface="CMU Serif" panose="02000603000000000000" pitchFamily="2" charset="0"/>
              <a:cs typeface="CMU Serif" panose="02000603000000000000" pitchFamily="2" charset="0"/>
            </a:endParaRPr>
          </a:p>
          <a:p>
            <a:pPr marL="457200" indent="-457200">
              <a:buFont typeface="+mj-lt"/>
              <a:buAutoNum type="arabicPeriod"/>
            </a:pPr>
            <a:r>
              <a:rPr lang="en-US" sz="2500" dirty="0">
                <a:latin typeface="CMU Serif" panose="02000603000000000000" pitchFamily="2" charset="0"/>
                <a:ea typeface="CMU Serif" panose="02000603000000000000" pitchFamily="2" charset="0"/>
                <a:cs typeface="CMU Serif" panose="02000603000000000000" pitchFamily="2" charset="0"/>
              </a:rPr>
              <a:t>Update the following quantities related to Z</a:t>
            </a:r>
          </a:p>
          <a:p>
            <a:pPr marL="457200" indent="-457200">
              <a:buFont typeface="+mj-lt"/>
              <a:buAutoNum type="arabicPeriod"/>
            </a:pPr>
            <a:endParaRPr lang="en-US" sz="2500" dirty="0">
              <a:latin typeface="CMU Serif" panose="02000603000000000000" pitchFamily="2" charset="0"/>
              <a:ea typeface="CMU Serif" panose="02000603000000000000" pitchFamily="2" charset="0"/>
              <a:cs typeface="CMU Serif" panose="02000603000000000000" pitchFamily="2" charset="0"/>
            </a:endParaRPr>
          </a:p>
          <a:p>
            <a:pPr marL="457200" indent="-457200">
              <a:buFont typeface="+mj-lt"/>
              <a:buAutoNum type="arabicPeriod"/>
            </a:pPr>
            <a:endParaRPr lang="en-US" sz="2500" dirty="0">
              <a:latin typeface="CMU Serif" panose="02000603000000000000" pitchFamily="2" charset="0"/>
              <a:ea typeface="CMU Serif" panose="02000603000000000000" pitchFamily="2" charset="0"/>
              <a:cs typeface="CMU Serif" panose="02000603000000000000" pitchFamily="2" charset="0"/>
            </a:endParaRPr>
          </a:p>
          <a:p>
            <a:pPr marL="457200" indent="-457200">
              <a:buFont typeface="+mj-lt"/>
              <a:buAutoNum type="arabicPeriod"/>
            </a:pPr>
            <a:endParaRPr lang="en-US" sz="2500" dirty="0">
              <a:latin typeface="CMU Serif" panose="02000603000000000000" pitchFamily="2" charset="0"/>
              <a:ea typeface="CMU Serif" panose="02000603000000000000" pitchFamily="2" charset="0"/>
              <a:cs typeface="CMU Serif" panose="02000603000000000000" pitchFamily="2" charset="0"/>
            </a:endParaRPr>
          </a:p>
          <a:p>
            <a:pPr marL="457200" indent="-457200">
              <a:buFont typeface="+mj-lt"/>
              <a:buAutoNum type="arabicPeriod"/>
            </a:pPr>
            <a:endParaRPr lang="en-US" sz="2500" dirty="0">
              <a:latin typeface="CMU Serif" panose="02000603000000000000" pitchFamily="2" charset="0"/>
              <a:ea typeface="CMU Serif" panose="02000603000000000000" pitchFamily="2" charset="0"/>
              <a:cs typeface="CMU Serif" panose="02000603000000000000" pitchFamily="2" charset="0"/>
            </a:endParaRPr>
          </a:p>
          <a:p>
            <a:pPr marL="457200" indent="-457200">
              <a:buFont typeface="+mj-lt"/>
              <a:buAutoNum type="arabicPeriod"/>
            </a:pPr>
            <a:endParaRPr lang="en-US" sz="2500" dirty="0">
              <a:latin typeface="CMU Serif" panose="02000603000000000000" pitchFamily="2" charset="0"/>
              <a:ea typeface="CMU Serif" panose="02000603000000000000" pitchFamily="2" charset="0"/>
              <a:cs typeface="CMU Serif" panose="02000603000000000000" pitchFamily="2" charset="0"/>
            </a:endParaRPr>
          </a:p>
          <a:p>
            <a:pPr marL="457200" indent="-457200">
              <a:buFont typeface="+mj-lt"/>
              <a:buAutoNum type="arabicPeriod"/>
            </a:pPr>
            <a:r>
              <a:rPr lang="en-US" sz="2500" dirty="0">
                <a:latin typeface="CMU Serif" panose="02000603000000000000" pitchFamily="2" charset="0"/>
                <a:ea typeface="CMU Serif" panose="02000603000000000000" pitchFamily="2" charset="0"/>
                <a:cs typeface="CMU Serif" panose="02000603000000000000" pitchFamily="2" charset="0"/>
              </a:rPr>
              <a:t>Iterate until convergence is achieved.</a:t>
            </a:r>
          </a:p>
          <a:p>
            <a:r>
              <a:rPr lang="en-US" sz="2500" dirty="0">
                <a:latin typeface="CMU Serif" panose="02000603000000000000" pitchFamily="2" charset="0"/>
                <a:ea typeface="CMU Serif" panose="02000603000000000000" pitchFamily="2" charset="0"/>
                <a:cs typeface="CMU Serif" panose="02000603000000000000" pitchFamily="2" charset="0"/>
              </a:rPr>
              <a:t>Based on numerical experiments, the estimation of J can be refined using a MAP estimator based on Y and the estimations of U and Z.</a:t>
            </a:r>
          </a:p>
          <a:p>
            <a:endParaRPr lang="en-US" sz="2500" dirty="0">
              <a:latin typeface="CMU Serif" panose="02000603000000000000" pitchFamily="2" charset="0"/>
              <a:ea typeface="CMU Serif" panose="02000603000000000000" pitchFamily="2" charset="0"/>
              <a:cs typeface="CMU Serif" panose="02000603000000000000" pitchFamily="2" charset="0"/>
            </a:endParaRPr>
          </a:p>
          <a:p>
            <a:endParaRPr lang="en-US" sz="2500" dirty="0">
              <a:latin typeface="CMU Serif" panose="02000603000000000000" pitchFamily="2" charset="0"/>
              <a:ea typeface="CMU Serif" panose="02000603000000000000" pitchFamily="2" charset="0"/>
              <a:cs typeface="CMU Serif" panose="02000603000000000000" pitchFamily="2" charset="0"/>
            </a:endParaRPr>
          </a:p>
          <a:p>
            <a:r>
              <a:rPr lang="en-US" sz="2500" dirty="0">
                <a:latin typeface="CMU Serif" panose="02000603000000000000" pitchFamily="2" charset="0"/>
                <a:ea typeface="CMU Serif" panose="02000603000000000000" pitchFamily="2" charset="0"/>
                <a:cs typeface="CMU Serif" panose="02000603000000000000" pitchFamily="2" charset="0"/>
              </a:rPr>
              <a:t>The methods described above were implemented using the Brainstorm toolbox [5], which is open source and freely available from the webpage of the authors.</a:t>
            </a:r>
          </a:p>
        </p:txBody>
      </p:sp>
      <p:sp>
        <p:nvSpPr>
          <p:cNvPr id="14" name="Rectangle: Rounded Corners 13">
            <a:extLst>
              <a:ext uri="{FF2B5EF4-FFF2-40B4-BE49-F238E27FC236}">
                <a16:creationId xmlns:a16="http://schemas.microsoft.com/office/drawing/2014/main" id="{252D5920-7F14-59BA-6891-495FA0EEB217}"/>
              </a:ext>
            </a:extLst>
          </p:cNvPr>
          <p:cNvSpPr/>
          <p:nvPr/>
        </p:nvSpPr>
        <p:spPr>
          <a:xfrm>
            <a:off x="13266753" y="19732095"/>
            <a:ext cx="11887200" cy="10972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Gadugi" panose="020B0502040204020203" pitchFamily="34" charset="0"/>
                <a:ea typeface="Gadugi" panose="020B0502040204020203" pitchFamily="34" charset="0"/>
                <a:cs typeface="CMU Sans Serif Demi Condensed" panose="02000706000000000000" pitchFamily="2" charset="0"/>
              </a:rPr>
              <a:t>Evaluation paradigm</a:t>
            </a:r>
          </a:p>
        </p:txBody>
      </p:sp>
      <p:sp>
        <p:nvSpPr>
          <p:cNvPr id="17" name="TextBox 16">
            <a:extLst>
              <a:ext uri="{FF2B5EF4-FFF2-40B4-BE49-F238E27FC236}">
                <a16:creationId xmlns:a16="http://schemas.microsoft.com/office/drawing/2014/main" id="{8E79A157-6231-6F17-9E21-B240BF2796A7}"/>
              </a:ext>
            </a:extLst>
          </p:cNvPr>
          <p:cNvSpPr txBox="1"/>
          <p:nvPr/>
        </p:nvSpPr>
        <p:spPr>
          <a:xfrm>
            <a:off x="13832538" y="21035115"/>
            <a:ext cx="10729039" cy="3170099"/>
          </a:xfrm>
          <a:prstGeom prst="rect">
            <a:avLst/>
          </a:prstGeom>
          <a:noFill/>
        </p:spPr>
        <p:txBody>
          <a:bodyPr wrap="square" rtlCol="0">
            <a:spAutoFit/>
          </a:bodyPr>
          <a:lstStyle/>
          <a:p>
            <a:r>
              <a:rPr lang="en-US" sz="2500" dirty="0">
                <a:latin typeface="CMU Serif" panose="02000603000000000000" pitchFamily="2" charset="0"/>
                <a:ea typeface="CMU Serif" panose="02000603000000000000" pitchFamily="2" charset="0"/>
                <a:cs typeface="CMU Serif" panose="02000603000000000000" pitchFamily="2" charset="0"/>
              </a:rPr>
              <a:t>The paradigm of comparison is point-wise blurring, which represents the </a:t>
            </a:r>
            <a:r>
              <a:rPr lang="en-US" sz="2500" i="1" dirty="0">
                <a:latin typeface="CMU Serif" panose="02000603000000000000" pitchFamily="2" charset="0"/>
                <a:ea typeface="CMU Serif" panose="02000603000000000000" pitchFamily="2" charset="0"/>
                <a:cs typeface="CMU Serif" panose="02000603000000000000" pitchFamily="2" charset="0"/>
              </a:rPr>
              <a:t>resolution</a:t>
            </a:r>
            <a:r>
              <a:rPr lang="en-US" sz="2500" dirty="0">
                <a:latin typeface="CMU Serif" panose="02000603000000000000" pitchFamily="2" charset="0"/>
                <a:ea typeface="CMU Serif" panose="02000603000000000000" pitchFamily="2" charset="0"/>
                <a:cs typeface="CMU Serif" panose="02000603000000000000" pitchFamily="2" charset="0"/>
              </a:rPr>
              <a:t> of the reconstruction. Point-wise blurring is measured by simulating point sources (</a:t>
            </a:r>
            <a:r>
              <a:rPr lang="en-US" sz="2500" b="1" dirty="0">
                <a:latin typeface="CMU Serif" panose="02000603000000000000" pitchFamily="2" charset="0"/>
                <a:ea typeface="CMU Serif" panose="02000603000000000000" pitchFamily="2" charset="0"/>
                <a:cs typeface="CMU Serif" panose="02000603000000000000" pitchFamily="2" charset="0"/>
              </a:rPr>
              <a:t>J</a:t>
            </a:r>
            <a:r>
              <a:rPr lang="en-US" sz="2500" dirty="0">
                <a:latin typeface="CMU Serif" panose="02000603000000000000" pitchFamily="2" charset="0"/>
                <a:ea typeface="CMU Serif" panose="02000603000000000000" pitchFamily="2" charset="0"/>
                <a:cs typeface="CMU Serif" panose="02000603000000000000" pitchFamily="2" charset="0"/>
              </a:rPr>
              <a:t>) with unit magnitude at known locations; the sensors recordings are computed and used to reconstructed the source. </a:t>
            </a:r>
          </a:p>
          <a:p>
            <a:r>
              <a:rPr lang="en-US" sz="2500" dirty="0">
                <a:latin typeface="CMU Serif" panose="02000603000000000000" pitchFamily="2" charset="0"/>
                <a:ea typeface="CMU Serif" panose="02000603000000000000" pitchFamily="2" charset="0"/>
                <a:cs typeface="CMU Serif" panose="02000603000000000000" pitchFamily="2" charset="0"/>
              </a:rPr>
              <a:t>The blurring intrinsic to the method is measured by computing the radius of the region whose magnitude is more than half of the maximum; see Figure 3 for details. This process is repeated for each point in the grid, resulting on a map of which regions are more likely to be misrepresented.</a:t>
            </a:r>
          </a:p>
        </p:txBody>
      </p:sp>
      <p:sp>
        <p:nvSpPr>
          <p:cNvPr id="20" name="Rectangle: Rounded Corners 19">
            <a:extLst>
              <a:ext uri="{FF2B5EF4-FFF2-40B4-BE49-F238E27FC236}">
                <a16:creationId xmlns:a16="http://schemas.microsoft.com/office/drawing/2014/main" id="{CC15D0CB-30C2-64EE-A0EB-06B8E0857BB0}"/>
              </a:ext>
            </a:extLst>
          </p:cNvPr>
          <p:cNvSpPr/>
          <p:nvPr/>
        </p:nvSpPr>
        <p:spPr>
          <a:xfrm>
            <a:off x="25603200" y="5943600"/>
            <a:ext cx="11871794" cy="10972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Gadugi" panose="020B0502040204020203" pitchFamily="34" charset="0"/>
                <a:ea typeface="Gadugi" panose="020B0502040204020203" pitchFamily="34" charset="0"/>
                <a:cs typeface="CMU Sans Serif Demi Condensed" panose="02000706000000000000" pitchFamily="2" charset="0"/>
              </a:rPr>
              <a:t>Results</a:t>
            </a:r>
          </a:p>
        </p:txBody>
      </p:sp>
      <p:sp>
        <p:nvSpPr>
          <p:cNvPr id="21" name="TextBox 20">
            <a:extLst>
              <a:ext uri="{FF2B5EF4-FFF2-40B4-BE49-F238E27FC236}">
                <a16:creationId xmlns:a16="http://schemas.microsoft.com/office/drawing/2014/main" id="{9447DB32-2881-929F-C3E0-365EA2CD67BD}"/>
              </a:ext>
            </a:extLst>
          </p:cNvPr>
          <p:cNvSpPr txBox="1"/>
          <p:nvPr/>
        </p:nvSpPr>
        <p:spPr>
          <a:xfrm>
            <a:off x="25980390" y="7246620"/>
            <a:ext cx="11045930" cy="4893647"/>
          </a:xfrm>
          <a:prstGeom prst="rect">
            <a:avLst/>
          </a:prstGeom>
          <a:noFill/>
        </p:spPr>
        <p:txBody>
          <a:bodyPr wrap="square" rtlCol="0">
            <a:spAutoFit/>
          </a:bodyPr>
          <a:lstStyle/>
          <a:p>
            <a:r>
              <a:rPr lang="en-US" sz="2400" dirty="0">
                <a:latin typeface="CMU Serif" panose="02000603000000000000" pitchFamily="2" charset="0"/>
                <a:ea typeface="CMU Serif" panose="02000603000000000000" pitchFamily="2" charset="0"/>
                <a:cs typeface="CMU Serif" panose="02000603000000000000" pitchFamily="2" charset="0"/>
              </a:rPr>
              <a:t>Simulations with point sources of both electrical and vascular signals suggest that the pointwise dispersion can be reduced from an average of 1.4 cm (only </a:t>
            </a:r>
            <a:r>
              <a:rPr lang="en-US" sz="2400" dirty="0" err="1">
                <a:latin typeface="CMU Serif" panose="02000603000000000000" pitchFamily="2" charset="0"/>
                <a:ea typeface="CMU Serif" panose="02000603000000000000" pitchFamily="2" charset="0"/>
                <a:cs typeface="CMU Serif" panose="02000603000000000000" pitchFamily="2" charset="0"/>
              </a:rPr>
              <a:t>ECoG</a:t>
            </a:r>
            <a:r>
              <a:rPr lang="en-US" sz="2400" dirty="0">
                <a:latin typeface="CMU Serif" panose="02000603000000000000" pitchFamily="2" charset="0"/>
                <a:ea typeface="CMU Serif" panose="02000603000000000000" pitchFamily="2" charset="0"/>
                <a:cs typeface="CMU Serif" panose="02000603000000000000" pitchFamily="2" charset="0"/>
              </a:rPr>
              <a:t>, </a:t>
            </a:r>
            <a:r>
              <a:rPr lang="en-US" sz="2400" dirty="0" err="1">
                <a:latin typeface="CMU Serif" panose="02000603000000000000" pitchFamily="2" charset="0"/>
                <a:ea typeface="CMU Serif" panose="02000603000000000000" pitchFamily="2" charset="0"/>
                <a:cs typeface="CMU Serif" panose="02000603000000000000" pitchFamily="2" charset="0"/>
              </a:rPr>
              <a:t>sLORETA</a:t>
            </a:r>
            <a:r>
              <a:rPr lang="en-US" sz="2400" dirty="0">
                <a:latin typeface="CMU Serif" panose="02000603000000000000" pitchFamily="2" charset="0"/>
                <a:ea typeface="CMU Serif" panose="02000603000000000000" pitchFamily="2" charset="0"/>
                <a:cs typeface="CMU Serif" panose="02000603000000000000" pitchFamily="2" charset="0"/>
              </a:rPr>
              <a:t>) to an average of 2.8 cm (</a:t>
            </a:r>
            <a:r>
              <a:rPr lang="en-US" sz="2400" dirty="0" err="1">
                <a:latin typeface="CMU Serif" panose="02000603000000000000" pitchFamily="2" charset="0"/>
                <a:ea typeface="CMU Serif" panose="02000603000000000000" pitchFamily="2" charset="0"/>
                <a:cs typeface="CMU Serif" panose="02000603000000000000" pitchFamily="2" charset="0"/>
              </a:rPr>
              <a:t>ECoG+fMRI</a:t>
            </a:r>
            <a:r>
              <a:rPr lang="en-US" sz="2400" dirty="0">
                <a:latin typeface="CMU Serif" panose="02000603000000000000" pitchFamily="2" charset="0"/>
                <a:ea typeface="CMU Serif" panose="02000603000000000000" pitchFamily="2" charset="0"/>
                <a:cs typeface="CMU Serif" panose="02000603000000000000" pitchFamily="2" charset="0"/>
              </a:rPr>
              <a:t>, FIRE). Pointwise dispersion using FIRE algorithm is larger near the cortex surface, possibly due to the contribution of fMRI data.</a:t>
            </a:r>
          </a:p>
          <a:p>
            <a:r>
              <a:rPr lang="en-US" sz="2400" dirty="0">
                <a:latin typeface="CMU Serif" panose="02000603000000000000" pitchFamily="2" charset="0"/>
                <a:ea typeface="CMU Serif" panose="02000603000000000000" pitchFamily="2" charset="0"/>
                <a:cs typeface="CMU Serif" panose="02000603000000000000" pitchFamily="2" charset="0"/>
              </a:rPr>
              <a:t>Further experiments used simulated ‘silent’ point sources, sources to electrical signals but not to vascular signals. The average pointwise dispersion for these experiments were not different from those of </a:t>
            </a:r>
            <a:r>
              <a:rPr lang="en-US" sz="2400" dirty="0" err="1">
                <a:latin typeface="CMU Serif" panose="02000603000000000000" pitchFamily="2" charset="0"/>
                <a:ea typeface="CMU Serif" panose="02000603000000000000" pitchFamily="2" charset="0"/>
                <a:cs typeface="CMU Serif" panose="02000603000000000000" pitchFamily="2" charset="0"/>
              </a:rPr>
              <a:t>sLORETA</a:t>
            </a:r>
            <a:r>
              <a:rPr lang="en-US" sz="2400" dirty="0">
                <a:latin typeface="CMU Serif" panose="02000603000000000000" pitchFamily="2" charset="0"/>
                <a:ea typeface="CMU Serif" panose="02000603000000000000" pitchFamily="2" charset="0"/>
                <a:cs typeface="CMU Serif" panose="02000603000000000000" pitchFamily="2" charset="0"/>
              </a:rPr>
              <a:t>.</a:t>
            </a:r>
          </a:p>
          <a:p>
            <a:r>
              <a:rPr lang="en-US" sz="2400" dirty="0">
                <a:latin typeface="CMU Serif" panose="02000603000000000000" pitchFamily="2" charset="0"/>
                <a:ea typeface="CMU Serif" panose="02000603000000000000" pitchFamily="2" charset="0"/>
                <a:cs typeface="CMU Serif" panose="02000603000000000000" pitchFamily="2" charset="0"/>
              </a:rPr>
              <a:t>Limitations to this simulations is the temporal factor, since fMRI and </a:t>
            </a:r>
            <a:r>
              <a:rPr lang="en-US" sz="2400" dirty="0" err="1">
                <a:latin typeface="CMU Serif" panose="02000603000000000000" pitchFamily="2" charset="0"/>
                <a:ea typeface="CMU Serif" panose="02000603000000000000" pitchFamily="2" charset="0"/>
                <a:cs typeface="CMU Serif" panose="02000603000000000000" pitchFamily="2" charset="0"/>
              </a:rPr>
              <a:t>ECoG</a:t>
            </a:r>
            <a:r>
              <a:rPr lang="en-US" sz="2400" dirty="0">
                <a:latin typeface="CMU Serif" panose="02000603000000000000" pitchFamily="2" charset="0"/>
                <a:ea typeface="CMU Serif" panose="02000603000000000000" pitchFamily="2" charset="0"/>
                <a:cs typeface="CMU Serif" panose="02000603000000000000" pitchFamily="2" charset="0"/>
              </a:rPr>
              <a:t> are generated simultaneously. A common setup is to record those modalities at different sessions of the same experiment.</a:t>
            </a:r>
          </a:p>
          <a:p>
            <a:r>
              <a:rPr lang="en-US" sz="2400" dirty="0">
                <a:latin typeface="CMU Serif" panose="02000603000000000000" pitchFamily="2" charset="0"/>
                <a:ea typeface="CMU Serif" panose="02000603000000000000" pitchFamily="2" charset="0"/>
                <a:cs typeface="CMU Serif" panose="02000603000000000000" pitchFamily="2" charset="0"/>
              </a:rPr>
              <a:t>Further experiments are needed to explore the </a:t>
            </a:r>
            <a:r>
              <a:rPr lang="en-US" sz="2400" dirty="0" err="1">
                <a:latin typeface="CMU Serif" panose="02000603000000000000" pitchFamily="2" charset="0"/>
                <a:ea typeface="CMU Serif" panose="02000603000000000000" pitchFamily="2" charset="0"/>
                <a:cs typeface="CMU Serif" panose="02000603000000000000" pitchFamily="2" charset="0"/>
              </a:rPr>
              <a:t>behaviour</a:t>
            </a:r>
            <a:r>
              <a:rPr lang="en-US" sz="2400" dirty="0">
                <a:latin typeface="CMU Serif" panose="02000603000000000000" pitchFamily="2" charset="0"/>
                <a:ea typeface="CMU Serif" panose="02000603000000000000" pitchFamily="2" charset="0"/>
                <a:cs typeface="CMU Serif" panose="02000603000000000000" pitchFamily="2" charset="0"/>
              </a:rPr>
              <a:t> of these algorithms in more complicated setups of clinical relevance, such as a network of sources.</a:t>
            </a:r>
          </a:p>
        </p:txBody>
      </p:sp>
      <p:sp>
        <p:nvSpPr>
          <p:cNvPr id="22" name="Rectangle: Rounded Corners 21">
            <a:extLst>
              <a:ext uri="{FF2B5EF4-FFF2-40B4-BE49-F238E27FC236}">
                <a16:creationId xmlns:a16="http://schemas.microsoft.com/office/drawing/2014/main" id="{44596BFA-7E96-1DBA-6DC1-CCFAE0F4BB86}"/>
              </a:ext>
            </a:extLst>
          </p:cNvPr>
          <p:cNvSpPr/>
          <p:nvPr/>
        </p:nvSpPr>
        <p:spPr>
          <a:xfrm>
            <a:off x="25603200" y="22449091"/>
            <a:ext cx="11871794" cy="10972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Gadugi" panose="020B0502040204020203" pitchFamily="34" charset="0"/>
                <a:ea typeface="Gadugi" panose="020B0502040204020203" pitchFamily="34" charset="0"/>
                <a:cs typeface="CMU Sans Serif Demi Condensed" panose="02000706000000000000" pitchFamily="2" charset="0"/>
              </a:rPr>
              <a:t>Acknowledgements</a:t>
            </a:r>
          </a:p>
        </p:txBody>
      </p:sp>
      <p:sp>
        <p:nvSpPr>
          <p:cNvPr id="23" name="TextBox 22">
            <a:extLst>
              <a:ext uri="{FF2B5EF4-FFF2-40B4-BE49-F238E27FC236}">
                <a16:creationId xmlns:a16="http://schemas.microsoft.com/office/drawing/2014/main" id="{CA0BE53E-C6B5-CDC9-6CBB-FEFDEBB6C14D}"/>
              </a:ext>
            </a:extLst>
          </p:cNvPr>
          <p:cNvSpPr txBox="1"/>
          <p:nvPr/>
        </p:nvSpPr>
        <p:spPr>
          <a:xfrm>
            <a:off x="25980390" y="23752111"/>
            <a:ext cx="11045930" cy="1154162"/>
          </a:xfrm>
          <a:prstGeom prst="rect">
            <a:avLst/>
          </a:prstGeom>
          <a:noFill/>
        </p:spPr>
        <p:txBody>
          <a:bodyPr wrap="square" rtlCol="0">
            <a:spAutoFit/>
          </a:bodyPr>
          <a:lstStyle/>
          <a:p>
            <a:r>
              <a:rPr lang="en-US" sz="2300" dirty="0">
                <a:latin typeface="CMU Serif" panose="02000603000000000000" pitchFamily="2" charset="0"/>
                <a:ea typeface="CMU Serif" panose="02000603000000000000" pitchFamily="2" charset="0"/>
                <a:cs typeface="CMU Serif" panose="02000603000000000000" pitchFamily="2" charset="0"/>
              </a:rPr>
              <a:t>Special tanks to Dr Jianzhong </a:t>
            </a:r>
            <a:r>
              <a:rPr lang="en-US" sz="2300" dirty="0" err="1">
                <a:latin typeface="CMU Serif" panose="02000603000000000000" pitchFamily="2" charset="0"/>
                <a:ea typeface="CMU Serif" panose="02000603000000000000" pitchFamily="2" charset="0"/>
                <a:cs typeface="CMU Serif" panose="02000603000000000000" pitchFamily="2" charset="0"/>
              </a:rPr>
              <a:t>Su</a:t>
            </a:r>
            <a:r>
              <a:rPr lang="en-US" sz="2300" dirty="0">
                <a:latin typeface="CMU Serif" panose="02000603000000000000" pitchFamily="2" charset="0"/>
                <a:ea typeface="CMU Serif" panose="02000603000000000000" pitchFamily="2" charset="0"/>
                <a:cs typeface="CMU Serif" panose="02000603000000000000" pitchFamily="2" charset="0"/>
              </a:rPr>
              <a:t> and the Department of Mathematics at UTA for guidance and support during the realization of this project. Thanks to Dr Juan Pascual for the original idea of this project.</a:t>
            </a:r>
          </a:p>
        </p:txBody>
      </p:sp>
      <p:sp>
        <p:nvSpPr>
          <p:cNvPr id="34" name="Rectangle: Rounded Corners 33">
            <a:extLst>
              <a:ext uri="{FF2B5EF4-FFF2-40B4-BE49-F238E27FC236}">
                <a16:creationId xmlns:a16="http://schemas.microsoft.com/office/drawing/2014/main" id="{8BF37ABE-401E-21DD-72A0-EF433C05163B}"/>
              </a:ext>
            </a:extLst>
          </p:cNvPr>
          <p:cNvSpPr/>
          <p:nvPr/>
        </p:nvSpPr>
        <p:spPr>
          <a:xfrm>
            <a:off x="25603200" y="25168144"/>
            <a:ext cx="11887200" cy="10972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Gadugi" panose="020B0502040204020203" pitchFamily="34" charset="0"/>
                <a:ea typeface="Gadugi" panose="020B0502040204020203" pitchFamily="34" charset="0"/>
                <a:cs typeface="CMU Sans Serif Demi Condensed" panose="02000706000000000000" pitchFamily="2" charset="0"/>
              </a:rPr>
              <a:t>References</a:t>
            </a:r>
          </a:p>
        </p:txBody>
      </p:sp>
      <p:sp>
        <p:nvSpPr>
          <p:cNvPr id="35" name="TextBox 34">
            <a:extLst>
              <a:ext uri="{FF2B5EF4-FFF2-40B4-BE49-F238E27FC236}">
                <a16:creationId xmlns:a16="http://schemas.microsoft.com/office/drawing/2014/main" id="{0BFBDF1A-DABE-800B-9A40-E8B2C9EC1D60}"/>
              </a:ext>
            </a:extLst>
          </p:cNvPr>
          <p:cNvSpPr txBox="1"/>
          <p:nvPr/>
        </p:nvSpPr>
        <p:spPr>
          <a:xfrm>
            <a:off x="26060400" y="26465495"/>
            <a:ext cx="10972800" cy="6001643"/>
          </a:xfrm>
          <a:prstGeom prst="rect">
            <a:avLst/>
          </a:prstGeom>
          <a:noFill/>
        </p:spPr>
        <p:txBody>
          <a:bodyPr wrap="square" rtlCol="0">
            <a:spAutoFit/>
          </a:bodyPr>
          <a:lstStyle/>
          <a:p>
            <a:pPr marL="457200" indent="-457200">
              <a:buFont typeface="+mj-lt"/>
              <a:buAutoNum type="arabicPeriod"/>
            </a:pPr>
            <a:r>
              <a:rPr lang="en-US" sz="2400" dirty="0" err="1">
                <a:latin typeface="CMU Serif" panose="02000603000000000000" pitchFamily="2" charset="0"/>
                <a:ea typeface="CMU Serif" panose="02000603000000000000" pitchFamily="2" charset="0"/>
                <a:cs typeface="CMU Serif" panose="02000603000000000000" pitchFamily="2" charset="0"/>
              </a:rPr>
              <a:t>Berezutskaya</a:t>
            </a:r>
            <a:r>
              <a:rPr lang="en-US" sz="2400" dirty="0">
                <a:latin typeface="CMU Serif" panose="02000603000000000000" pitchFamily="2" charset="0"/>
                <a:ea typeface="CMU Serif" panose="02000603000000000000" pitchFamily="2" charset="0"/>
                <a:cs typeface="CMU Serif" panose="02000603000000000000" pitchFamily="2" charset="0"/>
              </a:rPr>
              <a:t>, J., </a:t>
            </a:r>
            <a:r>
              <a:rPr lang="en-US" sz="2400" dirty="0" err="1">
                <a:latin typeface="CMU Serif" panose="02000603000000000000" pitchFamily="2" charset="0"/>
                <a:ea typeface="CMU Serif" panose="02000603000000000000" pitchFamily="2" charset="0"/>
                <a:cs typeface="CMU Serif" panose="02000603000000000000" pitchFamily="2" charset="0"/>
              </a:rPr>
              <a:t>Vansteensel</a:t>
            </a:r>
            <a:r>
              <a:rPr lang="en-US" sz="2400" dirty="0">
                <a:latin typeface="CMU Serif" panose="02000603000000000000" pitchFamily="2" charset="0"/>
                <a:ea typeface="CMU Serif" panose="02000603000000000000" pitchFamily="2" charset="0"/>
                <a:cs typeface="CMU Serif" panose="02000603000000000000" pitchFamily="2" charset="0"/>
              </a:rPr>
              <a:t>, M. J., </a:t>
            </a:r>
            <a:r>
              <a:rPr lang="en-US" sz="2400" dirty="0" err="1">
                <a:latin typeface="CMU Serif" panose="02000603000000000000" pitchFamily="2" charset="0"/>
                <a:ea typeface="CMU Serif" panose="02000603000000000000" pitchFamily="2" charset="0"/>
                <a:cs typeface="CMU Serif" panose="02000603000000000000" pitchFamily="2" charset="0"/>
              </a:rPr>
              <a:t>Aarnoutse</a:t>
            </a:r>
            <a:r>
              <a:rPr lang="en-US" sz="2400" dirty="0">
                <a:latin typeface="CMU Serif" panose="02000603000000000000" pitchFamily="2" charset="0"/>
                <a:ea typeface="CMU Serif" panose="02000603000000000000" pitchFamily="2" charset="0"/>
                <a:cs typeface="CMU Serif" panose="02000603000000000000" pitchFamily="2" charset="0"/>
              </a:rPr>
              <a:t>, E. J., </a:t>
            </a:r>
            <a:r>
              <a:rPr lang="en-US" sz="2400" dirty="0" err="1">
                <a:latin typeface="CMU Serif" panose="02000603000000000000" pitchFamily="2" charset="0"/>
                <a:ea typeface="CMU Serif" panose="02000603000000000000" pitchFamily="2" charset="0"/>
                <a:cs typeface="CMU Serif" panose="02000603000000000000" pitchFamily="2" charset="0"/>
              </a:rPr>
              <a:t>Freudenburg</a:t>
            </a:r>
            <a:r>
              <a:rPr lang="en-US" sz="2400" dirty="0">
                <a:latin typeface="CMU Serif" panose="02000603000000000000" pitchFamily="2" charset="0"/>
                <a:ea typeface="CMU Serif" panose="02000603000000000000" pitchFamily="2" charset="0"/>
                <a:cs typeface="CMU Serif" panose="02000603000000000000" pitchFamily="2" charset="0"/>
              </a:rPr>
              <a:t>, Z. V., </a:t>
            </a:r>
            <a:r>
              <a:rPr lang="en-US" sz="2400" dirty="0" err="1">
                <a:latin typeface="CMU Serif" panose="02000603000000000000" pitchFamily="2" charset="0"/>
                <a:ea typeface="CMU Serif" panose="02000603000000000000" pitchFamily="2" charset="0"/>
                <a:cs typeface="CMU Serif" panose="02000603000000000000" pitchFamily="2" charset="0"/>
              </a:rPr>
              <a:t>Piantoni</a:t>
            </a:r>
            <a:r>
              <a:rPr lang="en-US" sz="2400" dirty="0">
                <a:latin typeface="CMU Serif" panose="02000603000000000000" pitchFamily="2" charset="0"/>
                <a:ea typeface="CMU Serif" panose="02000603000000000000" pitchFamily="2" charset="0"/>
                <a:cs typeface="CMU Serif" panose="02000603000000000000" pitchFamily="2" charset="0"/>
              </a:rPr>
              <a:t>, G., Branco, M. P., &amp; Ramsey, N. F. (2022). Open multimodal </a:t>
            </a:r>
            <a:r>
              <a:rPr lang="en-US" sz="2400" dirty="0" err="1">
                <a:latin typeface="CMU Serif" panose="02000603000000000000" pitchFamily="2" charset="0"/>
                <a:ea typeface="CMU Serif" panose="02000603000000000000" pitchFamily="2" charset="0"/>
                <a:cs typeface="CMU Serif" panose="02000603000000000000" pitchFamily="2" charset="0"/>
              </a:rPr>
              <a:t>iEEG</a:t>
            </a:r>
            <a:r>
              <a:rPr lang="en-US" sz="2400" dirty="0">
                <a:latin typeface="CMU Serif" panose="02000603000000000000" pitchFamily="2" charset="0"/>
                <a:ea typeface="CMU Serif" panose="02000603000000000000" pitchFamily="2" charset="0"/>
                <a:cs typeface="CMU Serif" panose="02000603000000000000" pitchFamily="2" charset="0"/>
              </a:rPr>
              <a:t>-fMRI dataset from naturalistic stimulation with a short audiovisual film. Scientific Data, 9(1), 91.</a:t>
            </a:r>
          </a:p>
          <a:p>
            <a:pPr marL="457200" indent="-457200">
              <a:buFont typeface="+mj-lt"/>
              <a:buAutoNum type="arabicPeriod"/>
            </a:pPr>
            <a:r>
              <a:rPr lang="en-US" sz="2400" dirty="0" err="1">
                <a:latin typeface="CMU Serif" panose="02000603000000000000" pitchFamily="2" charset="0"/>
                <a:ea typeface="CMU Serif" panose="02000603000000000000" pitchFamily="2" charset="0"/>
                <a:cs typeface="CMU Serif" panose="02000603000000000000" pitchFamily="2" charset="0"/>
              </a:rPr>
              <a:t>Hämäläinen</a:t>
            </a:r>
            <a:r>
              <a:rPr lang="en-US" sz="2400" dirty="0">
                <a:latin typeface="CMU Serif" panose="02000603000000000000" pitchFamily="2" charset="0"/>
                <a:ea typeface="CMU Serif" panose="02000603000000000000" pitchFamily="2" charset="0"/>
                <a:cs typeface="CMU Serif" panose="02000603000000000000" pitchFamily="2" charset="0"/>
              </a:rPr>
              <a:t>, M. S., &amp; Sarvas, J. (1989). Realistic conductivity geometry model of the human head for interpretation of neuromagnetic data. IEEE Transactions on Biomedical Engineering, 36(2), 165-171.</a:t>
            </a:r>
          </a:p>
          <a:p>
            <a:pPr marL="457200" indent="-457200">
              <a:buFont typeface="+mj-lt"/>
              <a:buAutoNum type="arabicPeriod"/>
            </a:pPr>
            <a:r>
              <a:rPr lang="en-US" sz="2400" dirty="0" err="1">
                <a:latin typeface="CMU Serif" panose="02000603000000000000" pitchFamily="2" charset="0"/>
                <a:ea typeface="CMU Serif" panose="02000603000000000000" pitchFamily="2" charset="0"/>
                <a:cs typeface="CMU Serif" panose="02000603000000000000" pitchFamily="2" charset="0"/>
              </a:rPr>
              <a:t>Ou</a:t>
            </a:r>
            <a:r>
              <a:rPr lang="en-US" sz="2400" dirty="0">
                <a:latin typeface="CMU Serif" panose="02000603000000000000" pitchFamily="2" charset="0"/>
                <a:ea typeface="CMU Serif" panose="02000603000000000000" pitchFamily="2" charset="0"/>
                <a:cs typeface="CMU Serif" panose="02000603000000000000" pitchFamily="2" charset="0"/>
              </a:rPr>
              <a:t>, W., </a:t>
            </a:r>
            <a:r>
              <a:rPr lang="en-US" sz="2400" dirty="0" err="1">
                <a:latin typeface="CMU Serif" panose="02000603000000000000" pitchFamily="2" charset="0"/>
                <a:ea typeface="CMU Serif" panose="02000603000000000000" pitchFamily="2" charset="0"/>
                <a:cs typeface="CMU Serif" panose="02000603000000000000" pitchFamily="2" charset="0"/>
              </a:rPr>
              <a:t>Nummenmaa</a:t>
            </a:r>
            <a:r>
              <a:rPr lang="en-US" sz="2400" dirty="0">
                <a:latin typeface="CMU Serif" panose="02000603000000000000" pitchFamily="2" charset="0"/>
                <a:ea typeface="CMU Serif" panose="02000603000000000000" pitchFamily="2" charset="0"/>
                <a:cs typeface="CMU Serif" panose="02000603000000000000" pitchFamily="2" charset="0"/>
              </a:rPr>
              <a:t>, A., </a:t>
            </a:r>
            <a:r>
              <a:rPr lang="en-US" sz="2400" dirty="0" err="1">
                <a:latin typeface="CMU Serif" panose="02000603000000000000" pitchFamily="2" charset="0"/>
                <a:ea typeface="CMU Serif" panose="02000603000000000000" pitchFamily="2" charset="0"/>
                <a:cs typeface="CMU Serif" panose="02000603000000000000" pitchFamily="2" charset="0"/>
              </a:rPr>
              <a:t>Ahveninen</a:t>
            </a:r>
            <a:r>
              <a:rPr lang="en-US" sz="2400" dirty="0">
                <a:latin typeface="CMU Serif" panose="02000603000000000000" pitchFamily="2" charset="0"/>
                <a:ea typeface="CMU Serif" panose="02000603000000000000" pitchFamily="2" charset="0"/>
                <a:cs typeface="CMU Serif" panose="02000603000000000000" pitchFamily="2" charset="0"/>
              </a:rPr>
              <a:t>, J., Belliveau, J. W., </a:t>
            </a:r>
            <a:r>
              <a:rPr lang="en-US" sz="2400" dirty="0" err="1">
                <a:latin typeface="CMU Serif" panose="02000603000000000000" pitchFamily="2" charset="0"/>
                <a:ea typeface="CMU Serif" panose="02000603000000000000" pitchFamily="2" charset="0"/>
                <a:cs typeface="CMU Serif" panose="02000603000000000000" pitchFamily="2" charset="0"/>
              </a:rPr>
              <a:t>Hämäläinen</a:t>
            </a:r>
            <a:r>
              <a:rPr lang="en-US" sz="2400" dirty="0">
                <a:latin typeface="CMU Serif" panose="02000603000000000000" pitchFamily="2" charset="0"/>
                <a:ea typeface="CMU Serif" panose="02000603000000000000" pitchFamily="2" charset="0"/>
                <a:cs typeface="CMU Serif" panose="02000603000000000000" pitchFamily="2" charset="0"/>
              </a:rPr>
              <a:t>, M. S., &amp; </a:t>
            </a:r>
            <a:r>
              <a:rPr lang="en-US" sz="2400" dirty="0" err="1">
                <a:latin typeface="CMU Serif" panose="02000603000000000000" pitchFamily="2" charset="0"/>
                <a:ea typeface="CMU Serif" panose="02000603000000000000" pitchFamily="2" charset="0"/>
                <a:cs typeface="CMU Serif" panose="02000603000000000000" pitchFamily="2" charset="0"/>
              </a:rPr>
              <a:t>Golland</a:t>
            </a:r>
            <a:r>
              <a:rPr lang="en-US" sz="2400" dirty="0">
                <a:latin typeface="CMU Serif" panose="02000603000000000000" pitchFamily="2" charset="0"/>
                <a:ea typeface="CMU Serif" panose="02000603000000000000" pitchFamily="2" charset="0"/>
                <a:cs typeface="CMU Serif" panose="02000603000000000000" pitchFamily="2" charset="0"/>
              </a:rPr>
              <a:t>, P. (2010). Multimodal functional imaging using fMRI-informed regional EEG/MEG source estimation. Neuroimage, 52(1), 97-108.</a:t>
            </a:r>
          </a:p>
          <a:p>
            <a:pPr marL="457200" indent="-457200">
              <a:buFont typeface="+mj-lt"/>
              <a:buAutoNum type="arabicPeriod"/>
            </a:pPr>
            <a:r>
              <a:rPr lang="en-US" sz="2400" dirty="0">
                <a:latin typeface="CMU Serif" panose="02000603000000000000" pitchFamily="2" charset="0"/>
                <a:ea typeface="CMU Serif" panose="02000603000000000000" pitchFamily="2" charset="0"/>
                <a:cs typeface="CMU Serif" panose="02000603000000000000" pitchFamily="2" charset="0"/>
              </a:rPr>
              <a:t>Pascual-</a:t>
            </a:r>
            <a:r>
              <a:rPr lang="en-US" sz="2400" dirty="0" err="1">
                <a:latin typeface="CMU Serif" panose="02000603000000000000" pitchFamily="2" charset="0"/>
                <a:ea typeface="CMU Serif" panose="02000603000000000000" pitchFamily="2" charset="0"/>
                <a:cs typeface="CMU Serif" panose="02000603000000000000" pitchFamily="2" charset="0"/>
              </a:rPr>
              <a:t>Marqui</a:t>
            </a:r>
            <a:r>
              <a:rPr lang="en-US" sz="2400" dirty="0">
                <a:latin typeface="CMU Serif" panose="02000603000000000000" pitchFamily="2" charset="0"/>
                <a:ea typeface="CMU Serif" panose="02000603000000000000" pitchFamily="2" charset="0"/>
                <a:cs typeface="CMU Serif" panose="02000603000000000000" pitchFamily="2" charset="0"/>
              </a:rPr>
              <a:t>, R. D. (2002). Standardized low-resolution brain electromagnetic tomography (</a:t>
            </a:r>
            <a:r>
              <a:rPr lang="en-US" sz="2400" dirty="0" err="1">
                <a:latin typeface="CMU Serif" panose="02000603000000000000" pitchFamily="2" charset="0"/>
                <a:ea typeface="CMU Serif" panose="02000603000000000000" pitchFamily="2" charset="0"/>
                <a:cs typeface="CMU Serif" panose="02000603000000000000" pitchFamily="2" charset="0"/>
              </a:rPr>
              <a:t>sLORETA</a:t>
            </a:r>
            <a:r>
              <a:rPr lang="en-US" sz="2400" dirty="0">
                <a:latin typeface="CMU Serif" panose="02000603000000000000" pitchFamily="2" charset="0"/>
                <a:ea typeface="CMU Serif" panose="02000603000000000000" pitchFamily="2" charset="0"/>
                <a:cs typeface="CMU Serif" panose="02000603000000000000" pitchFamily="2" charset="0"/>
              </a:rPr>
              <a:t>): technical details. Methods Find Exp Clin </a:t>
            </a:r>
            <a:r>
              <a:rPr lang="en-US" sz="2400" dirty="0" err="1">
                <a:latin typeface="CMU Serif" panose="02000603000000000000" pitchFamily="2" charset="0"/>
                <a:ea typeface="CMU Serif" panose="02000603000000000000" pitchFamily="2" charset="0"/>
                <a:cs typeface="CMU Serif" panose="02000603000000000000" pitchFamily="2" charset="0"/>
              </a:rPr>
              <a:t>Pharmacol</a:t>
            </a:r>
            <a:r>
              <a:rPr lang="en-US" sz="2400" dirty="0">
                <a:latin typeface="CMU Serif" panose="02000603000000000000" pitchFamily="2" charset="0"/>
                <a:ea typeface="CMU Serif" panose="02000603000000000000" pitchFamily="2" charset="0"/>
                <a:cs typeface="CMU Serif" panose="02000603000000000000" pitchFamily="2" charset="0"/>
              </a:rPr>
              <a:t>, 24(Suppl D), 5-12.</a:t>
            </a:r>
          </a:p>
          <a:p>
            <a:pPr marL="457200" indent="-457200">
              <a:buFont typeface="+mj-lt"/>
              <a:buAutoNum type="arabicPeriod"/>
            </a:pPr>
            <a:r>
              <a:rPr lang="en-US" sz="2400" dirty="0" err="1">
                <a:latin typeface="CMU Serif" panose="02000603000000000000" pitchFamily="2" charset="0"/>
                <a:ea typeface="CMU Serif" panose="02000603000000000000" pitchFamily="2" charset="0"/>
                <a:cs typeface="CMU Serif" panose="02000603000000000000" pitchFamily="2" charset="0"/>
              </a:rPr>
              <a:t>Tadel</a:t>
            </a:r>
            <a:r>
              <a:rPr lang="en-US" sz="2400" dirty="0">
                <a:latin typeface="CMU Serif" panose="02000603000000000000" pitchFamily="2" charset="0"/>
                <a:ea typeface="CMU Serif" panose="02000603000000000000" pitchFamily="2" charset="0"/>
                <a:cs typeface="CMU Serif" panose="02000603000000000000" pitchFamily="2" charset="0"/>
              </a:rPr>
              <a:t>, F., </a:t>
            </a:r>
            <a:r>
              <a:rPr lang="en-US" sz="2400" dirty="0" err="1">
                <a:latin typeface="CMU Serif" panose="02000603000000000000" pitchFamily="2" charset="0"/>
                <a:ea typeface="CMU Serif" panose="02000603000000000000" pitchFamily="2" charset="0"/>
                <a:cs typeface="CMU Serif" panose="02000603000000000000" pitchFamily="2" charset="0"/>
              </a:rPr>
              <a:t>Baillet</a:t>
            </a:r>
            <a:r>
              <a:rPr lang="en-US" sz="2400" dirty="0">
                <a:latin typeface="CMU Serif" panose="02000603000000000000" pitchFamily="2" charset="0"/>
                <a:ea typeface="CMU Serif" panose="02000603000000000000" pitchFamily="2" charset="0"/>
                <a:cs typeface="CMU Serif" panose="02000603000000000000" pitchFamily="2" charset="0"/>
              </a:rPr>
              <a:t>, S., Mosher, J. C., </a:t>
            </a:r>
            <a:r>
              <a:rPr lang="en-US" sz="2400" dirty="0" err="1">
                <a:latin typeface="CMU Serif" panose="02000603000000000000" pitchFamily="2" charset="0"/>
                <a:ea typeface="CMU Serif" panose="02000603000000000000" pitchFamily="2" charset="0"/>
                <a:cs typeface="CMU Serif" panose="02000603000000000000" pitchFamily="2" charset="0"/>
              </a:rPr>
              <a:t>Pantazis</a:t>
            </a:r>
            <a:r>
              <a:rPr lang="en-US" sz="2400" dirty="0">
                <a:latin typeface="CMU Serif" panose="02000603000000000000" pitchFamily="2" charset="0"/>
                <a:ea typeface="CMU Serif" panose="02000603000000000000" pitchFamily="2" charset="0"/>
                <a:cs typeface="CMU Serif" panose="02000603000000000000" pitchFamily="2" charset="0"/>
              </a:rPr>
              <a:t>, D., &amp; Leahy, R. M. (2011). Brainstorm: a user-friendly application for MEG/EEG analysis. Computational intelligence and neuroscience, 2011, 1-13.</a:t>
            </a:r>
          </a:p>
        </p:txBody>
      </p:sp>
      <p:sp>
        <p:nvSpPr>
          <p:cNvPr id="54" name="TextBox 53">
            <a:extLst>
              <a:ext uri="{FF2B5EF4-FFF2-40B4-BE49-F238E27FC236}">
                <a16:creationId xmlns:a16="http://schemas.microsoft.com/office/drawing/2014/main" id="{EB04D5E1-B925-AA3E-DA68-23B8A9EF428B}"/>
              </a:ext>
            </a:extLst>
          </p:cNvPr>
          <p:cNvSpPr txBox="1"/>
          <p:nvPr/>
        </p:nvSpPr>
        <p:spPr>
          <a:xfrm>
            <a:off x="1811443" y="20453088"/>
            <a:ext cx="9905408" cy="646331"/>
          </a:xfrm>
          <a:prstGeom prst="rect">
            <a:avLst/>
          </a:prstGeom>
          <a:noFill/>
        </p:spPr>
        <p:txBody>
          <a:bodyPr wrap="square" rtlCol="0">
            <a:spAutoFit/>
          </a:bodyPr>
          <a:lstStyle/>
          <a:p>
            <a:r>
              <a:rPr lang="en-US" b="1" dirty="0">
                <a:latin typeface="CMU Serif" panose="02000603000000000000" pitchFamily="2" charset="0"/>
                <a:ea typeface="CMU Serif" panose="02000603000000000000" pitchFamily="2" charset="0"/>
                <a:cs typeface="CMU Serif" panose="02000603000000000000" pitchFamily="2" charset="0"/>
              </a:rPr>
              <a:t>Figure 1.</a:t>
            </a:r>
            <a:r>
              <a:rPr lang="en-US" dirty="0">
                <a:latin typeface="CMU Serif" panose="02000603000000000000" pitchFamily="2" charset="0"/>
                <a:ea typeface="CMU Serif" panose="02000603000000000000" pitchFamily="2" charset="0"/>
                <a:cs typeface="CMU Serif" panose="02000603000000000000" pitchFamily="2" charset="0"/>
              </a:rPr>
              <a:t> </a:t>
            </a:r>
            <a:r>
              <a:rPr lang="en-US" dirty="0" err="1">
                <a:latin typeface="CMU Serif" panose="02000603000000000000" pitchFamily="2" charset="0"/>
                <a:ea typeface="CMU Serif" panose="02000603000000000000" pitchFamily="2" charset="0"/>
                <a:cs typeface="CMU Serif" panose="02000603000000000000" pitchFamily="2" charset="0"/>
              </a:rPr>
              <a:t>ECoG</a:t>
            </a:r>
            <a:r>
              <a:rPr lang="en-US" dirty="0">
                <a:latin typeface="CMU Serif" panose="02000603000000000000" pitchFamily="2" charset="0"/>
                <a:ea typeface="CMU Serif" panose="02000603000000000000" pitchFamily="2" charset="0"/>
                <a:cs typeface="CMU Serif" panose="02000603000000000000" pitchFamily="2" charset="0"/>
              </a:rPr>
              <a:t> array for subject 45, consisting of 81 surface electrodes (2.3 mm) over 7 strips (10 mm between electrodes) at the dominant hemisphere. View from left (A) and bottom (B). </a:t>
            </a:r>
          </a:p>
        </p:txBody>
      </p:sp>
      <p:grpSp>
        <p:nvGrpSpPr>
          <p:cNvPr id="217" name="Group 216">
            <a:extLst>
              <a:ext uri="{FF2B5EF4-FFF2-40B4-BE49-F238E27FC236}">
                <a16:creationId xmlns:a16="http://schemas.microsoft.com/office/drawing/2014/main" id="{84B9B380-F728-B3F2-FAFC-7241DF689849}"/>
              </a:ext>
            </a:extLst>
          </p:cNvPr>
          <p:cNvGrpSpPr>
            <a:grpSpLocks noChangeAspect="1"/>
          </p:cNvGrpSpPr>
          <p:nvPr/>
        </p:nvGrpSpPr>
        <p:grpSpPr>
          <a:xfrm>
            <a:off x="2579202" y="16496167"/>
            <a:ext cx="8485038" cy="3897950"/>
            <a:chOff x="1926591" y="17050453"/>
            <a:chExt cx="9790260" cy="4497558"/>
          </a:xfrm>
        </p:grpSpPr>
        <p:grpSp>
          <p:nvGrpSpPr>
            <p:cNvPr id="53" name="Group 52">
              <a:extLst>
                <a:ext uri="{FF2B5EF4-FFF2-40B4-BE49-F238E27FC236}">
                  <a16:creationId xmlns:a16="http://schemas.microsoft.com/office/drawing/2014/main" id="{4F0AFEBE-EA9F-CC5F-9D0C-10B2C8C1C281}"/>
                </a:ext>
              </a:extLst>
            </p:cNvPr>
            <p:cNvGrpSpPr>
              <a:grpSpLocks noChangeAspect="1"/>
            </p:cNvGrpSpPr>
            <p:nvPr/>
          </p:nvGrpSpPr>
          <p:grpSpPr>
            <a:xfrm>
              <a:off x="1926591" y="17050453"/>
              <a:ext cx="9790260" cy="4497558"/>
              <a:chOff x="4577733" y="17228417"/>
              <a:chExt cx="14092733" cy="6474076"/>
            </a:xfrm>
          </p:grpSpPr>
          <p:pic>
            <p:nvPicPr>
              <p:cNvPr id="51" name="Picture 50">
                <a:extLst>
                  <a:ext uri="{FF2B5EF4-FFF2-40B4-BE49-F238E27FC236}">
                    <a16:creationId xmlns:a16="http://schemas.microsoft.com/office/drawing/2014/main" id="{A18E3B37-6676-4E6A-6C73-D057AA11CAEF}"/>
                  </a:ext>
                </a:extLst>
              </p:cNvPr>
              <p:cNvPicPr>
                <a:picLocks noChangeAspect="1"/>
              </p:cNvPicPr>
              <p:nvPr/>
            </p:nvPicPr>
            <p:blipFill rotWithShape="1">
              <a:blip r:embed="rId4"/>
              <a:srcRect l="41923" t="13823" r="32963" b="29060"/>
              <a:stretch/>
            </p:blipFill>
            <p:spPr>
              <a:xfrm>
                <a:off x="4577733" y="17228418"/>
                <a:ext cx="7654849" cy="6474075"/>
              </a:xfrm>
              <a:prstGeom prst="rect">
                <a:avLst/>
              </a:prstGeom>
            </p:spPr>
          </p:pic>
          <p:pic>
            <p:nvPicPr>
              <p:cNvPr id="52" name="Picture 51">
                <a:extLst>
                  <a:ext uri="{FF2B5EF4-FFF2-40B4-BE49-F238E27FC236}">
                    <a16:creationId xmlns:a16="http://schemas.microsoft.com/office/drawing/2014/main" id="{799114ED-7552-1D9A-81A4-0A313768286B}"/>
                  </a:ext>
                </a:extLst>
              </p:cNvPr>
              <p:cNvPicPr>
                <a:picLocks noChangeAspect="1"/>
              </p:cNvPicPr>
              <p:nvPr/>
            </p:nvPicPr>
            <p:blipFill rotWithShape="1">
              <a:blip r:embed="rId4"/>
              <a:srcRect l="73193" t="13823" r="4538" b="29060"/>
              <a:stretch/>
            </p:blipFill>
            <p:spPr>
              <a:xfrm>
                <a:off x="11882807" y="17228417"/>
                <a:ext cx="6787659" cy="6474075"/>
              </a:xfrm>
              <a:prstGeom prst="rect">
                <a:avLst/>
              </a:prstGeom>
            </p:spPr>
          </p:pic>
        </p:grpSp>
        <p:sp>
          <p:nvSpPr>
            <p:cNvPr id="55" name="TextBox 54">
              <a:extLst>
                <a:ext uri="{FF2B5EF4-FFF2-40B4-BE49-F238E27FC236}">
                  <a16:creationId xmlns:a16="http://schemas.microsoft.com/office/drawing/2014/main" id="{80A01A15-CCB8-9F2E-7128-80DA884BE3F4}"/>
                </a:ext>
              </a:extLst>
            </p:cNvPr>
            <p:cNvSpPr txBox="1"/>
            <p:nvPr/>
          </p:nvSpPr>
          <p:spPr>
            <a:xfrm>
              <a:off x="2077054" y="17079620"/>
              <a:ext cx="457176" cy="646331"/>
            </a:xfrm>
            <a:prstGeom prst="rect">
              <a:avLst/>
            </a:prstGeom>
            <a:noFill/>
          </p:spPr>
          <p:txBody>
            <a:bodyPr wrap="none" rtlCol="0">
              <a:spAutoFit/>
            </a:bodyPr>
            <a:lstStyle/>
            <a:p>
              <a:r>
                <a:rPr lang="en-US" sz="3600" b="1" dirty="0">
                  <a:solidFill>
                    <a:schemeClr val="bg1"/>
                  </a:solidFill>
                  <a:latin typeface="Arial Narrow" panose="020B0606020202030204" pitchFamily="34" charset="0"/>
                </a:rPr>
                <a:t>A</a:t>
              </a:r>
            </a:p>
          </p:txBody>
        </p:sp>
        <p:sp>
          <p:nvSpPr>
            <p:cNvPr id="56" name="TextBox 55">
              <a:extLst>
                <a:ext uri="{FF2B5EF4-FFF2-40B4-BE49-F238E27FC236}">
                  <a16:creationId xmlns:a16="http://schemas.microsoft.com/office/drawing/2014/main" id="{2D5F095D-45D0-F645-33D9-DBE0E98D8B38}"/>
                </a:ext>
              </a:extLst>
            </p:cNvPr>
            <p:cNvSpPr txBox="1"/>
            <p:nvPr/>
          </p:nvSpPr>
          <p:spPr>
            <a:xfrm>
              <a:off x="7343541" y="17079619"/>
              <a:ext cx="457176" cy="646331"/>
            </a:xfrm>
            <a:prstGeom prst="rect">
              <a:avLst/>
            </a:prstGeom>
            <a:noFill/>
          </p:spPr>
          <p:txBody>
            <a:bodyPr wrap="none" rtlCol="0">
              <a:spAutoFit/>
            </a:bodyPr>
            <a:lstStyle/>
            <a:p>
              <a:r>
                <a:rPr lang="en-US" sz="3600" b="1" dirty="0">
                  <a:solidFill>
                    <a:schemeClr val="bg1"/>
                  </a:solidFill>
                  <a:latin typeface="Arial Narrow" panose="020B0606020202030204" pitchFamily="34" charset="0"/>
                </a:rPr>
                <a:t>B</a:t>
              </a:r>
            </a:p>
          </p:txBody>
        </p:sp>
      </p:grpSp>
      <p:pic>
        <p:nvPicPr>
          <p:cNvPr id="211" name="Picture 210">
            <a:extLst>
              <a:ext uri="{FF2B5EF4-FFF2-40B4-BE49-F238E27FC236}">
                <a16:creationId xmlns:a16="http://schemas.microsoft.com/office/drawing/2014/main" id="{FAEDF998-33A2-28F8-65DD-3BC2BD6D41D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761770" y="26585092"/>
            <a:ext cx="8004754" cy="5185228"/>
          </a:xfrm>
          <a:prstGeom prst="rect">
            <a:avLst/>
          </a:prstGeom>
        </p:spPr>
      </p:pic>
      <p:sp>
        <p:nvSpPr>
          <p:cNvPr id="212" name="TextBox 211">
            <a:extLst>
              <a:ext uri="{FF2B5EF4-FFF2-40B4-BE49-F238E27FC236}">
                <a16:creationId xmlns:a16="http://schemas.microsoft.com/office/drawing/2014/main" id="{2A923230-5AD5-4749-398E-442279FF8E5B}"/>
              </a:ext>
            </a:extLst>
          </p:cNvPr>
          <p:cNvSpPr txBox="1"/>
          <p:nvPr/>
        </p:nvSpPr>
        <p:spPr>
          <a:xfrm>
            <a:off x="1665990" y="31573564"/>
            <a:ext cx="10196314" cy="923330"/>
          </a:xfrm>
          <a:prstGeom prst="rect">
            <a:avLst/>
          </a:prstGeom>
          <a:noFill/>
        </p:spPr>
        <p:txBody>
          <a:bodyPr wrap="square" rtlCol="0">
            <a:spAutoFit/>
          </a:bodyPr>
          <a:lstStyle/>
          <a:p>
            <a:r>
              <a:rPr lang="en-US" b="1" dirty="0">
                <a:latin typeface="CMU Serif" panose="02000603000000000000" pitchFamily="2" charset="0"/>
                <a:ea typeface="CMU Serif" panose="02000603000000000000" pitchFamily="2" charset="0"/>
                <a:cs typeface="CMU Serif" panose="02000603000000000000" pitchFamily="2" charset="0"/>
              </a:rPr>
              <a:t>Figure 2.</a:t>
            </a:r>
            <a:r>
              <a:rPr lang="en-US" dirty="0">
                <a:latin typeface="CMU Serif" panose="02000603000000000000" pitchFamily="2" charset="0"/>
                <a:ea typeface="CMU Serif" panose="02000603000000000000" pitchFamily="2" charset="0"/>
                <a:cs typeface="CMU Serif" panose="02000603000000000000" pitchFamily="2" charset="0"/>
              </a:rPr>
              <a:t> Visual summary of the neurovascular model. Given the auxiliary variable Z, the electrical and vascular measurements behave independently. The electrical current density represents neuronal electrical activity; the estimation of it is the main objective.</a:t>
            </a:r>
          </a:p>
        </p:txBody>
      </p:sp>
      <p:pic>
        <p:nvPicPr>
          <p:cNvPr id="213" name="Picture 212">
            <a:extLst>
              <a:ext uri="{FF2B5EF4-FFF2-40B4-BE49-F238E27FC236}">
                <a16:creationId xmlns:a16="http://schemas.microsoft.com/office/drawing/2014/main" id="{F343AE30-F6DD-1A6A-EB40-0FD595C47935}"/>
              </a:ext>
            </a:extLst>
          </p:cNvPr>
          <p:cNvPicPr>
            <a:picLocks/>
          </p:cNvPicPr>
          <p:nvPr/>
        </p:nvPicPr>
        <p:blipFill>
          <a:blip r:embed="rId6"/>
          <a:stretch>
            <a:fillRect/>
          </a:stretch>
        </p:blipFill>
        <p:spPr>
          <a:xfrm>
            <a:off x="14058900" y="15744825"/>
            <a:ext cx="2721765" cy="0"/>
          </a:xfrm>
          <a:prstGeom prst="rect">
            <a:avLst/>
          </a:prstGeom>
        </p:spPr>
      </p:pic>
      <p:pic>
        <p:nvPicPr>
          <p:cNvPr id="220" name="Picture 219">
            <a:extLst>
              <a:ext uri="{FF2B5EF4-FFF2-40B4-BE49-F238E27FC236}">
                <a16:creationId xmlns:a16="http://schemas.microsoft.com/office/drawing/2014/main" id="{18086595-CCBC-4219-EA15-8A590F497605}"/>
              </a:ext>
            </a:extLst>
          </p:cNvPr>
          <p:cNvPicPr>
            <a:picLocks/>
          </p:cNvPicPr>
          <p:nvPr/>
        </p:nvPicPr>
        <p:blipFill>
          <a:blip r:embed="rId7"/>
          <a:stretch>
            <a:fillRect/>
          </a:stretch>
        </p:blipFill>
        <p:spPr>
          <a:xfrm>
            <a:off x="21820830" y="13483563"/>
            <a:ext cx="68649" cy="6865"/>
          </a:xfrm>
          <a:prstGeom prst="rect">
            <a:avLst/>
          </a:prstGeom>
        </p:spPr>
      </p:pic>
      <p:pic>
        <p:nvPicPr>
          <p:cNvPr id="223" name="Picture 222">
            <a:extLst>
              <a:ext uri="{FF2B5EF4-FFF2-40B4-BE49-F238E27FC236}">
                <a16:creationId xmlns:a16="http://schemas.microsoft.com/office/drawing/2014/main" id="{173786FF-548C-1337-4ADE-0FF5A8E3011D}"/>
              </a:ext>
            </a:extLst>
          </p:cNvPr>
          <p:cNvPicPr>
            <a:picLocks noChangeAspect="1"/>
          </p:cNvPicPr>
          <p:nvPr/>
        </p:nvPicPr>
        <p:blipFill>
          <a:blip r:embed="rId8"/>
          <a:stretch>
            <a:fillRect/>
          </a:stretch>
        </p:blipFill>
        <p:spPr>
          <a:xfrm>
            <a:off x="3248047" y="26265424"/>
            <a:ext cx="7230594" cy="438809"/>
          </a:xfrm>
          <a:prstGeom prst="rect">
            <a:avLst/>
          </a:prstGeom>
        </p:spPr>
      </p:pic>
      <p:pic>
        <p:nvPicPr>
          <p:cNvPr id="224" name="Picture 223">
            <a:extLst>
              <a:ext uri="{FF2B5EF4-FFF2-40B4-BE49-F238E27FC236}">
                <a16:creationId xmlns:a16="http://schemas.microsoft.com/office/drawing/2014/main" id="{26E36BA3-B72A-DFBA-C303-059DD0892E28}"/>
              </a:ext>
            </a:extLst>
          </p:cNvPr>
          <p:cNvPicPr>
            <a:picLocks noChangeAspect="1"/>
          </p:cNvPicPr>
          <p:nvPr/>
        </p:nvPicPr>
        <p:blipFill>
          <a:blip r:embed="rId9"/>
          <a:stretch>
            <a:fillRect/>
          </a:stretch>
        </p:blipFill>
        <p:spPr>
          <a:xfrm>
            <a:off x="18107643" y="9644770"/>
            <a:ext cx="2189514" cy="233043"/>
          </a:xfrm>
          <a:prstGeom prst="rect">
            <a:avLst/>
          </a:prstGeom>
        </p:spPr>
      </p:pic>
      <p:pic>
        <p:nvPicPr>
          <p:cNvPr id="225" name="Picture 224">
            <a:extLst>
              <a:ext uri="{FF2B5EF4-FFF2-40B4-BE49-F238E27FC236}">
                <a16:creationId xmlns:a16="http://schemas.microsoft.com/office/drawing/2014/main" id="{3C97BFA1-0D9E-C8D0-843E-8AA65EE7F572}"/>
              </a:ext>
            </a:extLst>
          </p:cNvPr>
          <p:cNvPicPr>
            <a:picLocks noChangeAspect="1"/>
          </p:cNvPicPr>
          <p:nvPr/>
        </p:nvPicPr>
        <p:blipFill>
          <a:blip r:embed="rId10"/>
          <a:stretch>
            <a:fillRect/>
          </a:stretch>
        </p:blipFill>
        <p:spPr>
          <a:xfrm>
            <a:off x="17856866" y="11126483"/>
            <a:ext cx="2706974" cy="371490"/>
          </a:xfrm>
          <a:prstGeom prst="rect">
            <a:avLst/>
          </a:prstGeom>
        </p:spPr>
      </p:pic>
      <p:pic>
        <p:nvPicPr>
          <p:cNvPr id="226" name="Picture 225">
            <a:extLst>
              <a:ext uri="{FF2B5EF4-FFF2-40B4-BE49-F238E27FC236}">
                <a16:creationId xmlns:a16="http://schemas.microsoft.com/office/drawing/2014/main" id="{4A4A7CCF-022C-79BC-598D-58DA3B64F140}"/>
              </a:ext>
            </a:extLst>
          </p:cNvPr>
          <p:cNvPicPr>
            <a:picLocks noChangeAspect="1"/>
          </p:cNvPicPr>
          <p:nvPr/>
        </p:nvPicPr>
        <p:blipFill>
          <a:blip r:embed="rId11"/>
          <a:stretch>
            <a:fillRect/>
          </a:stretch>
        </p:blipFill>
        <p:spPr>
          <a:xfrm>
            <a:off x="16401327" y="13056692"/>
            <a:ext cx="5892902" cy="1035770"/>
          </a:xfrm>
          <a:prstGeom prst="rect">
            <a:avLst/>
          </a:prstGeom>
        </p:spPr>
      </p:pic>
      <p:pic>
        <p:nvPicPr>
          <p:cNvPr id="228" name="Picture 227">
            <a:extLst>
              <a:ext uri="{FF2B5EF4-FFF2-40B4-BE49-F238E27FC236}">
                <a16:creationId xmlns:a16="http://schemas.microsoft.com/office/drawing/2014/main" id="{B98A4F45-D96E-AFA1-35E0-021DE49EB040}"/>
              </a:ext>
            </a:extLst>
          </p:cNvPr>
          <p:cNvPicPr>
            <a:picLocks noChangeAspect="1"/>
          </p:cNvPicPr>
          <p:nvPr/>
        </p:nvPicPr>
        <p:blipFill>
          <a:blip r:embed="rId12"/>
          <a:stretch>
            <a:fillRect/>
          </a:stretch>
        </p:blipFill>
        <p:spPr>
          <a:xfrm>
            <a:off x="17205381" y="14681185"/>
            <a:ext cx="4009944" cy="641164"/>
          </a:xfrm>
          <a:prstGeom prst="rect">
            <a:avLst/>
          </a:prstGeom>
        </p:spPr>
      </p:pic>
      <p:pic>
        <p:nvPicPr>
          <p:cNvPr id="229" name="Picture 228">
            <a:extLst>
              <a:ext uri="{FF2B5EF4-FFF2-40B4-BE49-F238E27FC236}">
                <a16:creationId xmlns:a16="http://schemas.microsoft.com/office/drawing/2014/main" id="{97227634-A714-5061-05C3-D67F39566B7B}"/>
              </a:ext>
            </a:extLst>
          </p:cNvPr>
          <p:cNvPicPr>
            <a:picLocks noChangeAspect="1"/>
          </p:cNvPicPr>
          <p:nvPr/>
        </p:nvPicPr>
        <p:blipFill>
          <a:blip r:embed="rId13"/>
          <a:stretch>
            <a:fillRect/>
          </a:stretch>
        </p:blipFill>
        <p:spPr>
          <a:xfrm>
            <a:off x="17646050" y="15472196"/>
            <a:ext cx="4066363" cy="327025"/>
          </a:xfrm>
          <a:prstGeom prst="rect">
            <a:avLst/>
          </a:prstGeom>
        </p:spPr>
      </p:pic>
      <p:pic>
        <p:nvPicPr>
          <p:cNvPr id="230" name="Picture 229">
            <a:extLst>
              <a:ext uri="{FF2B5EF4-FFF2-40B4-BE49-F238E27FC236}">
                <a16:creationId xmlns:a16="http://schemas.microsoft.com/office/drawing/2014/main" id="{B57075C6-6F68-B268-1F01-48CA64412899}"/>
              </a:ext>
            </a:extLst>
          </p:cNvPr>
          <p:cNvPicPr>
            <a:picLocks noChangeAspect="1"/>
          </p:cNvPicPr>
          <p:nvPr/>
        </p:nvPicPr>
        <p:blipFill>
          <a:blip r:embed="rId14"/>
          <a:stretch>
            <a:fillRect/>
          </a:stretch>
        </p:blipFill>
        <p:spPr>
          <a:xfrm>
            <a:off x="16819720" y="15969054"/>
            <a:ext cx="4749236" cy="339456"/>
          </a:xfrm>
          <a:prstGeom prst="rect">
            <a:avLst/>
          </a:prstGeom>
        </p:spPr>
      </p:pic>
      <p:pic>
        <p:nvPicPr>
          <p:cNvPr id="232" name="Picture 231">
            <a:extLst>
              <a:ext uri="{FF2B5EF4-FFF2-40B4-BE49-F238E27FC236}">
                <a16:creationId xmlns:a16="http://schemas.microsoft.com/office/drawing/2014/main" id="{88BD6AFA-9A00-0A78-A955-8BF817D6EBD1}"/>
              </a:ext>
            </a:extLst>
          </p:cNvPr>
          <p:cNvPicPr>
            <a:picLocks noChangeAspect="1"/>
          </p:cNvPicPr>
          <p:nvPr/>
        </p:nvPicPr>
        <p:blipFill>
          <a:blip r:embed="rId15"/>
          <a:stretch>
            <a:fillRect/>
          </a:stretch>
        </p:blipFill>
        <p:spPr>
          <a:xfrm>
            <a:off x="17030380" y="17763533"/>
            <a:ext cx="4359945" cy="404769"/>
          </a:xfrm>
          <a:prstGeom prst="rect">
            <a:avLst/>
          </a:prstGeom>
        </p:spPr>
      </p:pic>
      <p:pic>
        <p:nvPicPr>
          <p:cNvPr id="25" name="Picture 24" descr="A picture containing diagram&#10;&#10;Description automatically generated">
            <a:extLst>
              <a:ext uri="{FF2B5EF4-FFF2-40B4-BE49-F238E27FC236}">
                <a16:creationId xmlns:a16="http://schemas.microsoft.com/office/drawing/2014/main" id="{C71C43AF-664B-E2B9-B462-4CB9B41C034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373248" y="24188987"/>
            <a:ext cx="7718558" cy="4247054"/>
          </a:xfrm>
          <a:prstGeom prst="rect">
            <a:avLst/>
          </a:prstGeom>
        </p:spPr>
      </p:pic>
      <p:sp>
        <p:nvSpPr>
          <p:cNvPr id="27" name="TextBox 26">
            <a:extLst>
              <a:ext uri="{FF2B5EF4-FFF2-40B4-BE49-F238E27FC236}">
                <a16:creationId xmlns:a16="http://schemas.microsoft.com/office/drawing/2014/main" id="{F8D6E487-76C8-28A4-7446-579BF7F2EA67}"/>
              </a:ext>
            </a:extLst>
          </p:cNvPr>
          <p:cNvSpPr txBox="1"/>
          <p:nvPr/>
        </p:nvSpPr>
        <p:spPr>
          <a:xfrm>
            <a:off x="14249621" y="28266502"/>
            <a:ext cx="10196314" cy="969496"/>
          </a:xfrm>
          <a:prstGeom prst="rect">
            <a:avLst/>
          </a:prstGeom>
          <a:noFill/>
        </p:spPr>
        <p:txBody>
          <a:bodyPr wrap="square" rtlCol="0">
            <a:spAutoFit/>
          </a:bodyPr>
          <a:lstStyle/>
          <a:p>
            <a:r>
              <a:rPr lang="en-US" sz="1900" b="1" dirty="0">
                <a:latin typeface="CMU Serif" panose="02000603000000000000" pitchFamily="2" charset="0"/>
                <a:ea typeface="CMU Serif" panose="02000603000000000000" pitchFamily="2" charset="0"/>
                <a:cs typeface="CMU Serif" panose="02000603000000000000" pitchFamily="2" charset="0"/>
              </a:rPr>
              <a:t>Figure 3.</a:t>
            </a:r>
            <a:r>
              <a:rPr lang="en-US" sz="1900" dirty="0">
                <a:latin typeface="CMU Serif" panose="02000603000000000000" pitchFamily="2" charset="0"/>
                <a:ea typeface="CMU Serif" panose="02000603000000000000" pitchFamily="2" charset="0"/>
                <a:cs typeface="CMU Serif" panose="02000603000000000000" pitchFamily="2" charset="0"/>
              </a:rPr>
              <a:t> Visual summary of the process to compute point-wise blurring. Recall that the distributed dipoles are located along the brain volume, and so the average radius of the half-max region is reported.</a:t>
            </a:r>
          </a:p>
        </p:txBody>
      </p:sp>
      <p:sp>
        <p:nvSpPr>
          <p:cNvPr id="28" name="Rectangle: Rounded Corners 27">
            <a:extLst>
              <a:ext uri="{FF2B5EF4-FFF2-40B4-BE49-F238E27FC236}">
                <a16:creationId xmlns:a16="http://schemas.microsoft.com/office/drawing/2014/main" id="{0F0E83C1-159B-6B6F-5F24-D95448B93329}"/>
              </a:ext>
            </a:extLst>
          </p:cNvPr>
          <p:cNvSpPr/>
          <p:nvPr/>
        </p:nvSpPr>
        <p:spPr>
          <a:xfrm>
            <a:off x="25603200" y="17039879"/>
            <a:ext cx="11871794" cy="10972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Gadugi" panose="020B0502040204020203" pitchFamily="34" charset="0"/>
                <a:ea typeface="Gadugi" panose="020B0502040204020203" pitchFamily="34" charset="0"/>
                <a:cs typeface="CMU Sans Serif Demi Condensed" panose="02000706000000000000" pitchFamily="2" charset="0"/>
              </a:rPr>
              <a:t>Discussion</a:t>
            </a:r>
          </a:p>
        </p:txBody>
      </p:sp>
      <p:sp>
        <p:nvSpPr>
          <p:cNvPr id="29" name="TextBox 28">
            <a:extLst>
              <a:ext uri="{FF2B5EF4-FFF2-40B4-BE49-F238E27FC236}">
                <a16:creationId xmlns:a16="http://schemas.microsoft.com/office/drawing/2014/main" id="{708C856A-3A05-DC6B-9767-6A9AA6264BDE}"/>
              </a:ext>
            </a:extLst>
          </p:cNvPr>
          <p:cNvSpPr txBox="1"/>
          <p:nvPr/>
        </p:nvSpPr>
        <p:spPr>
          <a:xfrm>
            <a:off x="25980390" y="18319453"/>
            <a:ext cx="11045930" cy="3785652"/>
          </a:xfrm>
          <a:prstGeom prst="rect">
            <a:avLst/>
          </a:prstGeom>
          <a:noFill/>
        </p:spPr>
        <p:txBody>
          <a:bodyPr wrap="square" rtlCol="0">
            <a:spAutoFit/>
          </a:bodyPr>
          <a:lstStyle/>
          <a:p>
            <a:r>
              <a:rPr lang="en-US" sz="2400" dirty="0">
                <a:latin typeface="CMU Serif" panose="02000603000000000000" pitchFamily="2" charset="0"/>
                <a:ea typeface="CMU Serif" panose="02000603000000000000" pitchFamily="2" charset="0"/>
                <a:cs typeface="CMU Serif" panose="02000603000000000000" pitchFamily="2" charset="0"/>
              </a:rPr>
              <a:t>The implementation of FIRE model is a significant improvement for electrical source reconstruction when compared to the</a:t>
            </a:r>
          </a:p>
          <a:p>
            <a:r>
              <a:rPr lang="en-US" sz="2400" dirty="0">
                <a:latin typeface="CMU Serif" panose="02000603000000000000" pitchFamily="2" charset="0"/>
                <a:ea typeface="CMU Serif" panose="02000603000000000000" pitchFamily="2" charset="0"/>
                <a:cs typeface="CMU Serif" panose="02000603000000000000" pitchFamily="2" charset="0"/>
              </a:rPr>
              <a:t>One direction for future work is to modify the model to include non-normal priors. Using a normal posterior distribution for Y produces a smooth objective function to compute J trough minimization in </a:t>
            </a:r>
            <a:r>
              <a:rPr lang="en-US" sz="2400" dirty="0">
                <a:latin typeface="Dreaming Outloud Script Pro" panose="020B0604020202020204" pitchFamily="66" charset="0"/>
                <a:ea typeface="CMU Serif" panose="02000603000000000000" pitchFamily="2" charset="0"/>
                <a:cs typeface="Dreaming Outloud Script Pro" panose="020B0604020202020204" pitchFamily="66" charset="0"/>
              </a:rPr>
              <a:t>l</a:t>
            </a:r>
            <a:r>
              <a:rPr lang="en-US" sz="2400" baseline="30000" dirty="0">
                <a:latin typeface="CMU Serif" panose="02000603000000000000" pitchFamily="2" charset="0"/>
                <a:ea typeface="CMU Serif" panose="02000603000000000000" pitchFamily="2" charset="0"/>
                <a:cs typeface="CMU Serif" panose="02000603000000000000" pitchFamily="2" charset="0"/>
              </a:rPr>
              <a:t>2</a:t>
            </a:r>
            <a:r>
              <a:rPr lang="en-US" sz="2400" dirty="0">
                <a:latin typeface="CMU Serif" panose="02000603000000000000" pitchFamily="2" charset="0"/>
                <a:ea typeface="CMU Serif" panose="02000603000000000000" pitchFamily="2" charset="0"/>
                <a:cs typeface="CMU Serif" panose="02000603000000000000" pitchFamily="2" charset="0"/>
              </a:rPr>
              <a:t>; using an exponential distribution will lead instead to a minimization in </a:t>
            </a:r>
            <a:r>
              <a:rPr lang="en-US" sz="2400" dirty="0">
                <a:latin typeface="Dreaming Outloud Script Pro" panose="020B0604020202020204" pitchFamily="66" charset="0"/>
                <a:ea typeface="CMU Serif" panose="02000603000000000000" pitchFamily="2" charset="0"/>
                <a:cs typeface="Dreaming Outloud Script Pro" panose="020B0604020202020204" pitchFamily="66" charset="0"/>
              </a:rPr>
              <a:t>l</a:t>
            </a:r>
            <a:r>
              <a:rPr lang="en-US" sz="2400" baseline="30000" dirty="0">
                <a:latin typeface="CMU Serif" panose="02000603000000000000" pitchFamily="2" charset="0"/>
                <a:ea typeface="CMU Serif" panose="02000603000000000000" pitchFamily="2" charset="0"/>
                <a:cs typeface="CMU Serif" panose="02000603000000000000" pitchFamily="2" charset="0"/>
              </a:rPr>
              <a:t>1</a:t>
            </a:r>
            <a:r>
              <a:rPr lang="en-US" sz="2400" dirty="0">
                <a:latin typeface="CMU Serif" panose="02000603000000000000" pitchFamily="2" charset="0"/>
                <a:ea typeface="CMU Serif" panose="02000603000000000000" pitchFamily="2" charset="0"/>
                <a:cs typeface="CMU Serif" panose="02000603000000000000" pitchFamily="2" charset="0"/>
              </a:rPr>
              <a:t>, which doesn’t have a closed form solution but is more robust to noise and artifacts.</a:t>
            </a:r>
          </a:p>
          <a:p>
            <a:r>
              <a:rPr lang="en-US" sz="2400" dirty="0">
                <a:latin typeface="CMU Serif" panose="02000603000000000000" pitchFamily="2" charset="0"/>
                <a:ea typeface="CMU Serif" panose="02000603000000000000" pitchFamily="2" charset="0"/>
                <a:cs typeface="CMU Serif" panose="02000603000000000000" pitchFamily="2" charset="0"/>
              </a:rPr>
              <a:t>Point-wise blurring was selected as comparison between methods because, on the context of epilepsy, the spatial accuracy is especially relevant. Traditional measures like absolute error were left out from this poster.</a:t>
            </a:r>
          </a:p>
        </p:txBody>
      </p:sp>
      <p:sp>
        <p:nvSpPr>
          <p:cNvPr id="31" name="TextBox 30">
            <a:extLst>
              <a:ext uri="{FF2B5EF4-FFF2-40B4-BE49-F238E27FC236}">
                <a16:creationId xmlns:a16="http://schemas.microsoft.com/office/drawing/2014/main" id="{E9F00F61-682E-D693-842E-38163E88C02B}"/>
              </a:ext>
            </a:extLst>
          </p:cNvPr>
          <p:cNvSpPr txBox="1"/>
          <p:nvPr/>
        </p:nvSpPr>
        <p:spPr>
          <a:xfrm>
            <a:off x="13832538" y="29565760"/>
            <a:ext cx="10729039" cy="2785378"/>
          </a:xfrm>
          <a:prstGeom prst="rect">
            <a:avLst/>
          </a:prstGeom>
          <a:noFill/>
        </p:spPr>
        <p:txBody>
          <a:bodyPr wrap="square" rtlCol="0">
            <a:spAutoFit/>
          </a:bodyPr>
          <a:lstStyle/>
          <a:p>
            <a:r>
              <a:rPr lang="en-US" sz="2500" dirty="0">
                <a:latin typeface="CMU Serif" panose="02000603000000000000" pitchFamily="2" charset="0"/>
                <a:ea typeface="CMU Serif" panose="02000603000000000000" pitchFamily="2" charset="0"/>
                <a:cs typeface="CMU Serif" panose="02000603000000000000" pitchFamily="2" charset="0"/>
              </a:rPr>
              <a:t>FIRE algorithm is compared to </a:t>
            </a:r>
            <a:r>
              <a:rPr lang="en-US" sz="2500" dirty="0" err="1">
                <a:latin typeface="CMU Serif" panose="02000603000000000000" pitchFamily="2" charset="0"/>
                <a:ea typeface="CMU Serif" panose="02000603000000000000" pitchFamily="2" charset="0"/>
                <a:cs typeface="CMU Serif" panose="02000603000000000000" pitchFamily="2" charset="0"/>
              </a:rPr>
              <a:t>sLORETA</a:t>
            </a:r>
            <a:r>
              <a:rPr lang="en-US" sz="2500" dirty="0">
                <a:latin typeface="CMU Serif" panose="02000603000000000000" pitchFamily="2" charset="0"/>
                <a:ea typeface="CMU Serif" panose="02000603000000000000" pitchFamily="2" charset="0"/>
                <a:cs typeface="CMU Serif" panose="02000603000000000000" pitchFamily="2" charset="0"/>
              </a:rPr>
              <a:t> [4], a common algorithm for Electric Source Reconstruction from EEG and MEG. </a:t>
            </a:r>
            <a:r>
              <a:rPr lang="en-US" sz="2500" dirty="0" err="1">
                <a:latin typeface="CMU Serif" panose="02000603000000000000" pitchFamily="2" charset="0"/>
                <a:ea typeface="CMU Serif" panose="02000603000000000000" pitchFamily="2" charset="0"/>
                <a:cs typeface="CMU Serif" panose="02000603000000000000" pitchFamily="2" charset="0"/>
              </a:rPr>
              <a:t>sLORETA</a:t>
            </a:r>
            <a:r>
              <a:rPr lang="en-US" sz="2500" dirty="0">
                <a:latin typeface="CMU Serif" panose="02000603000000000000" pitchFamily="2" charset="0"/>
                <a:ea typeface="CMU Serif" panose="02000603000000000000" pitchFamily="2" charset="0"/>
                <a:cs typeface="CMU Serif" panose="02000603000000000000" pitchFamily="2" charset="0"/>
              </a:rPr>
              <a:t> is stigmatized to be ‘good enough’ for many applications, and thus is regarded as a benchmark for new algorithms. </a:t>
            </a:r>
            <a:r>
              <a:rPr lang="en-US" sz="2500" dirty="0" err="1">
                <a:latin typeface="CMU Serif" panose="02000603000000000000" pitchFamily="2" charset="0"/>
                <a:ea typeface="CMU Serif" panose="02000603000000000000" pitchFamily="2" charset="0"/>
                <a:cs typeface="CMU Serif" panose="02000603000000000000" pitchFamily="2" charset="0"/>
              </a:rPr>
              <a:t>sLORETA</a:t>
            </a:r>
            <a:r>
              <a:rPr lang="en-US" sz="2500" dirty="0">
                <a:latin typeface="CMU Serif" panose="02000603000000000000" pitchFamily="2" charset="0"/>
                <a:ea typeface="CMU Serif" panose="02000603000000000000" pitchFamily="2" charset="0"/>
                <a:cs typeface="CMU Serif" panose="02000603000000000000" pitchFamily="2" charset="0"/>
              </a:rPr>
              <a:t> is not designed to use fMRI data, and thus that component is ignored.</a:t>
            </a:r>
          </a:p>
          <a:p>
            <a:r>
              <a:rPr lang="en-US" sz="2500" dirty="0">
                <a:latin typeface="CMU Serif" panose="02000603000000000000" pitchFamily="2" charset="0"/>
                <a:ea typeface="CMU Serif" panose="02000603000000000000" pitchFamily="2" charset="0"/>
                <a:cs typeface="CMU Serif" panose="02000603000000000000" pitchFamily="2" charset="0"/>
              </a:rPr>
              <a:t>The goal of this experiment is to measure the increase of quality by using fMRI data in addition to using only EEG/MEM/</a:t>
            </a:r>
            <a:r>
              <a:rPr lang="en-US" sz="2500" dirty="0" err="1">
                <a:latin typeface="CMU Serif" panose="02000603000000000000" pitchFamily="2" charset="0"/>
                <a:ea typeface="CMU Serif" panose="02000603000000000000" pitchFamily="2" charset="0"/>
                <a:cs typeface="CMU Serif" panose="02000603000000000000" pitchFamily="2" charset="0"/>
              </a:rPr>
              <a:t>ECoG</a:t>
            </a:r>
            <a:r>
              <a:rPr lang="en-US" sz="2500" dirty="0">
                <a:latin typeface="CMU Serif" panose="02000603000000000000" pitchFamily="2" charset="0"/>
                <a:ea typeface="CMU Serif" panose="02000603000000000000" pitchFamily="2" charset="0"/>
                <a:cs typeface="CMU Serif" panose="02000603000000000000" pitchFamily="2" charset="0"/>
              </a:rPr>
              <a:t>, etc.</a:t>
            </a:r>
          </a:p>
        </p:txBody>
      </p:sp>
      <p:grpSp>
        <p:nvGrpSpPr>
          <p:cNvPr id="24" name="Group 23">
            <a:extLst>
              <a:ext uri="{FF2B5EF4-FFF2-40B4-BE49-F238E27FC236}">
                <a16:creationId xmlns:a16="http://schemas.microsoft.com/office/drawing/2014/main" id="{1388CDBA-3000-CE1C-0338-7BE050A5035F}"/>
              </a:ext>
            </a:extLst>
          </p:cNvPr>
          <p:cNvGrpSpPr>
            <a:grpSpLocks noChangeAspect="1"/>
          </p:cNvGrpSpPr>
          <p:nvPr/>
        </p:nvGrpSpPr>
        <p:grpSpPr>
          <a:xfrm>
            <a:off x="26203647" y="12251794"/>
            <a:ext cx="10670899" cy="3260016"/>
            <a:chOff x="22362677" y="9931925"/>
            <a:chExt cx="15290610" cy="4671359"/>
          </a:xfrm>
        </p:grpSpPr>
        <p:pic>
          <p:nvPicPr>
            <p:cNvPr id="19" name="Picture 18" descr="A picture containing screenshot&#10;&#10;Description automatically generated">
              <a:extLst>
                <a:ext uri="{FF2B5EF4-FFF2-40B4-BE49-F238E27FC236}">
                  <a16:creationId xmlns:a16="http://schemas.microsoft.com/office/drawing/2014/main" id="{80C80AE2-193D-895B-9375-DE6168AFA17E}"/>
                </a:ext>
              </a:extLst>
            </p:cNvPr>
            <p:cNvPicPr>
              <a:picLocks noChangeAspect="1"/>
            </p:cNvPicPr>
            <p:nvPr/>
          </p:nvPicPr>
          <p:blipFill rotWithShape="1">
            <a:blip r:embed="rId17">
              <a:extLst>
                <a:ext uri="{28A0092B-C50C-407E-A947-70E740481C1C}">
                  <a14:useLocalDpi xmlns:a14="http://schemas.microsoft.com/office/drawing/2010/main" val="0"/>
                </a:ext>
              </a:extLst>
            </a:blip>
            <a:srcRect l="53251" b="48212"/>
            <a:stretch/>
          </p:blipFill>
          <p:spPr>
            <a:xfrm>
              <a:off x="22362677" y="9931925"/>
              <a:ext cx="8451385" cy="4671359"/>
            </a:xfrm>
            <a:prstGeom prst="rect">
              <a:avLst/>
            </a:prstGeom>
          </p:spPr>
        </p:pic>
        <p:pic>
          <p:nvPicPr>
            <p:cNvPr id="10" name="Picture 9" descr="A picture containing screenshot&#10;&#10;Description automatically generated">
              <a:extLst>
                <a:ext uri="{FF2B5EF4-FFF2-40B4-BE49-F238E27FC236}">
                  <a16:creationId xmlns:a16="http://schemas.microsoft.com/office/drawing/2014/main" id="{12D8D662-5E80-8C17-1493-F856B5857F72}"/>
                </a:ext>
              </a:extLst>
            </p:cNvPr>
            <p:cNvPicPr>
              <a:picLocks noChangeAspect="1"/>
            </p:cNvPicPr>
            <p:nvPr/>
          </p:nvPicPr>
          <p:blipFill rotWithShape="1">
            <a:blip r:embed="rId18">
              <a:extLst>
                <a:ext uri="{28A0092B-C50C-407E-A947-70E740481C1C}">
                  <a14:useLocalDpi xmlns:a14="http://schemas.microsoft.com/office/drawing/2010/main" val="0"/>
                </a:ext>
              </a:extLst>
            </a:blip>
            <a:srcRect l="55932" b="48285"/>
            <a:stretch/>
          </p:blipFill>
          <p:spPr>
            <a:xfrm>
              <a:off x="29686488" y="9938498"/>
              <a:ext cx="7966799" cy="4664786"/>
            </a:xfrm>
            <a:prstGeom prst="rect">
              <a:avLst/>
            </a:prstGeom>
          </p:spPr>
        </p:pic>
      </p:grpSp>
      <p:sp>
        <p:nvSpPr>
          <p:cNvPr id="26" name="TextBox 25">
            <a:extLst>
              <a:ext uri="{FF2B5EF4-FFF2-40B4-BE49-F238E27FC236}">
                <a16:creationId xmlns:a16="http://schemas.microsoft.com/office/drawing/2014/main" id="{D048C71B-082E-6C17-6315-CD02BB521B4C}"/>
              </a:ext>
            </a:extLst>
          </p:cNvPr>
          <p:cNvSpPr txBox="1"/>
          <p:nvPr/>
        </p:nvSpPr>
        <p:spPr>
          <a:xfrm>
            <a:off x="26440940" y="15605181"/>
            <a:ext cx="10196314" cy="1261884"/>
          </a:xfrm>
          <a:prstGeom prst="rect">
            <a:avLst/>
          </a:prstGeom>
          <a:noFill/>
        </p:spPr>
        <p:txBody>
          <a:bodyPr wrap="square" rtlCol="0">
            <a:spAutoFit/>
          </a:bodyPr>
          <a:lstStyle/>
          <a:p>
            <a:r>
              <a:rPr lang="en-US" sz="1900" b="1" dirty="0">
                <a:latin typeface="CMU Serif" panose="02000603000000000000" pitchFamily="2" charset="0"/>
                <a:ea typeface="CMU Serif" panose="02000603000000000000" pitchFamily="2" charset="0"/>
                <a:cs typeface="CMU Serif" panose="02000603000000000000" pitchFamily="2" charset="0"/>
              </a:rPr>
              <a:t>Figure 4.</a:t>
            </a:r>
            <a:r>
              <a:rPr lang="en-US" sz="1900" dirty="0">
                <a:latin typeface="CMU Serif" panose="02000603000000000000" pitchFamily="2" charset="0"/>
                <a:ea typeface="CMU Serif" panose="02000603000000000000" pitchFamily="2" charset="0"/>
                <a:cs typeface="CMU Serif" panose="02000603000000000000" pitchFamily="2" charset="0"/>
              </a:rPr>
              <a:t> Average pointwise dispersion in cm for point sources with random magnitudes and locations over the brain volume; see text for details. Reconstruction algorithms used are </a:t>
            </a:r>
            <a:r>
              <a:rPr lang="en-US" sz="1900" dirty="0" err="1">
                <a:latin typeface="CMU Serif" panose="02000603000000000000" pitchFamily="2" charset="0"/>
                <a:ea typeface="CMU Serif" panose="02000603000000000000" pitchFamily="2" charset="0"/>
                <a:cs typeface="CMU Serif" panose="02000603000000000000" pitchFamily="2" charset="0"/>
              </a:rPr>
              <a:t>sLORETA</a:t>
            </a:r>
            <a:r>
              <a:rPr lang="en-US" sz="1900" dirty="0">
                <a:latin typeface="CMU Serif" panose="02000603000000000000" pitchFamily="2" charset="0"/>
                <a:ea typeface="CMU Serif" panose="02000603000000000000" pitchFamily="2" charset="0"/>
                <a:cs typeface="CMU Serif" panose="02000603000000000000" pitchFamily="2" charset="0"/>
              </a:rPr>
              <a:t> (A) and FIRE (B). Notice how FIRE has a greater resolution for locations at the deep brain, while </a:t>
            </a:r>
            <a:r>
              <a:rPr lang="en-US" sz="1900" dirty="0" err="1">
                <a:latin typeface="CMU Serif" panose="02000603000000000000" pitchFamily="2" charset="0"/>
                <a:ea typeface="CMU Serif" panose="02000603000000000000" pitchFamily="2" charset="0"/>
                <a:cs typeface="CMU Serif" panose="02000603000000000000" pitchFamily="2" charset="0"/>
              </a:rPr>
              <a:t>sLORETA</a:t>
            </a:r>
            <a:r>
              <a:rPr lang="en-US" sz="1900" dirty="0">
                <a:latin typeface="CMU Serif" panose="02000603000000000000" pitchFamily="2" charset="0"/>
                <a:ea typeface="CMU Serif" panose="02000603000000000000" pitchFamily="2" charset="0"/>
                <a:cs typeface="CMU Serif" panose="02000603000000000000" pitchFamily="2" charset="0"/>
              </a:rPr>
              <a:t> is less sensitive on the location of the sources. </a:t>
            </a:r>
          </a:p>
        </p:txBody>
      </p:sp>
      <p:sp>
        <p:nvSpPr>
          <p:cNvPr id="30" name="TextBox 29">
            <a:extLst>
              <a:ext uri="{FF2B5EF4-FFF2-40B4-BE49-F238E27FC236}">
                <a16:creationId xmlns:a16="http://schemas.microsoft.com/office/drawing/2014/main" id="{DD7365A4-D78E-7A74-3B6A-666541952CCE}"/>
              </a:ext>
            </a:extLst>
          </p:cNvPr>
          <p:cNvSpPr txBox="1"/>
          <p:nvPr/>
        </p:nvSpPr>
        <p:spPr>
          <a:xfrm>
            <a:off x="26353692" y="12328498"/>
            <a:ext cx="396226" cy="560163"/>
          </a:xfrm>
          <a:prstGeom prst="rect">
            <a:avLst/>
          </a:prstGeom>
          <a:noFill/>
        </p:spPr>
        <p:txBody>
          <a:bodyPr wrap="none" rtlCol="0">
            <a:spAutoFit/>
          </a:bodyPr>
          <a:lstStyle/>
          <a:p>
            <a:r>
              <a:rPr lang="en-US" sz="3600" b="1" dirty="0">
                <a:solidFill>
                  <a:schemeClr val="bg1"/>
                </a:solidFill>
                <a:latin typeface="Arial Narrow" panose="020B0606020202030204" pitchFamily="34" charset="0"/>
              </a:rPr>
              <a:t>A</a:t>
            </a:r>
          </a:p>
        </p:txBody>
      </p:sp>
      <p:sp>
        <p:nvSpPr>
          <p:cNvPr id="32" name="TextBox 31">
            <a:extLst>
              <a:ext uri="{FF2B5EF4-FFF2-40B4-BE49-F238E27FC236}">
                <a16:creationId xmlns:a16="http://schemas.microsoft.com/office/drawing/2014/main" id="{F78A381D-9722-6822-3A98-1E83DAEA42E1}"/>
              </a:ext>
            </a:extLst>
          </p:cNvPr>
          <p:cNvSpPr txBox="1"/>
          <p:nvPr/>
        </p:nvSpPr>
        <p:spPr>
          <a:xfrm>
            <a:off x="31527672" y="12328498"/>
            <a:ext cx="457176" cy="646331"/>
          </a:xfrm>
          <a:prstGeom prst="rect">
            <a:avLst/>
          </a:prstGeom>
          <a:noFill/>
        </p:spPr>
        <p:txBody>
          <a:bodyPr wrap="none" rtlCol="0">
            <a:spAutoFit/>
          </a:bodyPr>
          <a:lstStyle/>
          <a:p>
            <a:r>
              <a:rPr lang="en-US" sz="3600" b="1" dirty="0">
                <a:solidFill>
                  <a:schemeClr val="bg1"/>
                </a:solidFill>
                <a:latin typeface="Arial Narrow" panose="020B0606020202030204" pitchFamily="34" charset="0"/>
              </a:rPr>
              <a:t>B</a:t>
            </a:r>
          </a:p>
        </p:txBody>
      </p:sp>
    </p:spTree>
    <p:extLst>
      <p:ext uri="{BB962C8B-B14F-4D97-AF65-F5344CB8AC3E}">
        <p14:creationId xmlns:p14="http://schemas.microsoft.com/office/powerpoint/2010/main" val="29390174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 dockstate="right" visibility="0" width="438" row="9">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976A50A5-9FF0-474F-B9D4-03E41E50D8A1}">
  <we:reference id="wa200004052" version="1.0.0.2" store="en-US" storeType="OMEX"/>
  <we:alternateReferences>
    <we:reference id="WA200004052" version="1.0.0.2" store="WA200004052" storeType="OMEX"/>
  </we:alternateReferences>
  <we:properties>
    <we:property name="holatex.main" value="{&quot;pictures&quot;:[{&quot;name&quot;:&quot;Latex&quot;,&quot;code&quot;:&quot;\\begin{document}\n\n\\begin{align*}\nJ_n &amp;\\sim \\mathcal{N}\\left(U_k Z_n, \\eta_k^2 I \\right), \\qquad\nF_n \\sim \\mathcal{N}\\left(V_k Z_n, \\xi_k^2 I \\right)\n\\end{align*}\n\n\\end{document}&quot;},{&quot;name&quot;:&quot;Latex&quot;,&quot;code&quot;:&quot;\\begin{document}\n\n\\begin{align*}\nJ_n &amp;\\sim \\mathcal{N}\\left(U_k Z_n, \\eta_k^2 I \\right), \\qquad\nF_n \\sim \\mathcal{N}\\left(V_k Z_n, \\xi_k^2 I \\right)\n\\end{align*}\n\n\\end{document}&quot;},{&quot;name&quot;:&quot;Latex&quot;,&quot;code&quot;:&quot;\\begin{document}\n\n\\begin{align*}\nJ_n &amp;\\sim \\mathcal{N}\\left(U_k Z_n, \\eta_k^2 I \\right), \\qquad\nF_n \\sim \\mathcal{N}\\left(V_k Z_n, \\xi_k^2 I \\right)\n\\end{align*}\n\n\\end{documen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1CA7F5E0-987B-4F64-AEE5-120D2E83E7CF}">
  <we:reference id="wa104381909" version="3.5.1.0" store="en-US" storeType="OMEX"/>
  <we:alternateReferences>
    <we:reference id="WA104381909" version="3.5.1.0" store="WA104381909" storeType="OMEX"/>
  </we:alternateReferences>
  <we:properties>
    <we:property name="EQUATION_HISTORY" value="&quot;[{\&quot;mathml\&quot;:\&quot;&lt;math style=\\\&quot;font-family:stix;font-size:16px;\\\&quot; xmlns=\\\&quot;http://www.w3.org/1998/Math/MathML\\\&quot;&gt;&lt;mstyle mathsize=\\\&quot;16px\\\&quot;&gt;&lt;msub&gt;&lt;mi&gt;J&lt;/mi&gt;&lt;mi&gt;n&lt;/mi&gt;&lt;/msub&gt;&lt;mo&gt;~&lt;/mo&gt;&lt;mi&gt;N&lt;/mi&gt;&lt;mfenced&gt;&lt;mrow&gt;&lt;msub&gt;&lt;mi&gt;Z&lt;/mi&gt;&lt;mi&gt;n&lt;/mi&gt;&lt;/msub&gt;&lt;msub&gt;&lt;mi&gt;U&lt;/mi&gt;&lt;mi&gt;k&lt;/mi&gt;&lt;/msub&gt;&lt;mo&gt;,&lt;/mo&gt;&lt;msubsup&gt;&lt;mi&gt;&amp;#x3B7;&lt;/mi&gt;&lt;mi&gt;k&lt;/mi&gt;&lt;mn&gt;2&lt;/mn&gt;&lt;/msubsup&gt;&lt;mi&gt;I&lt;/mi&gt;&lt;/mrow&gt;&lt;/mfenced&gt;&lt;/mstyle&gt;&lt;/math&gt;\&quot;,\&quot;base64Image\&quot;:\&quot;iVBORw0KGgoAAAANSUhEUgAAAzEAAACWCAYAAADuZwZLAAAACXBIWXMAAA7EAAAOxAGVKw4bAAAABGJhU0UAAABh+pHDUAAAKYdJREFUeNrtnQ2EVdsXwJeRJCOSkSSRJ0nySJIkkSQjiSRPkkiSJEOejCSRJEkiSZJEkiSJJEkSSZIkkowk8SRJEv//rDfnvu6ce/Y++9x7PvY5+/fj+H9059x911577a/1IQIA0ByGR5//GZ4hxAMAAA1myDIHDiMeAAA/OWIx3rsRDwAABMAey1x4GPEAAPiF7QZmP+IBAICAOGCZEw8gHgAAP9htMdZHEQ8AAATIccvcuBPxAABUy3qLkb6EeAAAIGAuWebI9YgHAKAaFo8+3w3G+cHoMwERAQBAwOg8+NAwT+r8uQgRAQCUy8Do89FgmEdGn2mICAAA4N/5csQwX36M/h0AAEqgT8wnSz+EkyUAAIB2Fkfzo8lzoQ8RAQAUD8GKAAAA2dhlmTuPIR4AgGJZZTHCNxAPAACAkRuWOXQV4gEAKIapYo6D+STEwQAAANgYiObLpHn0QzTPAgBAzlwRUkUCAAD0wqBlLr2CeAAAMLoAAAA+YjsUHEQ8AAD5MFnM6SG/jD7TEREAAIAz06P5M2lefR/NuwAA0CNHxHxitA/xAAAEz7zRZ//oc230eSNjhRx/ylha4a+jz6PR58Los3n06Udc/7LPMrceRjwAAL0xZ/T5ZTCyrxAPAEDQrI42KP/L8Ojm5szoMzNw2WltmJcWGf2BegEAdM81y0S0BvEAAASJZtG6mnHzEn++CbXFbPGmV1EzAIDuWGIxrg8QDwBAkMwYfV73uIFpf84GLs+HFtksQt0AALJzz2JYlyIeAIDg0Donb3PcwLSe0wHLdKlFLvdQOQAAjCoAAPTGvQI2MK1nK3Ll0BAAoFfuWgzqMsQDABAcexPmg6fR/6/uxxPbPjtp9FkuYxm4njpuYjTl8LRAZbvMIpe7qB4AgBuLLMb0IeIBAAgOrWvytW0u+DT6rMvw9yvFLY4m5NTCxMYAAPTIZYshXYd4AACC40TbPPBh9JndxTu0PsztlE3MZxlLPRwi6yxyuYwKAgDY0bz9prow7xAPAEBw6ObjRzQP6H/+2cO71M0szb1sRcCyNiVN0Hl5FqoIAGDmoGVi2Y94AACCY0/O88A8MR+W6TMUsKz3W+RyEFUEAEhGr/BHxFw9eAARAQAEx4NoHngl+bl6XbAs1i8GLOuBaL5NksuIhOtqBwBgxVY5+AriAQAIjilt88D6HN+7yjLfXAtc5tcsslmDSgIAdHLDYjhXIx4AgODYEM0Bz3N+r94o/GITk8gay1x8HZUEABjPVMuE8hHxAAAEyUkprhDlKyETl2mD91HMrt1TUUsAgN9sF/PJzynEAwAQJFtk7GakiFiMm4Y55xhi/3feNc3JOxAPAMBv7lsM5lLEAwAAOXPdMOdsRDT/zrumOfke4gEAGANXMgAAKJtbhnlnJqL5F5NL2S8JyKXsh9iLCuXxbEHXoCas7VHX35fQxok5j8+0QMBtlr89HYhezCnBThb9nAt0TO8qUcZ5BNVuz7lN6wWgnjxJ0OfnBXzPWqnnOvis5fu2hqIkF6Pd7scCOu0fGfNpXM5YhJqwcPS5FC1G3nep94MFt3GCjKU0vj36fOtxjGr137TCYbZ0jmsD0Yu9DdjEHA50TGuqVg0E1ux6Wgn8Z4Fz3d4c2rsisj9vxF7wL+3Rv304+izGrENNSTpk31fQvH85Wgt/ydk2jETjeVkB7V4nlD0Yx8TI4B+LjHI3HfZSxoKKpjP+oAHMHX1OZFxM3Cm5jbMjw/7JsX2a8UVPp2c4vLvPsuj7KeEU1rpX8w3M42jzC2M6u0TGbhF72SToIcImGauTUeSBxaCYYwOSHo1f20B/Q82ZJtUVVVZ3taEMc2rS4eCuEtbBEyzz83cJvPClCv9dxo67KlQLhWayOKNB+6OiMZt2o3o84xi1FRy7GUjf9/e42K36+cChkpEVXfStnqxWkcxiS0q7fkSbKoAmsEGqz4SpG6bXGe2DHmJOLrGNNy1tWRW6Eu3M0HFvOPmBhrMgOt1wGQ/HK2rjPkubLnbxviOW9+0NpN83Ofa5TnaXoz7QCVgLgOqJ3qScD3d0g+x6U64L2yUMXStXM8xzepAxo8K2PrC0bTNdCQ3inHTewlQR0L8xg33QQ8RpJbdvj6U9R0NXosEMnbedMQcBMCTuPvITK2ifKUDxa5fG9YnlNy4IpM+viN01b0+JC9t+yXYySFKVdPZnkOe6itt6XMyubQBNoU86PR8OVdSW/gz2YX8F7Vtgac+T0BVpnbif9nELA6EY1xHHcVFFwSmT+9eRLt6lm7Bflk1RKP39VZJP3Ko4+b6VYUI9yXDtaWMQfx560NZhQ9sW0Y3Q4LWnhjZMqqgtU8U9kca0itr4zdKmoNfmWxw77wpjDgLileO4eFZB29YY2jKni3fZbmKvBdLXKyW5kNhABW05mGEDc5dh6sw1R5n6EG9yWZKTNgA0ibjb5IoK2+KafvmWpzZsMGRFuuDYefjiQijMlGxBfmXHI2yW/E6QiYcZy0wXrwNSRfKS9Rl0Tk8tpzFUnXGJL/omfiSteS5+3PgCFEW8Ev3xituz29Hu7qywjbZY2MMhK9MTcbtCm8q4g0DIWojuYsntO5PQhl1dvsvmuhRK1pP2+BOtMVKFS8M8SXZpM7n5zWeYOrNQ6uNtMEE63Ts12HkK3QgN4pn4lRre9aZ2VoVtXCl+3hBVis0fnqtsCBVXg1Z2XvsWLxLa0G1Gl+8Stp/tPBkf91dF2mw9IHor/hRabRr7pD7eBqtYoEDD2SHjMwFWnRpeb19dCkq/9PCAo71eTJC4ui8cZtxBIPQlLOxdUi7/XVL7Zkh+2UnmWn7P8wAXuAcrasPtDBuYYYZoZu44ytYH97wDQlZQaC56k/G1bV5d7EGblkt9kqi8sLRvbogKddqx85Yy9iAQ4le27yPjlTZG3pfUvr9yXNjacuNfCqS/78vv4oZVuJEdzbCBuc7wzIyt2nXVCTpcNrRVZkMCyBM9IHws/qQyb3HI0f6u8aCtlyzt2xiiUr0Rt2BHgFCIp2LVxBfzxB83n6R6Jt2mXrVtznYG0NdT5Pf1fBWB01kKrKkrQz/DMzOuJQR88DboS9hwPaQLoSG0J1DZ6lG7Homby7gPST92iX/FtyvjDyG1MkCceGagDdH/f0/8SHn7RTprmXTLdctvWRtAX7c2Ea8q+G4tXubipqjP59FnNkOzK045yniFB21dIdW5qQIUSbsHwT6P2qUHQy5x4Tc9aa8tFXRwN/U7hGrQAO3E403as/INOo6XIgPDFyd834Ue3vfJ8jtCOfVXP+KyM31pEoj34l5cbSVDs2teO8hYN5M+nLIm1QhaQBdCzVkmvw9sDnnWtg2OdniXJ+2dYmnjx9AU67pj581kDEIgbBN7wLzLwrPIK92koN/1Xb5rothT+EJxuNzqtZ49iKtrXOs9+eJt8CD0RQk0DnXF/hzp82kP23fe0UbM86jNtlT8E0NRrCTf26TnBWMQAiIeb3Ik9u9D4lbDoyhDEl/8/uzhu5ZafsM9VKEwXJJE5HHLBp2HEqbHh0KSk6XTreU8XQg1P0T4IH4ninE5mHznWZvvWtq6LBTlWulo3E8wDiGgjX08V3y82OMUx81/EYuipBzxvcTgbBJ/ineGwl8ZNjA+FIBr2qGEjwXsWiS5taynC6GmTI8W/z7Fk8SZ62gfznjW7ouWtm4KRcFc03quZixCIMRzxf+QZD/5Mw7jpogaK0k1nfb28L5hS/sPoA65o/FMroH8H6T6AnBNOJT46iDrN56095zkd8sKUCWaErxVz0Rv9X09jNnlaI99O0z429LWg6Eo2TOpT0o5gDI4Im7ZSBZKNbWVkrIs9eKny2lOeWgg/4ij3ujmeQki65mljvI+5Ul738badZsuhBqi3gpPIh3W1MU+J4hxiQv38TAheC+K6Y7G/SbjEQLiqbgHVD90GD95G5N4lqW3Pb7vlqXtq1CH3Ohz1BeyQebLQfGntlMaSeUOdtOFjUBtqcbBqWvj5dFnv/RevFTdoNSbRm/8v0cHH5oE4pqMxYFVdfisxYJbySm0bVM9t8s/HOzDPU91ytTeWyEMqs2Oxn0n9gcCIWljP7/HMaQnOAM5tS8py1KvJ8gfLG2fikrkhov7Yes5ibhy46HjGPXB1SWp3ME8urDWaJ+agsY/SHdZX2dGG6E0vX4l5aeN13F0R34Hwg/k/H7dBOaZat41Lny/h7rVb2nvpxAGl2uw41zsEARCfFOSltpUT3Fc3IOGc2rf9oR3r+nxnaYCX79Qh9xwzY5VVqHUUHAtYHfHk/ZeEz/jdCA7WpT2sYPunetijvqSwZ7oYrbMuLobPW7QXOa/PNekRxzl6Gudpl+Wg5nG4zIQ3mKLICDiG3sXVzAXd5WRgtrXa7zaZEub/0EdcmGpuGWya51cTkNkueFawG7Ig7bqOI4nfOBGrp6sjuyn6ybDlbMZNi9V6NHltt+U9+H3gmh8PMz5vU9y7iOf1vGTmjzIFks9U8oBFEk8i5FLYPuA4yK1V5/7pCxL13NYYFMjpjj0BPSjo63Vvp2PyHLFtYCdD3JfLmQFbQKaweqXuG8wXE7M9bDpTpcbmDwP0Vw2WLqoXpTzu+e32dHtOb53iqP8fA6Sv29pd6MTwwxLPVPKARTFkgT9dz0VvyjFBwYmta/XOjSDlvZeQyV6QjPZuLiT+BRY3jTeOcj9oydtPRRr13chK2jdWCvjT++1sOPrFP37lvJOdYl8lDCXrIr0Y0A6ix+X7Vp0vE1nl+doP1eMPsfkd+C9vj/P24VNjrbZ5yyd10OdU+5LfYIdAcog7hb2LMPfut5szs2xffr06nNsS0xAlfjeuJBhAzOMuHLHtYCdL3r+hEOEWqPuTq2bcs0M1UqKMlO6rwKvNzAPZLyL78aEz/0p6enay5o3i3zOVmCj9VZtisd6F2SJBNdgRwJMwYamgD0dPdsa8Hvii4hjGf/+qcOYOtFD+x5I/oU0bQHnuJJ2j2vxtDxcAiGZ3Y7y3+BBW6ckzMk76MJaraneRP12OeHfbfpn2qzqLUu7C9lLGUsWYPqs7TuKim/cU+IGpoiaax8cvvOR57pny3q5rakDrk7BjiGhpymHo1OcL9Hpyc/ov+tCR09rffKZby+UWvdT+yTf2Kz+6C4ZqPSkrpuCWZMTFjlHcvjdJy1tZRHVHcvF3Sf+hfhdBK7OuBSw8+WUNcmtZSZdWBtap+FJNfUGUnTQZMcvtX3mgYOelp19b2vJG5iXObd/nuP3HvJc93ZKgKn6XYMdF2CbSmGldPq82p5nkQGp0l86fpt3oOZ9EF9EdJP1S10vPzn0Xzebg6SDhxU5/G7bdfpmhmZmZjrqgD6fxXyyCr3hWsDOl1PW+Dh8ThfWhnVRn+lN/CRH293+rEv4m79lvEdMWhzI5JTvOJ3zb3Y9CM/z2Zfzb3C9qV3quf79ZWn7+aYOOpcrtI/YpsKZlGFDaUp/XdVCM77or3sCiHjq4m6r3R5y6LduFijnJFswaLe/m6QevY3np45j95fkW7ANOg+G6nTKGp+TD9OFteGC2GuxnEjRwfgNy2Bsk+0SyL5cynOZ1OQFrinj83rUXuZdNPOGuHlO+I5tQ3m5iQPO9QqNoN5i0axXj3Ma4Jo3vWw3s3hRtrqfKH/K6dRnlri5Ei3L+N63sb+/UoIhX8swzcSlDGN2D+IqlENSn1PWeVK/018Yzx+Wf3su7i5S+p4vbf821fH7/0rR8zxrT92V8m9hbuTcX32OG7ErNdC9tRJYvOVeqU+wY1PRk5enkv9JhQaiTy6h/f0xA1D3W7ukzGK9uFJedeivSxknyPjf/5XTb79laeMqhmrudpUDonJwcc/95klb48HRX+m+xjAjRQdPtX12YtuGRw/VssREnZbyYkmawCpHW/1XDX7Lakv7bzWx825L/VPK1Z2bBZ5YaLrGonOD72vYouyAdMYq9MJycUtf7no9viNhfOZ1smY7VVvOUHViZYbxqbevpK0vlqQkGD6fst6Q+p3+ghtpyV7aXXZbWaY0livrTdwdx40SjHHE0V7PqMFvWWJp//2mddwEcbtCe4iOF0aWE9teHp0IpxekQ+8lPTCxTsRTF1/K4Z0vJL/aINcKHJ+2IHQOMtKZHW16Xcbkh4LGJIzHNeh4uwdtTXJrIaFGc7DFHLbX4VsvvSV++S7ENmbBxROmLsk1pkpAse1rHI37QXS8EOakGJsH0cQ6V35nxtITdw2iV99G17St7bnh806TOySdtxZ1riqdVDMpj0XETof+GXFc5HyX4gojfrG0bxJD1spksfu7x4vNLUJkpXDKsU9medDWuFvLL3GPgwD/sdnX29FnprcdhHRzgDZf7F41k+kG50V/+3O0RmsYWwbMRnFSmpFSrq6Y3Mhei1ugt576npPstzL3ow1Ur2hsxtfYu4/XvE+S6jPkcYU8MUFW3ZySJbmmLc7x99vaOJEha+VqhjG4BXGVhsvG8o0nbT0meEE0lUUpOrgr+tytNp3spmbUDqlvoUZf5vw6x4ROlHpnV8vEa3E7vYf8WWrZYGQ1XPMlW12ZVhBrLxmR+hMWB7+k/lnJ4vUZXuT47uMO/XIv5R3xLEufcv79tpvBPoatkf0Zxt4JxFUa/Y59csaT9j6LtesAXdgYhlJ0UAP3t7bNpd3e1F6T7IU0Q+aCg334XqP5L5hNzExxj6WA/EkKoH4mvVXr3hNtTrJsZh5L9nTMU6LNVvxd5xrQLx+luAq3sx37ZK7lHfE03HknUbAVBIRk1mQYb3cRV6m4xsP4ECeQVMkdl8PmYAu215gMvfH/p8fNRl/KGmA13ZA65yc912r2m2xuzI1huzQnpVzdSKoDoIYnDxev2dJd3vbz4naLoq5LbwyDY2bN++XPhN+Vd2Y3l2yAppP6pHidvBdfbGKy8UfbwsOlGO00RFYqJ6Q+2Tc3CwWmm0paEiW9yW1lpXsl3WcstGWm+incprusxZKeHTX7XUFsYq5Jc1LK1Y2jCXLenfN3bMuwuGqfzG9Gk+n0tpOd2dFm9p70nlnLZ4bEnC0mL1zS7+qGNimIflNCf+UdbP+LTYwz/dGCw2Vs6TX+fERWOg8c+uapJ229knCwBM0g7bZ2uO2/L+nhew4It8BZ2CP1SfrBJqaNtCvHuqWUqxvxlMSvCvqe6WJP6ZjX81KaUevifklG3yUWLenk57xki5/J0/ixienkRoYxMoi4KpnnXEoInPakrfGkGqTCbQ7HxH542HJp6tUl23bQuJ9u6MClRt+bGv4um641Apfie3VKKVcnktIfbijhFOhdQRsY3dkvbEC/JBXEK8rou9QGSjpA+BD7zD42MZVxMMMYGUZclfCnY/9s8KCt8dTKuvkiG2BzcKlDoumXe3E3nSD2m3SyzHZ3yHGyhr+t8ZuYQ9KslHJ1YldFu3x1Ozos2WvL1GEBkAdJAcBFBdWqG5LLTWh7mu0k3915BbQNd7J0BjOMj2uIqzJcU6cOeNDWs4LrT1OZ4qiHvR6arRV7di2wHxyYnrUN2sQ0xp3siTQrpVyduCzFn6bb0JughzltYLY2qF/i9XaKTi3uUoDvctvnd0tnkHgRENhvRzeOXx3HxwvpLdsg9IZLSvMRD9qp8+znWLv20H1BbaZVD3u9eTvBYUomjjn0SxFxsWxiesS1Oul1dLwQ2mur6Kn39AoN69suNy+fa3o6YSPuqlV0anGXrCg/2/QjHn9xik1MJbbzTYYxMguRVYpLPKAPJQSSbvbm0H2NwaUOyc6c1xZFvL9pPHPol1s1/W2N3sS4XrHvQMcLXyQ+qLgtegKotylPxD17mQaXDzSsT5I2FGWkFr8nbvEUSb67RW0iKXZp5naGcbKyojaqC+Rc+upfXDKTDXnQznhw8TO6rlGMpOjg+xzG67SU7yAzYjZ5tZ69NfxtjS926ZqtitTK+TPJwwm0hRq5A9GE+iVaiOnCWU+U9VZO3d5mNrRf9kly9eSicYmt0AkwKei3qEWqzVUq5EDjw+J+U7m7ojbqTdE/Jeqv73xx6Kt1FbdxlnTGoe2j6xrD3JLshe1w+hPdkEleRcedsonpkU8OHfcQHS9so/Cj7VmMSLwgfiPyssTvfi9umcra//fNihZ+kwLVj40ZNjAXKmxnq/7UY4b0v/xw6K+qN3tHpPMWbzpd1xh2pOjfPznZVZvL2mW6oYPLDrbhXU1/W7/Y3ZxrjWvKyb3oOATCROk8CT1V4vcPSfaYpCL9m22HHFMC1I8F4h7Ir5uHqoJANYai5XJIPYgxXDIxVul215+gWwRgN4u0ouLHc/oem8vaX3RDBx8dbENdi83a4t4/1r3jXBZMnARBSCSdspfpYjJN3HLVl1U9+K7le5cHphs6Gbx37JMPFdvNO1JvF4gicLmJqZKk6urU8mgOLkXF5+bwPWkua7iWjmeho02va7HZJZbfdL/qxk2LjFy3vukugcS30HEIiEtSfUrFMxk2MM8LbsstoW5UFnvZyviyqMJ2bmlry2uG9H+MOPRdVXFeOpfHb2FwA2wWaUXFH+X0PTaXtbd0Qwf7xO0wv67u06t9XN/rCd/NmIA15WqWNIxp1Vx9CXQEKAs9KfviwUmF68mQPkcLbssNaVbRr245kaFPtlTYzlkxHT7MsP6P65KtoGzVBxdr6LJGMZyie7ty+h6by9o5uqEDlyyT92v8+2xFTyspnaKbjxdiDgpb4Pie9Q4d9x79hoBIOrEYrqgtrgVIVxTcDlv2wvWB6MVfGTYwxytsp54UPo21ZwnD+j9c3KeryBC5TIo7lQd/uC/FZ4BNc1nbQDd0rKdd3LcP1vg3bhDPkjzskvSq0C6cdeg4UjtCSCRldFldUVs2O4zPb1J8ILIty83mAHRCk598d9zA3K24rfGbhg8M6XH84dCHL0pukybHeJfQjgU1l7W65ekJ8N8ydstUFjujcfg1Wpx+jf73bqnWHSjN8+VJTt9ji3/Q75+KzoxjjaNtX13jsWg7hKskWYGLX7aLP3ZadfbPEm4KVQiPyYbFalU+8ro5SfPhL6O6+EkJtwDugLjFUbR8zatcICSlCD3FsO7gvkNflunGlRRzdqJG8lQ7pe6veit7aPS5mrApe17SWE0r0qyb+hUVySnN8+VATt9zwPIdz9CZDlzchH9JdVkm89rYm37bySoa5HIqmOar7lJwaUgAwiHphrPqQlAHU8ZoGakyt1m+/0yD9aHPccHb0pOqKmBrQLgpg9wqhnUHSxz6842Uc4B3tsLv7oWF8vu2w2V8lLEpu+vYFr2dqeJU/VRKu/K6ebMdch9HZzp4LW6ZJuuMLVHQtioa5BKMnxacmJaNQXfFIVfjhrDoixYPSXU+qmTAMt5/RQvYorFVMr7YYJ3IkiFusKI26ibWVN/gi1Rb88Rnzjn0adH1WU5LsnvowhrIb1Z06HM42ojdrnh8LJZsKek1drjsNMMvpfgiimkua4PoTFd6c7Pm9u6i5bdtqqJBLjvZtMnrqZCRDKDFbsM4eOhB2y6JuZBiGQxWuNCriq0ZFkRlJ36YEenry5R2XWRYG1HX0RcOfXtF8ncjmSbjM4s2JVHGOjHffBTtirNNshcILjNL1/SUtuTl0mPLQlVFqQCfdUbEnrSm8gxeOXLdt42tS5pIG0tT/vayAITDbMvBgBrTqm8kTadFZWVLsdmLew3Uh8XiXmy0iE3cxGiRre3Q2AzNLLMv2sy+FvdF2nqGdupm0KVwqR745VUsVBNhmG7OttdcnhOlutS0O7vYxOgYL8ttb1NKW/Jy+7TFd9xHZ8axJoOu3K/52LS5RVeSvdLl1MGWqu+R2FMqTxWAcDYwaQuZ0x6081mFxmey2N0ymsSAZZFZp8fHU1dfNzIvxS2wV11guqmmrv2w1TCGW33VhCx/8ys8bNnU5Tgp6xTaduKfZ4bJ51KvFMFV6YzeWH3NoCc6/uucLfCL5bdVEn+nCv8qRej7DX97WOzZyOYLQPNRf+hhsefTj7uVbahwYRg/uPhU8vfb4nKawoSUA546PVcZ4s70i9ll05QK91C0AJ4dW4CqDs2KFkl7ZMxr4oflXbphXtYQOW6UaupYKdMy2PL2Z2tJsvkkxWeYnCbV1hPzXWc0lbnGEN6V7myqbnqOjD4rpX6xhr8sByiVodfb/1gErhnMdkcdp2h+fFu9hxGpf156gDR0sfKmh8WhGoN30eKkzBpKE2IT4YWS5fbBIpOm3NweasgGpqysdU1DNyVvS+yjy1JOYo6yOGZYh5S14NssbkmPys7AuiClDXndwm1KWQ/2BaozeqD/sgvdSFsHjETrgG2ej8t+y+/4VHXjFuRkdJtmTAFM/MjRkN0que3tt6hlxzvckuL9uavmnDRjA/Or7fAKsqGLpx3i5mLW7fNAxuLMmkZSat+yA6LVk0Td/l472voyFqB7UsZqf07fY8tAdTNgnblVsL095/m4XO27Xqg/m7rFfO5iolNlWcy8BVALZkWnVN+lfD9W71I0AhSMzo2aNepdDgsddRvTOiELGyor3fwlJcPY61kb47EpGxvUBzaXtX3oTLDUpkSCKsS6yFDekTFXsx/R8z3637ejXaP+KIL3AcCVYfEnxTBA2cyMFrxHo4Xwg2hO/R6bZzWAVm8Brkdzrbr1hRBnutJgG3zbtG2JtW9uQ+T/p5ST/SxEnak7f0u9kj0AAOROqAUvASCdpIRBnz1s51EZHwfcFIbE7nUzAZ0JFrwoACB4QqsVAwDuPJTism7lSXv2wWMNkv8di31+gc4EjU03liMeAAiBiWJPPQkAYaJ1pJIyP/mWtand5UrbO7sh8jfFlrSeS+hM0Njq4UxEPAAQCrbA0X7EAxAk6w02YZZn7WyvWn6yQfJfJfZ4mJ3oTLBMEXuyEQCAYLhuMYhrEQ9AkJxOsAfvPGvjPhlfG6NJiY2GUzYxa9GZYFlr0YvriAcAQuKk1Ou0DwCKJ6mmzgWP2jcozaxr1eJ2yiamH50Jll0WvTiOeAAgJDZKvfyuAaBYphvswQZP2rdGxlJft9r1dwP7wFbU8ys6EzSXLbqBvD3jj6hTdHep2RjuOg4mvYp9FBk6DY57I2Op//DxB+gcY3XLgAPYYSgOU+p1k7uWZgQ7l/HZ0mXbtsr44PGTDZT/fLHfwtxBZ4LmhUU35iKeageungqfiQbp94QOOmD5+75o0vxu6eCXTKAAHZjGjK+1CAA7DMVxKaHPnls+rwtSdRu6LvaMWu3PuYxtUr06FXvH4cA2kT7X8PJRZ5rIBEnOAPe/yOZCyWjlY61H8cNRiU1VkrXy8hPHdxxF7ADjuCX1qgoN2GEojo8J/XXC8W/nWvr8rYxVE9fA5BkZ2qPvfCbj3ak2N1j+J1PGzn50JlhWWmR1C/GUz/bR54aMuSd8Sxm4bw3vWGAYQFnfAxAqRyzjZS/iwQ5jh4NhnqG/Bnv4+w/SmyvQ3thCbWbD++B6ytjZhM4Ey16LXhxBPH7sMk1FfJJ8XxeOPp+jf1d/ay2qpAWX9MrtlOE9PxEzwDgGLYbxGuLBDmOHg2GH9OZWek86XZ+m9NgmdSW7GullCDxP2cSsQWeC5ZpFLwYRjx9cNXRQ3IBpZd5Wob6z0lmltF/wGwRwYaKY/Wy/Ih7sMHY46EXSfce/PRbr382IsyvSbkNnoTPohhC/6i03DAupvrbPDMhYESX9t32G9/QZOvsNIgbo4LFl0lyIeLDD2OHG02dYJB10+Nv24ozvZcy9ELojLdB9AjoTJAstOvEY8fgzIJLcGC7FPvMgZeJsTbBJnX0ZMQN0cNRiIPcgHuwwdrjxLDH01YoMtkNdg6Yiyp74lbKJQWfCZI+QKKW2RnR922damTvSMl+Y/Px3IWaADlZbDOQNxIMdxg43nr8l2e2vz/I352V8dfY+xNgz32u0iUFnyuOGRSdWIx4/OCjJAaAtP+tWdXGXVHJDhs6eh5gBOugTsxvDTyYa7DB2uPHcyXCAoYHXd8XvtL915UHKJmYGOhMcEyzzc9qmEUrkoZhzX2sw2z8ylprTJXNFUrDZO0QMkGnMtJ61iAc7jB0ObpGUlGJ9zujzum1zuwnx5cqelE3MZnQmONZZ9OEK4vEDzWKT5Au6s21i1WJsrkHGnxPedR4xAxjZZjGUpxEPdhg73FjWiFtSjzXRJvZ/0X8uR3S5o6fq2y3PcnQmOM5a5uatiMcPNoj56nR/bCJNw5TFYT1iBjAyVcxBpR8RD3YYO9xYkhJ7/BP7zKG2fxsRXALRGXSmLEyFhH8JSRG84XxCBz2JlF6vH29leNeQobMnIWYAK/fEfOKzFPFgh7HDjeSJmN1UpkX93u4OOAORoTPoTCkss8zJ9xCPP3xI6KADo89TGSumNtDjQuw+IgZIZYfFYJ5CPNhh7HDjMLkQqnvpIhmr4REPJO5HbOgMOlMKJy1z8g7E4wfzDB10MfrPDRneNcEwuMiEAZAOLmXYYexwWJhcCI/IWPxT0r/tRWzoDDpTOH1idiX7KbiSecNuSXY70N37tYzvWm/o8EWIGcAJ8tFjh7HD4WALGtaF0ruE//81YkNn0JnCWWOR83XE4/+iSXf0M3MYXJ8RMYAztnSOVFrHDmOHm8UbMd+8ahzcVumuKjugM+hMb1wVyh54j62Iz5Eu3vdWkt0hAMANvcIeEfMp2wAiwg5jhxvBDEOfPxp9pkef0SKn38RcOwjQGXQmfwYsNnlEKHDpDatyXCzNFb+LQwHUhYNiPgEirgE7jB1uBlsMfTUn9rkzkuxqOBsRojPoTCHst8zBBxGPPxw3dNLZLt612/CuaYgZIBMzxRzgT8V17DB2uBlcSein9wmfM9X8OYII0Rl0phDeibk2zEzE4w/PJb8A0CSf7qeIGKArLor5JGgD4sEOY4drzydxd/t7LMnFDSciRnQGncmVDZa59xLi8Yfphk562cW7TD7dhxEzQFf8aTGkjxAPdhg7XGvmG/p9k+HzJjeiXYgSnUFncuWxZe5diHj8YbOhk4a7eJcpFR3ZMAC6547FmC5DPNhh7HBtMbn9mSqrm2pWkDoXnUFn8mO5Zc69g3j84oqho+Z18a7zCe/5LskZHLRyrPqAT6YLAKwstRjUe4gHO4wdri3Xu1hcDgvupegMOlMk9y1z7lLE4xdfEjrpVRfvUReGpHR+VywDUb97Fl0AkMo9jCp2GDvcKPqizWXWRA5TDH38IuXvVkWLM9LCojPojBnboeFdVNAvFkt+mStMxfl2Jnz2sJDuEyCPsarPA8SDHcYO1w6Ty4rL6fhhyZZCuy/aFN9G7OgMOmPlkWWu/RMV9IsDkt/JrimL0oLY51pBZhRdA8iGrXLwIOLBDmOHa4XJxWeqw9+aivBpSthJCZ8fkrG0sPMROzqDzhgZtMyxV1E//0jy+/vc5bs+GDq+ndYpoWbc6Uf8AJmYI+bqwXpihpsIdhg7XB+SXESfZ/j704a+PhX7nG5g1QXpOCJHZ9AZI62bJ1PB4Tmon19MkuRCehe6fJ9pcbVSxvKRt04b1f96LuIH6IqDYj4p2o94sMPY4VowwdDvJzO8Y5alvw9Ei7Jl0cZ2hA0rOoPOWNlnmVsPoX7+sd7QWeu7fN8XiwK0VzldjegBelr0vjeMr68yVm8EsMPYYb9Za+ibdRnfc8yhv1ubWEBn0JlkZkTzZ5IcTO52UDHnJPnKrNvOuuIwKDYidoCeWWMZY9cQD3YYO+w9Jwyby6xV1Psthxq91BoCdCYkbPGma1E9P3kr+aaP+1PM15Tq370KkQPkxkWL0SX3P3YYO+w3zxP651GX71ok5lPko4ganUFnrGywzKWXULuw0Gw6D2UsIEyfp9GOfiqiAcgVHVOmIO5Po880RIQdxg4Hw7xo89vqc02LuwKxADpjZSCaL5Pm0Q/YTACA4lgl5hOkG4gHAADAyA3LHMqtNQBAwdiCNHchHgAAgA52W+ZO3DABAEpAU2LeNxjiH6PPEkQEAADwH4vFHDv4APEAAJSH+vV+NBjkkejfAQAAmC/N8aQfmC8BAMpHs818NxhmzWAzAREBAEDAaDrqh4Z58ls0jwIAQAUMitnH9wriAQCAgLlsmSPXIR4AgGrZbjHSJxAPAAAEyAnL3Lgd8QAA+MHfFmN9APEAAEBADFvmxL8RDwCAXxyyGO29iAcAAAJgn2UuPIh4AAD8RE+ffhieIcQDAAANZr9lDmycV8L/AQOPj1DZRcl3AAABQnRFWHRNYXRoTUwAPG1hdGggeG1sbnM9Imh0dHA6Ly93d3cudzMub3JnLzE5OTgvTWF0aC9NYXRoTUwiPjxtc3R5bGUgbWF0aHNpemU9IjE2cHgiPjxtc3ViPjxtaT5KPC9taT48bWk+bjwvbWk+PC9tc3ViPjxtbz5+PC9tbz48bWk+TjwvbWk+PG1mZW5jZWQ+PG1yb3c+PG1zdWI+PG1pPlo8L21pPjxtaT5uPC9taT48L21zdWI+PG1zdWI+PG1pPlU8L21pPjxtaT5rPC9taT48L21zdWI+PG1vPiw8L21vPjxtc3Vic3VwPjxtaT4mI3gzQjc7PC9taT48bWk+azwvbWk+PG1uPjI8L21uPjwvbXN1YnN1cD48bWk+STwvbWk+PC9tcm93PjwvbWZlbmNlZD48L21zdHlsZT48L21hdGg+kH36/gAAAABJRU5ErkJggg==\&quot;,\&quot;slideId\&quot;:257,\&quot;accessibleText\&quot;:\&quot;J subscript n tilde N open parentheses Z subscript n U subscript k comma eta subscript k superscript 2 I close parentheses\&quot;,\&quot;imageHeight\&quot;:16.216216216216218},{\&quot;mathml\&quot;:\&quot;&lt;math style=\\\&quot;font-family:stix;font-size:16px;\\\&quot; xmlns=\\\&quot;http://www.w3.org/1998/Math/MathML\\\&quot;&gt;&lt;mstyle mathsize=\\\&quot;16px\\\&quot;/&gt;&lt;/math&gt;\&quot;,\&quot;base64Image\&quot;:\&quot;iVBORw0KGgoAAAANSUhEUgAAADIAAAAFCAYAAAAHQL+kAAAACXBIWXMAAA7EAAAOxAGVKw4bAAAABGJhU0UAAAAEx0lWhwAAABFJREFUeNpjYBgFo2AUjAgAAAPtAAGBmaurAAAAWHRFWHRNYXRoTUwAPG1hdGggeG1sbnM9Imh0dHA6Ly93d3cudzMub3JnLzE5OTgvTWF0aC9NYXRoTUwiPjxtc3R5bGUgbWF0aHNpemU9IjE2cHgiLz48L21hdGg+4UEJxAAAAABJRU5ErkJggg==\&quot;,\&quot;slideId\&quot;:257,\&quot;accessibleText\&quot;:\&quot;blank\&quot;,\&quot;imageHeight\&quot;:0.5405405405405406},{\&quot;mathml\&quot;:\&quot;&lt;math style=\\\&quot;font-family:stix;font-size:16px;\\\&quot; xmlns=\\\&quot;http://www.w3.org/1998/Math/MathML\\\&quot;&gt;&lt;mstyle mathsize=\\\&quot;16px\\\&quot;&gt;&lt;msub&gt;&lt;mi&gt;J&lt;/mi&gt;&lt;mi&gt;n&lt;/mi&gt;&lt;/msub&gt;&lt;mo&gt;~&lt;/mo&gt;&lt;mi&gt;N&lt;/mi&gt;&lt;mfenced&gt;&lt;mrow&gt;&lt;msub&gt;&lt;mi&gt;Z&lt;/mi&gt;&lt;mi&gt;n&lt;/mi&gt;&lt;/msub&gt;&lt;msub&gt;&lt;mi&gt;U&lt;/mi&gt;&lt;mi&gt;k&lt;/mi&gt;&lt;/msub&gt;&lt;mo&gt;,&lt;/mo&gt;&lt;msubsup&gt;&lt;mi&gt;&amp;#x3B7;&lt;/mi&gt;&lt;mi&gt;k&lt;/mi&gt;&lt;mn&gt;2&lt;/mn&gt;&lt;/msubsup&gt;&lt;mi&gt;I&lt;/mi&gt;&lt;/mrow&gt;&lt;/mfenced&gt;&lt;mo&gt;,&lt;/mo&gt;&lt;mo&gt;&amp;#xA0;&lt;/mo&gt;&lt;mo&gt;&amp;#xA0;&lt;/mo&gt;&lt;mo&gt;&amp;#xA0;&lt;/mo&gt;&lt;mo&gt;&amp;#xA0;&lt;/mo&gt;&lt;msub&gt;&lt;mi&gt;F&lt;/mi&gt;&lt;mi&gt;n&lt;/mi&gt;&lt;/msub&gt;&lt;mo&gt;~&lt;/mo&gt;&lt;mi&gt;N&lt;/mi&gt;&lt;mfenced&gt;&lt;mrow&gt;&lt;msub&gt;&lt;mi&gt;Z&lt;/mi&gt;&lt;mi&gt;n&lt;/mi&gt;&lt;/msub&gt;&lt;msub&gt;&lt;mi&gt;V&lt;/mi&gt;&lt;mi&gt;k&lt;/mi&gt;&lt;/msub&gt;&lt;mo&gt;,&lt;/mo&gt;&lt;msubsup&gt;&lt;mi&gt;&amp;#x3BE;&lt;/mi&gt;&lt;mi&gt;k&lt;/mi&gt;&lt;mn&gt;2&lt;/mn&gt;&lt;/msubsup&gt;&lt;mi&gt;I&lt;/mi&gt;&lt;/mrow&gt;&lt;/mfenced&gt;&lt;mo&gt;,&lt;/mo&gt;&lt;mo&gt;&amp;#xA0;&lt;/mo&gt;&lt;mo&gt;&amp;#xA0;&lt;/mo&gt;&lt;mo&gt;&amp;#xA0;&lt;/mo&gt;&lt;mo&gt;&amp;#xA0;&lt;/mo&gt;&lt;msub&gt;&lt;mi&gt;Z&lt;/mi&gt;&lt;mi&gt;n&lt;/mi&gt;&lt;/msub&gt;&lt;mo&gt;~&lt;/mo&gt;&lt;mi&gt;N&lt;/mi&gt;&lt;mfenced&gt;&lt;mrow&gt;&lt;mn&gt;0&lt;/mn&gt;&lt;mo&gt;,&lt;/mo&gt;&lt;msub&gt;&lt;mi&gt;&amp;#x3A6;&lt;/mi&gt;&lt;mi&gt;k&lt;/mi&gt;&lt;/msub&gt;&lt;/mrow&gt;&lt;/mfenced&gt;&lt;/mstyle&gt;&lt;/math&gt;\&quot;,\&quot;base64Image\&quot;:\&quot;iVBORw0KGgoAAAANSUhEUgAABdIAAABZCAYAAAA6udYbAAAACXBIWXMAAA7EAAAOxAGVKw4bAAAABGJhU0UAAAA46CYqAAAAKZFJREFUeNrtnQ+kVdkXx5cnSZ5IkiQxMjKSSEZGEslI8kTyJEkkI0liJEkSYyTJiCRJEkmSjEhGRhJJMpJIkiSRJElifnfN2+fXefvtfe/5e8/e534+HGN6554/++y99nf/WWuJALSHQ53j39SxmyIBGHj2WHbhIEUCAOgcAEDHAAAAAMCgcswSmdspEgAwbLfsw1GKBADQOQCAjgEAAACAQeOgJS73UCQAYMGOLgBA5wAAOgYAoH/gTQf0hQCBsc1qSMcpEgDwcMKyF1spEgBA5wAAOgYAoHLwpoM6wEsLoATLO8fXVAO6SZEAQA9upWzGV2NHAADQOQCAjgEAqAa86aBO2JkOUICZneN1quG87BwzKBYA6MEMYy8S2/Ha2BMAAHQOAKBjAADKgTcd9AO8tABycsNqNOzGAICsrLDsx58UCQCgcwAAHQMAUAq86aCf4KUFkBE7JtIxigQAcnLcsiPbKBIAQOcAADoGAKAQeNNBv8FLCyCjcX6XaiivOscwxQLQKNM7x4iMuVPtNv9d2zkmB/zMw1anq3ZlFp8SANA5AOgYdAwAQG7wpoMmwEsLoAdnrEaykSIBaIz5neOyjHffSx9fZCx2WairwqPW857mkwIAOgcAHYOOAQDIBd500CR4aQF4WGg1jnsUCUBjrOscHz0DT/t40zkWB/oe96xnXcinBQB0DgA6Bh0DAJAJvOmgafDSAvBw3RKKKygSgEZQN70vph0+6RznOsdvneNk57jUOT55BqFzA3yXldZzXuPzAgA6BwAdg44BAMgE3nQQAnhpAVgsthrFHYoEoBGmdo7nZpC5yXPOFDMgtQehVwN9p7vWcy7iMwMAOgcAHYOOAQDoCt50EBJ4aQGkuGA1iHUUCUAj7M/RBvc5BqHzA3ynddYzXuAzAwA6BwAdg44BAOgK3nQQEnhpARjUjTKdBOgpRQLQGC9zDtAeWZ3ZlkDf61nqGb9KmO7bAIDOAQB0DDoGAEIAbzoIEby0ADoctBrCrxQJQCOsMIOzeTl+s8dqv6cCfbf91nMe4HMDADoHAB2DjgEAcII3HYQIXloAHV7I+B0WZN8FaIZDBTqiNRJH0o/ZMn5H6HM+NwCgcwAaZUbn2NY5htAx6BgACIqQvemWdI5jneN25/honlPzYvwjY4lRCT/TfvDSgoFmuSVeb1IkAI2xrHN8n/M3K6w2fDjg97thPetyPjkAoHMA+o5OCuuE9RfTLn5Ax6BjACAoQvSm077ir9QzaR9ypXNcNPoqPfF/r8K+BcIjSC+tHzvHO6siZjk+d44NfNNg0JW6RymR6juKrtj9lKOe6AqhK3bRCeu8bQGU2b99PqYGVm+0k3xdoP3r+S9ylPPbjPf4bOoahImd8GN9gWv8Y75znvr2wfRVedhmXeMEny96Njdgs9dS7OgcdE50OudwwX4mz0TluQx18V/T5w0yqzrHe1MW16X5nYPoGMAWA9plIqF5022y7Oz5zjHdOkcXaa9J++cnp8jYwsGbnH2PnvvM/HZX5GUQtJeWutktNcKw2wfRTny+QKjodxyVsclR1/e7VPL6k8xkxjvHtS+bOuTjlWWgZzRcVgf7LGiOBl5vdHDxuMc7XDMd/VDBurPJUzfvmPsP0YSDZkTG7woYLnEtTWhzq0d9O1xCyM20rvWSz9cKJpvJiO0Z7FUVxzSKHJ2DzolW56z2fMfk0MmN9cauVK2ddJA36LvjdLf4B6MX1vdoc1qOa82kEzoGHdM2GHNCyNolNG+6rZIvBNcl6/wNLa9Hu3u0/wtmrNS2eZUovLReeT7KeWxgNGjcoLfi3klcxQrjnpx1w16J/zuAMrpvPZOW11nTya004jqPAZpuBk6utnMrknqzrItRPlbRPTZa171rOn8In31SbaKPqeLfofFbBde/Y11zMZ+wVczpYq/Uvq/w2Ba16zpxppOcq43g1kHnM+saryhidA46J3qd80sXOzGnonvYibB0B/Y8muh/de1f05ZcLDXtytYBV9Ex6JiWgS2GULWLEpI33c/WszyR3ovdw1Z70J3Yi1pchyZ10TW/tPi9o/DSuuf5MAuxfVGx0/Mdq4gpNGIZ/l6Dkb3WMxxquGxmy3g3p71SfjL3T095v5Dmd6UVKRf7Hapa1VzBoCBabqe+W1UC5Z1HTM6s4NohxvuDavEJyaKec79LdbuDAJ2DzmkeHYC7Jjo/VniP9QM0kM1DEtLFngRZZOkJ11HXTjp0DGCLAe0ynlC86dRm2osMGzP+1g7/+Fja6+nu20j0d8vbTRReWp8cH+YxNi86Nnoa2cuKr32tQIe/suGy2WGeQ8VvFW6kh8QfiyymieK1NXbsrg7+Ls00GualvtvZiq45JO6YflW5FNqxUK/zGVvFFI+9KqtXHpnr7KWI0TnonFbonL/EHTu0Ks6krvuQZvl/kv49mVDWyZnT0jssxQN0DDqmRWCLIWTtEpI33fkS5TFkzh+EhccNnvqzYwDaTtBeWt97PsxxbF50XOwiUteVvPbR1LU2ZTBs6cQIX6T5FcLr5llWV3CttV3KeVNkdeZ3z3ssqPAeB4RdWzFy3HyzN1LdToXlnvq2u8IB7hdr4oQ4/O3h55r0SjLRs4YiRuegc1qhc45Lfcn4hq1vv4Rm+X+SeKYaNuuS0Q9ZkrPORcegY1oEthhC1S5KKN50C6V8eKyjMjHM2nAL649vQfr7AWg7QXtpbfN8mJ+xedHxJjWgq3qnRBLrTXdh9ErGFlrc0CnmuS9WcK358s111ZWYNzbuizthVpWks2vPoZlGwQL5tuNqdYXXPeBpO1UmaLPdx5fyOVvDr576U3YCfJe4wxEAOgedE6fO2Vjj2CYdc/s0TXIcqvGyJIV+berquhqfBR0D2GJAu0wkFG+6M46yWJHzGisd14jdu/R7M65RHaNJWHVx4aW4w4npIoiGuNEFt7ktbTtBe2lddnyYEHbWQD6WWAakyhiy01LX+CvD+Vus+54MYECldbpsIqjhLgOE2xHWmWHPu5yp8B5qR5LQUQ9oplGg3yzJm3Gg4mu73O2rTvB4yrr+Zj5pa7jl0StlY4/u7xxPKV50DjqnNTpniecdNpa87tTUhIiGbSA28UQOpgb52i40vJ8uYKwy9bMfC5boGMAWA9rFbRtD8KabJBMXFYo8y5DjOjGFp55k+kjtK++LP5F11kPjzV8012zLXG6wXlr6EB8dH4F4bPGxP9WAFFdm76MlREEed4pzFQ9cyrJFqlmdvCT++GYzI6wz6z3vM1LhPZalrnuYZhoFiZvcuRrEgiuu6NmK7zNa8/WhObH5tSa9oouHFyhidA46pzU6xxfH+veS1027GO+gSU4gSf6miw1NhrxBxwC2GNAuEwnFm841B/FXwWu5FjdD9+JRDyZdMLXzVH6QsU3Oe2QsLvoace/cT8Lljpq/v/bYiraE1A3SS8sX520XNi86EiOSuJK5XODfSbGde2dT11iY4fyb1n1/akH57vG0FV0V+zHSdzolbjehqRXeY3/q2stopsGTCLI6FlNHPG1ofcX3WVaRMIOwGKlZr+CFh85B57RL57gmK8qEW5gt3zYf3ac5TmCmmQT414wv0THoGMAWQ1jaJRRvOlfM76Ie8Wcd1zoQaF3Q8GeuRbIHph9xjUWuOM7/6BjD6Ld1Tahrss5ZkbehIL20fFmgFwjEhLpJJjskNqUErcs9ZGuB6ydxmV5nPN9eXZsUefmuEL8LzdaI3+uJ1O8umIiH9zTT4FlpbIaGz5hSw/VPiHvhZlrF95lk3eMTn7YVnECvoHPQOeicHLgGnw9LXC/thbCYJjmBJHb4uQafAR0DsdPWMSfaJQztEoo33SPH+28veK0djmvdCLAubJSJOQ908XlLl9/YoXh6bQqYaXSOff4LGdsMECtBemndk/oTDUL9pHdIzOliLPW4m/Pa3+estFNl4gprzGh5vvEImlMRv9dszzsdrHgg8FXK7wKD+llmOnO1D3VlO39cgT3Kii1USCIZP09K6hXdjfEDxYjOQecMjM45Ju4dnUVYnLrGcZpj1zFlU96H6BiInbbaYrRLGNpFCcGbzhcia6SCMi7b19fFPnGHXvm+x+9WeuzBth7jnbd97Kv61b8H5aU1TepPNAj9IXGPedKj0hXZSbMjp4ELOrNuTiaLe7EpcZOJeQfaRs97VTkASndsozTT/6MDPHXruyZjO+Z6Te7NMRMCz43w+GB+W1WW9YWmw9UBYl2J03wLN3XFzb9u3WcV1S76wWVZvXLMtDdA56BzBlvnFIkvfF++xf6eRnN0kuyaayJMFjoGYqfNthjtEoZ2UULwpvvR8+5FbdxqqTaBa9W4Esxqguq5GX7rix7S67e7PL/bHmk7Cs5LyycwRwRi45n441w9kHKr2pflm+vilAL16lzE5Xra00Z0IBV7rKkLjveq2iilXWBn0Ez/Q1f+X1rlfq/L+drhfRS/m2fZGGHzZMwd8HnNdXrU8/wrarrfees+G6h6UbOtpF7Req5utJsoSnQOOmdgdM5Pnndbk/M6mySwuJyB8qXHxIxOamgMWI3//IeZXKgiRA46BtpAm20x2iUM7RKKN916T12fXvB6MzzXWxvA93e9q/aVWZNx33X8/lmG3w2Le9f/w4jbUlBeWq6JtKwNEcLh+x6TCts9DTjLjhrdVZKsXGZ1odhp3ev3lk3caBtpQ9JMVzKKqsOv/CPxuxJVyYi4Y+J98Zx/XPwT6Hk6Ux+6u+qlqQtzc/xOd/OdyHmvi+JeuKlr59pRIYF2m7jsscVZRdR1086GKUp0DjpnYHTOZCm/AK0TD6/k265Q8HNbJrqcLzD98fMuOmYbOgYdM+C03RajXcLQLqF402311Peiu+N9fX3Tm2fUm/a9FE+E6psMz5og9rZU55UXAkF5abkm0m4LxMbOVGc71WNcPji+9e4M116eOv/XjM9zWgLMqpuTpeKe8IzZJcbXsdf1brNS1z1EM/1vZ5zWKd25uFd6ewIksV3/lm87tnZJ9kn4LINIdTNUV+iFOX/7p+RPTuOK+Vhn3Hw7Kz2xJeNFBwsur4ysA4dkMuJPihKdg84ZGJ3Tre/JM4F6MFX3yLHQncS9/p2ZwLgqvTcDlPHoQMdAGxgUW4x2aV67hOJNd9RT38vgut6Bhr+/a9PyK8m+Cci3c3+kxP1D2alfhGC8tBZ7CnYfNi86EqHabaeMa2frkxwDCD0WFWy06yMrTxXmL6Xd+QO2S7F4W3lIu8AO+m6KmWYAts/T4T/2CK9j1r8POb7ZhwLPozsd7pnfLs3xuyVm8PlK8u3AWtTAAMEWHxfoKqJluaf++AYO6lWnrva/yPjM9QxI0TnonMHROQlXHO+YNVeCaqIk7jcJRrPxi2SbPC+bmwcdA20ZHwyKLUa7NK9dQvGmc4UxKpsc1LVzu8nFx/medn0kxzXOiNtLZWqJ3+uxMdL2FIyX1l5PwS4RKMqw9D/elIrAZBW7W7KbBVIsrl/iEvImxzNds+7xc2Tf8ZanrO5Je8IeXXK839OK75G4wL7HNPzXJv6wBufpsr+U+lsyafibp70X3ZWbMEX8rl5Zj7weBnuk/oUbmzXWva5SDaPFl2jnQ+r4KN8mvHzu0eRpQOegcwZH5yScdLznPzm1knrwkmC0N6pfHsk3b7leWuKp5I9Xj46BNjFIthjt0rx2CcWb7qxUP5HuGgOcDnDskiccyTPH7/8uWc4x59sIxkvLZbjfttR4ahIaXf3RhA6fjFF7birX6grvk+wcuNnHd1uV+n4re5z7l+ObX+5y/lT5trp3Nscz3ZD+JOGpg2PiT/Qyp0VtwuVGdrLieyQusBdlsNF4b0etf9skbtezGWbA7tt15MpyfjinqLtRcvCpNmF2zjK4LtXGds/CCut+hPWIl79L1tlBCFuHzkHnoHPcbC44YF8uJBjNo3OSXZWqL/fL2MTVdGMzdOfkeaMHtZ3tNHqm6OQUOgbawKDZYrRL89olFG+6c9L+ifQ7Ui4OvC8Mb55F4ItSTcL1UAjCS2uSuN0f2jjhtVu671JL3GdGKzQK/VwdOZYyPkM5K18iJn2ZwEcKGlrbRS2WXYAbuwjulS1qE76wTiMV3iPtAjsq0KtjS2KVqWi6L/5dKDuk3Mp2luSlvY7LBQa9rp1pJ2su42mOgQnEhy/Rju4UnWz+/oNpB6vMwGutmbhJJ/j5pcVlhM5B56Bz/PzseedeE6nJzuq/BbqhoSnupspqbs33Q8dAGxhEW4x2aV67hOJN5wo50raJdNfzfMzxe18Y3jwbN3yT+bEmGw3CS2vEU6htm/DKK7Z0NbRoaJvhVIMZ6eM7JkL/WkYh6IrD5kvE8Ifkj8UkMjE7cQyuaToR88FTL3a1rF3s9HTWkyu8x+4IJxj6yRur7CcZUa0d7Lwuv7ND8nySfDE+m2CV1L9w42KKdT9CDLVrsLkpw2/Xpc5v6+4udA46B53TncmSf0fWdiHBaBZ0kudpasJiqKXviY4BbDHapQ3aJRRvulPSn4n0pkJ/+HRHnugflx2/zzPu17kF1wLww4jtRhBeWn94Pm6bJry2SfGdCup+mNfl70Cqgk/q0zvOlnzZnZWDjvd96WmUT6SYS/wn6/qhC+vpqYGAqy60DVd89KrDHiTJVe6ilydgJ6y6a+rgG2O3umEL7xi8iI5I/Qs3PgFRdBcAhIMvUc7sHHWgrXYInYPOQedkwzVptbnLpEuy2H0UE+xFy+kfU05/tPxd0TGALUa7tEG7hOJNt9tjU8vgqi8HGnq/shPpQ8beF02Urox6nmFnxLYjCC8tlwF/0CIDPc+qfGo01K17TqpyqxvMrS6GWkX3noyDo/mpQdXJPr7n1tTzLsxh2F1u8rZb0JzU337N+Vz2imDoXBf/6ncbE728c7zrwQqvn3aBPSRgs8sq+9+M3ejlPu6Kj74lgve9J+UTpFYhqj5T9aLklRRPFDilYB+GzkHnoHPahev9fS7fv5u/q+0ZxgR7STZMDEICTHQMYIvRLm3QLqF4023yfNuimxKGpLj3al24vmXWxdDlnvfZkeP+rrAuryO3M417ac33fJgjLTLS52V8ZtvpXc79ScZcHHzG+h9TmX2oMUsy6mqD+a6P75nEWX5b8Hfp41aXDmBxCdEX+gDzgPhXDOdK+/hOymeQ7kXaBXYZmtk7+EyLoCzu4/ul2K7cJpnmqW/9mthkABo3Czz153jG3/9gzp/fwrJB56Bz0DnZOSvZdnbNTw1+ye/Se5Louenn2ww6BrDFaJe2aJdQvOnWer7p1ILXm+q53toG6/ojzzNl6TMPen67IOO9fWG8N0VuPxr30qoicH3IzE2904seBjqNrmy+62KsdefBBvm2iqMrqnut3/TbBTRxVc0b3mGF5x3nOwx5EZeJWAaYP3f53quknWxwvOuXijvSo+a679DMExiSiTsZVSRmmRi8JfHFONvgaV9LGxiAfqH6RccuKZdtfoPEHQsQnYPOQedUw1bH+z93nHfNM3EB3xg2k0NNT1KgYyAmsMVolxC0SyjedLM87/ljwest8VxvXoPveESK56S87fjdixxl+0baGzqq0cXlK1IucH3o/FqiY9I4UaelWMyu59JfF9B0mIciq0tPHO+Q7mQS15+zLR1gzuvSKe9tsYg5JvXHR38i8cTv7jfLPfZ3Vo/f6Qqs7SIWgxeRK751PxdYGIDGzTVxL/xljXGpOzc2trBc0DnoHHROPtZI73isq1P/vkDAR7JTblBy4KBjAFuMdkG7VI8rOWjRxVnXDvfPAbR7V3iXXqFcp3p+l+V7az2/77lnW0JHNfaNh2SiS0fbJrz+kvKTg+omcyeHgX4v+V1rqhKyeswp8PvdHmGoscmWij8uVxsGmGpIfK5il1suYq706JzL8oPkW3Ed1AFo3vJ3CYQYvIieNdzf4BIdL75s89cpGnQOOgedk5PpnrL4LjU+emz+7TAmpus4MtnptnVA3hkdA9hitAvapXpuSPYk4L3Y7LjWzQDq/O+eetmt//SFZdnQ414zPG1D21ub8r00tri80vNhtrWocL+UMC42WmGf9DDQzxow0Mrf5v5PC/5eG9QnT13YK9925RSJfRh6Eq4L4o+11vbEUq5Ew+srvP7hknWn7diuWlpOWdzObE+CjxK+F5EvH0c/47MxAI0Xnxv0XooGnYPOQedU8M3Su9+SiQtNfDcVE+MlvbN/9gC8LzoGsMVolzZpl5Am0g85nqdoQtgTjmsdDKDO66YgV+LcL136kZPi9qDrFgpprdEv9u/Uo2pyy+xIYxPpRzwfZmZLCjZJCFN1qBp19zwnY65BX42QuW2EdxOVc1i+uXyUyUDtaqjqDpKsEBZdMQ4lkYULX8xdXemtIgmJJtd8HHAbcXXMVbkwD6WM+DW0s7MztV21rmT8rZ2wJAYvIl8+jtl9LO9GE5JAKY556s/CAS8XdA46B51TjJvi3hU2Q76FXVgvkHWyYhBAxwC2GO3SJu0S0kT6T5ItCXgWrkp18darZoq4IwIku+btMEeuTY8PHNedbjSMaxe6LiKta6ldbWxx2RUzp00JdVTYbDNGtc2kE9+MlLjOIum+kls0I/0H6zqhrIQtF3fMKT1+rugeGjPyQiTGp+oJgLRbFYPRibhctbJ0cq6ELDFk3b7seO5+Jn6cIhPdOyEeXNnu31As6Bx0DjqnIOccZaIxd5PJ4RuYl57ckDAXj9AxEBrYYrRLiNolNG+611LNYqG9ueFlgHVDx+4vPN9Tn/+KR6ck3g2qV86b83zXuWvmY9rcP1c+ka4rOjuk+8rLTMkfowfCHgxoB13WBbVbnLElBa9pZwoOIcTHLIexTo79Fd1jtIKOs25crs1VkcQXfTEgA6y8HJdi4Vk2Or7ZjMDfdci8X53x+HsxTZiEjZVZHlt9jqJB56Bz0DkFce0O/cfUMXUPnk+z60l6AWlZy98VHQPYYmibdgnNm+6o493yhuNZ4rhGqLlOhsy4/qpnTibvod4tuuC7U6rxcgmdyr207EmWvTkmY96aB4K4hF3ignqngutt9jTMMmLNTh6xPIAy83VGVyu6x0zTnnQwFnIsKpdXyrwKrrsjdb2dDbxXDJmoi4ZnOS+93btCK88fpd5dOEWe4S+6j2gY9dSfjRQNOgedg84pyLoug9FDgTxj6FomnQD6j8CfFR0D2GJAu4wnNG86Vx6KAzmvcVCK5R8Lob4sMWMb9dZQ7zjXAtwX09+qF8IWGfN6WBlQ25/S53tV6qX10FF5XAV7sYKKCs2zSqrdFTEkE3dWld35d61B0enipKcj0iQlVewi0/aWJBa5Enj9ceVJ2FPymnNTHfMTqXd1e7JpAxtNp6KTGZ+kmp2qKlgemQ7rvak3syp67jLhWexO9XAE5blf3Pk4+rlwayerrCNuf511ZpC5KPkT7QA6B52DzsnbD+vxXPo/gR2rlrF30G0I4LuiY9AxIYEtRruErF1C9KazQ2j9k/P3zwqWT2i2b0jGL1an46iHQJ26JSuVe2m54m8tyNBwdHJm0LJFt4F07KSqdue5JlfLxLi+JPnjQNfFFo+gUYP5fQXX18HXdYkndvU8h814WcIW6O/Su9xX1PjsK4xodO30GC157Y2eevKqc8yp4NmLhmdZ4PjdsgjK87Y0G1dUsWPSV52gte46M6iokPzgKNc7FA06B52DzimJy5W6398uZi3zUtzJ4bS/bWKhEx2DjgkJbDHaJXTtEpo3nfKdo2/OGkvftpGfJdtu9BBt31rPM/0ewDeqs6/NQ+VeWq4Bp70jdKXjnG3Yu+jQnb/pSdA1FV13nkzccVFmhfKMhJEYUWNsffIYpXUVNeaHFZZbv3DtsinibjjDMqj9jEe2z3r+2SWvd038Lt9V7AA6KxOTgWRhp/W7DxGU5zxPOV7qcz3fZN3/TMXXr7vODCprPGV6lqJB56Bz0DkluWeV0fWGnyc2LXNRssdu/Wrq5gvT/2+XejdwoWPQMU2CLUa7xKBdQvOmS7BzmOhO8V4e7rpD+rH1ux0R276bnufZHFhdr1q35KFyL60LjgK3kxvcoXNsBXajrzJR7J+p694ueS17oraJEEIzxJ/ROG8sTDXkugtgkRFDGovrruO6f0ZUl847nv+WZF+FVYGQ3pl0vs/Pv1uKu4C5uNFjQDiz5PVfFayDV6Te3Uh1lOdlqTc2ZFYOSD0JnvpVZwaVB57yvEDRoHPQOeicCsdMunOt6eRcsWmZ1VIuMdrbCieY0DHomFDAFkMs2iUkbzobOyzSiR7n2xsaTkZs+zZ1eZb9gdX1qnVLHir30vpBJrpDaNwajeGmK/+nrL/pbgxWMONC3cGuiDvZxKhUE68vLY73lbyWnSiuiZ2Et6R8JuS8x47I6pV+ZzvMyxfTMY3I+NAjuur7k4wlM7Ynuo408OwXC3acPo70+LZrSrZf+3o/ZhTTtm0fDbQ89VnVPfC6dN+dtquP4uSc1Juoss46M4jMtwYLPjE5m6JC56Bz0DkF2Zt6l4MBPE9MWsY1qVPkUJ25GB2DjmkR2GK0SyzaJRRvOh+Hrec7LxNDoar9tTcS5/WKD8X2zTBa5GuXZ9HQUFulv/k5+qlb8lCLl5Y2sHcZjK5Oqk/F5kXDFHEnmXAJO415XzZ2cpKsYUnJ69iu+f1OhrK2AUHzVeLcuaEC4LS4k1v0Ov6saTCUhfTOj5EKrqed07Eu7W1tiWtvl2KJMZY76tiMAMtTY/V9zll39PyjNdeRKzWLojrrzCChOxs+5Kw/H6X/uyAAnYPOiX+HarKbSevB5ACeJyYtk6CbtG6UrEvXAitLdAw6BlsMg6BdQvCm64UmtEyHbNE5Cl3gPGf+m56z0PNWRmb7Vpo5lLfSfQLdVZd0vlc3RTe5EaBq3ZKH2ry0ZpiL3zaDzM9mcKr/f1iqSXIB7WaPjIWgKMssq5I/p2ijEAQ6kDiVMu6fjB3R470x3LoCrLsgmkxC9J3VqdS1ODic6qx/aOA97c7ibuTl2W+eWuXXjzrbdJ0BAHQO+JlvNE0IO21j1zK6ieuiGVR/Nm1AJzp0x5huskji2+p/FxpNk8SQ/oSOQccAQN+1SwjedFnRCXXd7Kee8Mnc5ifz/2fM37F97dQtPur20gIIgq9WQwOoim2punWnxvtMkm87CZrAdp8+FHl59pMhywZ96dN9m64zAIDOAbRMqP3SaE19MjoGHQMAvWnamy5ksH3h97V1e2kBBMFDq6LjEQFVkY7N9VuN99ksxeKuVTWAst2MV0Zenv3kO6vs+hUGpMk6AwDoHEDLhNwvDZlneYmOQccAQN/Bmw7bF3Nf24SXFkCjDa2JGErQXtLxlFfXdA9179J4dBqLbEYD77hYJibnGoq4PPtN5Vm9I6gzAIDOAbRMyP3SpJr6ZHQMOgYAsoE3HbYvxr62KS8tgL4TQzILiI8l0p/J5WvmHhsaek87K/XfkZdnvzlold+vfbhn03UGANA5gJYJuV/aYp5nEzoGHQMAjYA3HbYvxr62KS+tvpIkldGVdI3pqyvojx0Vc4oRBQ/Nx9DkAVeFLfptwc5ifpkiob1UwJ5Unbpp/e0XGcvmnSQkSQ4tqxudY1GG609Ndab7GnzPU1b7OR1peTbFZelf9vVQ6gxgtwGdQ3tByzTRL83sHMc7x4kukzKavO2NjMWfnYSOQccAthgaAW86bF+MfW0TXlp95Y/O8d56yWTVYkrqPA1b8NRxnh73qKetYNj6rm8oEtpLBaQTcPp252xNnaMT0rMyXlsHf49kzG1oZ8Pvec36zqMRlmeTvLXKb7im+4RUZwC7Degc2gtapol+6YH1zXRAvUy+TdwdMQNs/dtGdAw6BrDF0Bh402H7Yuxrm/DSaoT5Mj6GzfXU31YZcbDXGO4fHQYd2sFj69vOo0hoLyWYZN43efcfHecMGaGnExp5Y3fp7oy7EsYOpdfWd14VYXk2RT9dv0KqM4DdBnQO7QUt0+9+aZ64J91cx1F0DDoGsMXQKHjTYfti7Gv76aXVKHYw+C3m33V3gmZqX2Kdmy6UJ9TV1nDa+rabKBLaSwlWpd77k+ccdfO5L8XcDycF9K5frO88JcLybIpRq+zO1CwsALuN3UbnoHNoL4OqZaZJtkn0/egYdAxgi6Fx8KbD9sXY1/bLS6txlsv4bMDTZWzHghropda59k6GbdTV1rDe+rYXKBLaSwmOpN77kvU3nWi+ImMhUaa24F3tASjlmR079t96TAxgtwGdQ3tBy9TGZfFPoKvXxk+UJToGsMUQDHjTQUx97UAkGk04lHpRDTA/WcYSVoz2GIS8o562imkyftWb+KG0lzLcS737jtS/a5KrO53jWIve9YPVYUyiPDPzxhokTMPEAHYb0Dm0F7RMbehA+nDneCZjCcZ055hOBq+lLNExgC2G4MCbDmLqa/vppRVcYZ+UsYDzLo5Ji7Ovgty2Kv5SioT2UoBha7Jigfl3TYqjuyh2tex9T5iBaHKspTwzsdSyN7cxL4DdBnQO7QUtgy5ExwBgi+E/8KaDmPragfHSSu/O0f9q7C3dfu+L8fsoVSij1NXWsduq+EcoEtpLyQ7/lfk3zQytO58OU40oT8MRy97s5lMDdhvQObQX+l50DDoGsMXYYphQF/Cmg9D72oHx0tqYetFHpsB92XBnWWJhBnW1dcy2vvFzioT2UoC0C5rG5jqT+v+HVCPK0/DM6mjn8KkBuw3oHNoLfS86Bh0D2GJsMfwfvOkghr52oLy0zqZe9Evn+K3LuZtT596lnraWW1YDWEaR0F5y8tQqp4dWnfqJqjTw5fmT9Q63+MyA3QZ0Du2Fvhcdg44BwBbDOPCmgxj62oHy0nqdelGN7Tvc5dx0vJtD1NPWssVqAKcoEtpLDuZY9ee4+fd0xnFi91GeduKczXxqwG4DOof2Qt+LjkHHAGCLYRx400EMfe3AeGkttAr7YI/z3wu7dwaBSTI+tpHGVCIDPe0lK1s9nfxey7DOokoNbHkOG7uSHiAM8akBuw3oHNoLfS86Bh0D2GJsMUwAbzoIua8dKC+tPTkKNR3v5gP1tPUctBrCrxQJ7SUj6V0R51L/rpMUX4QdE5Tn+A6dugDYbUDn0F7oe9Ex6BgAbDH4wZsOQu5rB8pL60bqRW/2OHe/+F0C5lFvW8dMGb/T4qWw04L2ko23qXffaP3tZOpv78SfeR7aW55Dxp6kd4LO5DMDdhvQObQX+l50DDoGAFsMTvCmg1D72oHy0tKGmF6Z2N7j/Mupc0dT/64rY6ept63kmIxfVfplwDsu2ktvFkv3rPELrL/vs/6u8d/+oOm1ujx/sZ75GJ8ZsNuAzqG90PeiY9AxANhi6AredBBiXztQXlprrJftFSvneerc2ebfVnSOB8JOjLaideKjjN+tNXlAy4L2ko10RvFHnnOuyPgV0bShv9A5VtL0Wluek2X8Li61L+ziAuw2oHNoL/S96Bh0DAC2GLqDNx2E1tcOnJfW8dTL3slwfnpldHrnWCtjWVnnUG9bjb3quW9Ay4H2ko2rMjFTtM13lgD40wi9XZ3jDE2u1eW537InB/jEgN0GdA7thb4XHYOOAcAWQybwpoOQ+tqB89J6knPQ8MoqII17s4g623omm844vfNiEDtm2ktvhiwxt67Lubut8tFDd04M0+RaW55zZPzOz2cyuDs/AbsN6BzaC30vOgYdA4AthrzgTQeh9LUD56U1xyq8hRl+s0HGMkHrKoZu/Z9LnR0YVln15eqAvT/tJRsrZXyG+V4d+q+pMtJV0Ok0tVaX5xWrHa3mEwN2G9A5tBf6XnQMOgYAWwy5wJsOQuhr8dIC6MFpq5GMUiQAkJFRy36Q/AgA0DkAgI4BAMgP3nTQNHhpAWRA3T2eyvgEBax4A0Av5hp7kdiOp4LbOwCgcwAAHQMAUJRB96aDZsFLCyAjP8iYG0jSWO4L2cABwI/ah3spm6H2YyHFAgDoHABAxwAAlAJvOmgCvLQAcjJiNZrzFAkAeDhv2YsRigQA0DkAgI4BACgN3nTQb/DSAiiIne33EEUCABaHLDuxmyIBAHQOAKBjAAAqA2866Bd4aQEgLgGgJpiEAgB0DgCgYwAA6gdvOugHeGkBVMDBzvE5deyhSAAGnj2WXThIkQAAOgcA0DEAALXBAiDUCRtMAAAAAAAAAAAAoBUw2Ql1wCINAAAAAAAAAAAAtAq86aBKgvDS+h+c4C0hnSbRkQAAA0B0RVh0TWF0aE1MADxtYXRoIHhtbG5zPSJodHRwOi8vd3d3LnczLm9yZy8xOTk4L01hdGgvTWF0aE1MIj48bXN0eWxlIG1hdGhzaXplPSIxNnB4Ij48bXN1Yj48bWk+SjwvbWk+PG1pPm48L21pPjwvbXN1Yj48bW8+fjwvbW8+PG1pPk48L21pPjxtZmVuY2VkPjxtcm93Pjxtc3ViPjxtaT5aPC9taT48bWk+bjwvbWk+PC9tc3ViPjxtc3ViPjxtaT5VPC9taT48bWk+azwvbWk+PC9tc3ViPjxtbz4sPC9tbz48bXN1YnN1cD48bWk+JiN4M0I3OzwvbWk+PG1pPms8L21pPjxtbj4yPC9tbj48L21zdWJzdXA+PG1pPkk8L21pPjwvbXJvdz48L21mZW5jZWQ+PG1vPiw8L21vPjxtbz4mI3hBMDs8L21vPjxtbz4mI3hBMDs8L21vPjxtbz4mI3hBMDs8L21vPjxtbz4mI3hBMDs8L21vPjxtc3ViPjxtaT5GPC9taT48bWk+bjwvbWk+PC9tc3ViPjxtbz5+PC9tbz48bWk+TjwvbWk+PG1mZW5jZWQ+PG1yb3c+PG1zdWI+PG1pPlo8L21pPjxtaT5uPC9taT48L21zdWI+PG1zdWI+PG1pPlY8L21pPjxtaT5rPC9taT48L21zdWI+PG1vPiw8L21vPjxtc3Vic3VwPjxtaT4mI3gzQkU7PC9taT48bWk+azwvbWk+PG1uPjI8L21uPjwvbXN1YnN1cD48bWk+STwvbWk+PC9tcm93PjwvbWZlbmNlZD48bW8+LDwvbW8+PG1vPiYjeEEwOzwvbW8+PG1vPiYjeEEwOzwvbW8+PG1vPiYjeEEwOzwvbW8+PG1vPiYjeEEwOzwvbW8+PG1zdWI+PG1pPlo8L21pPjxtaT5uPC9taT48L21zdWI+PG1vPn48L21vPjxtaT5OPC9taT48bWZlbmNlZD48bXJvdz48bW4+MDwvbW4+PG1vPiw8L21vPjxtc3ViPjxtaT4mI3gzQTY7PC9taT48bWk+azwvbWk+PC9tc3ViPjwvbXJvdz48L21mZW5jZWQ+PC9tc3R5bGU+PC9tYXRoPkg8SoYAAAAASUVORK5CYII=\&quot;,\&quot;slideId\&quot;:257,\&quot;accessibleText\&quot;:\&quot;J subscript n tilde N open parentheses Z subscript n U subscript k comma eta subscript k superscript 2 I close parentheses comma space space space space F subscript n tilde N open parentheses Z subscript n V subscript k comma xi subscript k superscript 2 I close parentheses comma space space space space Z subscript n tilde N open parentheses 0 comma capital phi subscript k close parentheses\&quot;,\&quot;imageHeight\&quot;:13.34836817015035},{\&quot;mathml\&quot;:\&quot;&lt;math style=\\\&quot;font-family:stix;font-size:16px;\\\&quot; xmlns=\\\&quot;http://www.w3.org/1998/Math/MathML\\\&quot;&gt;&lt;mstyle mathsize=\\\&quot;16px\\\&quot;&gt;&lt;msub&gt;&lt;mi&gt;J&lt;/mi&gt;&lt;mi&gt;n&lt;/mi&gt;&lt;/msub&gt;&lt;mo&gt;~&lt;/mo&gt;&lt;mi&gt;N&lt;/mi&gt;&lt;mfenced&gt;&lt;mrow&gt;&lt;msub&gt;&lt;mi&gt;Z&lt;/mi&gt;&lt;mi&gt;n&lt;/mi&gt;&lt;/msub&gt;&lt;msub&gt;&lt;mi&gt;U&lt;/mi&gt;&lt;mi&gt;k&lt;/mi&gt;&lt;/msub&gt;&lt;mo&gt;,&lt;/mo&gt;&lt;msubsup&gt;&lt;mi&gt;&amp;#x3B7;&lt;/mi&gt;&lt;mi&gt;k&lt;/mi&gt;&lt;mn&gt;2&lt;/mn&gt;&lt;/msubsup&gt;&lt;mi&gt;I&lt;/mi&gt;&lt;/mrow&gt;&lt;/mfenced&gt;&lt;mo&gt;,&lt;/mo&gt;&lt;mo&gt;&amp;#xA0;&lt;/mo&gt;&lt;mo&gt;&amp;#xA0;&lt;/mo&gt;&lt;mo&gt;&amp;#xA0;&lt;/mo&gt;&lt;mo&gt;&amp;#xA0;&lt;/mo&gt;&lt;msub&gt;&lt;mi&gt;F&lt;/mi&gt;&lt;mi&gt;n&lt;/mi&gt;&lt;/msub&gt;&lt;mo&gt;~&lt;/mo&gt;&lt;mi&gt;N&lt;/mi&gt;&lt;mfenced&gt;&lt;mrow&gt;&lt;msub&gt;&lt;mi&gt;Z&lt;/mi&gt;&lt;mi&gt;n&lt;/mi&gt;&lt;/msub&gt;&lt;msub&gt;&lt;mi&gt;V&lt;/mi&gt;&lt;mi&gt;k&lt;/mi&gt;&lt;/msub&gt;&lt;mo&gt;,&lt;/mo&gt;&lt;msubsup&gt;&lt;mi&gt;&amp;#x3BE;&lt;/mi&gt;&lt;mi&gt;k&lt;/mi&gt;&lt;mn&gt;2&lt;/mn&gt;&lt;/msubsup&gt;&lt;mi&gt;I&lt;/mi&gt;&lt;/mrow&gt;&lt;/mfenced&gt;&lt;mo&gt;,&lt;/mo&gt;&lt;mo&gt;&amp;#xA0;&lt;/mo&gt;&lt;mo&gt;&amp;#xA0;&lt;/mo&gt;&lt;mo&gt;&amp;#xA0;&lt;/mo&gt;&lt;mo&gt;&amp;#xA0;&lt;/mo&gt;&lt;msub&gt;&lt;mi&gt;Z&lt;/mi&gt;&lt;mi&gt;n&lt;/mi&gt;&lt;/msub&gt;&lt;mo&gt;~&lt;/mo&gt;&lt;mi&gt;N&lt;/mi&gt;&lt;mfenced&gt;&lt;mrow&gt;&lt;mn&gt;0&lt;/mn&gt;&lt;mo&gt;,&lt;/mo&gt;&lt;msubsup&gt;&lt;mi&gt;&amp;#x3B3;&lt;/mi&gt;&lt;mi&gt;k&lt;/mi&gt;&lt;mn&gt;2&lt;/mn&gt;&lt;/msubsup&gt;&lt;msub&gt;&lt;mi&gt;&amp;#x3A6;&lt;/mi&gt;&lt;mi&gt;k&lt;/mi&gt;&lt;/msub&gt;&lt;/mrow&gt;&lt;/mfenced&gt;&lt;/mstyle&gt;&lt;/math&gt;\&quot;,\&quot;base64Image\&quot;:\&quot;iVBORw0KGgoAAAANSUhEUgAABbgAAABUCAYAAABA4lF8AAAACXBIWXMAAA7EAAAOxAGVKw4bAAAABGJhU0UAAAA1lpdWvQAAKSBJREFUeNrtnQ/EFdn/xz8eeSSJJElWJHkkK1aSZEVWkiSSrCSRJEkiK0kSK1lJYiVJEsljJYkkK0msJCuJlSQrkSRJYn/387sz3+fc85xz78yduXPPmXm9GN/99tw7d+Yz53w+7zl/Ph8RgDg40jr+M46DmASgdhyw+vlRTAIAaA4AQE8AABoCgPgLEDuHrE5yBJMA1JbDVn8/jEkAAM0BAOgJAEBDABB/AWJlh9U5zmASgNpzxur3OzAJAKA5AAA9AQBoCADiL0BsrGodX41OcRuTADSG20bf/9Y6fsQkAIDmAAD0BACgIQCIvwCxMKd1vDU6xKvWMQuzADSGmUm/T33A28QvAACgOQAAPQEAaAgA4i9A8NyTztme5ZgEoHEsl86tTfcwCQCgOQAAPQEAaAgA4i9A6OyzOsEJTALQWE5Y/mAfJgEANAcAoCcAAA0BQPwFCJV5reOj0fj/aR1TMQtAYxlN/EDqEz4lfgIAAM0BAOgJAEBDABB/AYJjXDpnd9ZhEoDGs9byC+OYBADQHACAngAANAQA8RcgNOz8PHcxCcDA+KF1bGkde1rH7uS/Fwd8vXct/7CCRwgAaA4A9AR6AgDQENCA+BU7xF9oFA+sBr8UkwCUztbW8cLqa+bxtHVsCFSAmNd5n0cJAGgOAPQEegIA0BDQgPgVO8RfaAwrrcZ+B5MAlM7FLoHcPk4FeP23rGtcxSMFADQHAHoCPQEAaAhoQPyKHeIvNIKbVkP/EZMAlMrJpG99SwLLOWlXND7fOh56gnpoFY5XWdd3m8cKAGgOAPQEegIA0BDQgPgVO8RfqD0LZfKWEAAoj2VJ3/qrdSzwfEa31j2z+qJWOJ4d2L08ta5xEY8XANAcAOgJ9AQAoCGgAfErdoi/UGtOWQ18DyYBKJU/W8er1jGrx+dmJ58z++PewO5lj7B1DADQHAB5XurRE+gJAEBD8D5cj/gVO8RfqC0jreOt0bi/to4ZmAWgNNKVBusyfn67FXCuBnY/0xM/kV7fu8SPAACgOQDaTG0dh1rHa2lvxS4jTqInAAANEZaGUF+/o3VcS/z9l+S6Pko7lcp+dE4t41fsBBd/jyWd5r8ch3Y2RuaHw1ppz0J96/J8bvZ57tVJW/iWoQ1c8Fyb+ZnxIdlod872XOR4F1Db0JeffzM+P7s/H8v4Gy8znl+3/0yhu5bOAclXoXiK9bxu5PiuFl15k7M9aVs6nPOexq1zrOUxR8F4hX62rAEdQHOgOYpx3nqJyRITzuY4/5UM7eFroneawpJEe+m9X2odP6An0BM1oanva2gINISLPUk7Ta/nfnLd6vefGP+u99z0PNJVxq+8HG8d/yQxLE+80zQfWuB0eU3eC4OIv6OtY4tMXsJvHvcSo/OiOXx09u5ol8GA+QXOPU3aM4R2wNBBy4Piz1tkV7HdOiTb3KxQMG0JsG2MJEH/WZfr/iztQe2FBc7/wnHe2xE75hg40kfAeG88n+t9/OaUpC+/7SFOF/d5T1usc13iMUcVh3T1xImcg155j8eYGs2B5ghGc4xkGJg62qe+SM+/1vM+oquupjeo381NYu/HRHd1Q7dpr0ze59AT6IkYaPr7GhoCDZFe/x/GdehitVWOz62zfLB+Zyrvw5XFr35YJd0nYM60jrGaPJOg4+8WzwN43TBRGQs7PM/rWAnnvmqdc12PF5IP0rnCZhhOd9Qx0PJA2qtANiQvXHmuS9v8c4+NTwfeNn7s4lDLqBC9TKiaGwPmi+RvBc6z09OWnkmx1fqjVvD/yCOLkpOe9qGCcluXQZfRZGDmp0R/qF+1B7YuYl40B5ojOM1xyXOdZfXXbdZ5/2xgfzuX3PsOz9/Hkhfkt9Zg0aDyi6InAN8JaIhy+8E94zr0mroV6NMdPJ+lmpXIvA+Xw3tPm99cQ58ebPxd73kIR+gXwfLQ8bzeSPGV9melc5tMN1ZZv39nSLbYbFzD31K8GM91T3+I4UVrqefaz5d0/qnWecfoikFipqBaU+A8Gz3taVcJ13jHOucqHlt0+AYsfunjXBq7zMGz7ZgXzYHmCI6fPNdaVn89aA0+LGhgX0tfjO2+pXrrD/EvYniJnkBPBA7va2gINEQ7LVfeIpcHre+coElVGr/y4kpVcqumNg42/vpeUhfTL6IKFGXMDJ3P8cJyzPrtg0OyxeXk9+9Ke8tPEQ6IfzfD7MjEo3ksK+n8K4xz3qUbBsk04xm9KniuPZ72VEZfsMXaMR5ddPxWsnaYaohC0h6hOdAc4WHntCwyqeXiPjHhfytc0+37utvlnPTOOXsOPYGeCBze19AQTdcQ9i4l9atZBvlHZPJOx2U0q8riVx6WeNr6tpraOdj4e1mqWwkAxZnRRejeK3judMtMlm0796zfHtaAhG7t0VngmQXP40vv8SWiwZZzjuv/t8Tzm5NhO+mKQWJOcuwueK6rMrjcyMtL9l1QPeMD8De3kvhD3Q80B5ojTP5yXHMZeRfHrHeQpuYZTXMUf07+27fV2TxuJP0UPYGeCBne19AQTdYQmlLnnXUNeYrqHhFq1QwrfuVhl6etz62pnYONv28kW+VZCIMtRiB3BYxFfZ7XXJnTaxvFiHTmUfsypAGJVOQULRKRFvVxOaSYBnJduejKzGWbbqvSdjKLrhj0y/GTEs710dGefi3pOkekcwsXg5rx8XEA/uaatHNyApoDzREmrkUxZWz1/t0434YG9zdtG77Vjmb714kGzTO8Aj2BnogAfCcaouka4rDj3vOk4Vrk+P56mlcl8cuFjoNoznddma0pYy4k4yQvHc/pa6KdVOdsT743pSZ2DjL+jnmCxCb6RbCkFYA195grH1+/SfQ3GOfoVaxmpYSRx+pU63ha8BxTurxMxDTRM6+Cvpxuj7pPNwySxUZw+b7guZZ52lOZOczsvF0reYTRsGxA/ua6MMGO5kBzhMx+x3UXLSy0IMdARRM4a9hVt/uuTQY3dCVkVSvb0ROA7wQ0RDnogN9r6xqe93GeF0K++arjV8po8o5zyfEs+zm+Jc9PV5dPj9zewcXfvR6DT6dvBMu/MrHdYrXj+b1POmFeTkv24oH29othVatWcVx09crvHsfzSOKaXdvh6cszSzr/fKEAbSwBpoyiTb+Ie9VYmbOyp63z7+YRRsNhj78puk3+uDR79SaaA80ROr5igaMFznnFeBld2PD+lk4g6Cqw79AT6ImagO9EQzRZQ7juu58dj64dVAtoYgONXzr+oZMwny27/5O0o01J+9PJ57UeH7VU2rm5d8rkweC0DxyI2N7BxV/XTBqzQeEy5nDmL6ScbVpPJXv+ddvBbo7Unts9jki3v8WWK8mV3/Bhiec3B9ApbBEeaQGnMyWd77a483yWyRYpP48rVMM9R/tgZweaA81Rf80x33MP/a7YMVf3Nr04YLqSXQd/Fw3xOtATgO8ENER5nHbc8/aS+sFBmtlA4teURJN8teytKU/Wer5z0vF83jk+t8Rov3b+6pkR2jyo+DvieGiszgybdGXHG+PfDkrxgc05kq8Su71FbGmEttRr/izuVYirI7wfVyGiEyWe/2oXRw3DZVniy6+VdL4pntiwp+Tr/l4mr8KB8DHzHprHUUyD5kBzNEJzfHHcx5Y+z/VYKCxpD4KcGOI1oCcA3wloiHJ54rjntX2cZ53jPLdpZqXHL500cxXU7lUU1PWdq57ParaM+47P/xWhFgoq/q4R92zoCvpHsNySyTMjszziMY/zNmdeNuZ8uVGBEVsxF50de+Vp//siFX+ueylT+H0UVsWEiK6m0xUs4yWe07fFaqzkax+RzoHSLzzOKNhYUDvoyoUdmBHNgeaIVnO4XuL6WRyzLWc7qDsvBhRr0RMQK3XznWiI5mkI36KQmX32B/s8n2lmpcYv3Un1RiYXiexV0HOGx0/93OU7s8W9QPF0ZLYPKv6ekvILxcBgHWQaEOyVMhccz/JcjnNfNjrwaM4O/G+EtrztcUJXI20bBzwBr6wAbm4h3tLQ/qezqYekva1Wg+fiDN9R0fUgcfofk++WOekwNxH+t6Tc/IOu2PBqQHa1C3XMwtUHz1lH+/iU4/vaf85jRjQHmiNazeFKiZZ38nua8RLJCrQ2aX8bBugJwHcCGqJ8Vop790G/uAbLh5XSarm0d2HpgKZOfGedpJiTvEvYR7/phsqKX3PEXUByU4bvbvH4qnk9vnfU0z7mR9bfg4m/TwgYUWGugpjjcDCuAc6sxULTAhB3cl7HIPLoDZpjHgf0d/LCFSO3HPfzR4nnPyTlF62MCR3gfynZt99ov7sm/srJ20q4Jp311Qrcd6X8rUyu1XkXB2TbG1J8yx5Uy4sC2iGdLPsJM6I50BzRag7XC9ndPs9BYckJPiU2mevxnbqY4Uqi+TT+30z0GXoCPVFH6ug70RDN0xCugc8PBc73wXG+YeyAWmbELHPyIMszPO+4h98DiF8PHdf1a8bvXvT4ql6Mefzc4cj6exDxd47kX0YPw+W3Hp3lseN57s3ZsbIUKoi5kMt6T7vX7SHzI20XVeQ3TFdQPGhgv1sj7tx/X7sE2sfiH9zOWhClVzDX4hT3ByDyfVusNg3IvpeknDyuUA0LCmgHFb3PEkE8ginRHGiOaNkkxXaAficTW8aP0dUmvfSfMd7V1D6ve2iK/egJ9ETNqKvvREM0T0Psc9zn8wLn+1vKKVhZdOzhH08f7fUMXWlVX0j2yY1Bxa+Dnvf10Yzff+P4ftZCl666JuOR9fcg4u9WT6OkEnG4PO3RWXY7nufTDOfda3w+S9oFOx3G8Ujst1DceY5iX+Xhy6VfVn5DcwC9aS+iS5KX9ksOgfK5S6DVle5Hk5c71/P5WuCadAW97r55mFMMZH0Bdq00+JbcyyCwVwIeEgiZnX1qh0UysTLiMmZEc6A5omax576yvgheST7/WliJaaID2unKRF2l/Um6D2ynxy70BHqiRtTZd6Ihmqchfnfc580C53Pt2j5b8T3t7xKPrvf47iMpp/5fmfFrpkzUGutnseAijy2yrqx/6/ju28j6exDx92qfTgU6G7M6lCpmzeYaz2mD5zOjHjG8sse5xyVfTip7W8m2CJ7VVHGn5IlxC4jNr457el3i+c2tXcsb1L81WOrMrVk4q5u/nJYE7beOPldWrYMZyW88lnypYo5J9gJgri1WDwdo523Wb5GbOWyue0TYxuTYLO0J9O2J2LnkELMUk0NzoDnixi4olB4/ZviuuTV9E916Epsk26B2etyX/rZloycA34mGQEMMHpcfLJIm5aZUl/bJx6tkrGF5ogcOS7Zdyq4FticCiF+uWmZ50rLu9nw/66T/XxJ/XcQg4m8dKnZ2Q53j5aTz6WpJXW2puXl0NmFOSb+RrmT7vYL72ZGxs5x2PNfLPV5SvuR0jlekmq2GZXLFI5Zu1KCtu2ZCy9x+lW4xe98wIaj9+oLx/+0Va1esz2tb0u1JCxx9zH4+/RTU0gF3TRGjW9NmZ/yObgM/mfjArH7PVa1+kKsdNvWwK4TDiGRfUeg7tC1OqaFt0BxojqZojhRXLv4sW1LTbel3BUzUL6YFGdXPnkn60guPH70n7ZXb/aR7Qk8AvhMNgYaohstSbvqJPwb83t+LNUmMsgtbprs0P3u+N00mp9t60kcMG0T8uu+w6ZMc1+Ra/PNnju+7xmVjG3cZevxdJvXd9jPV40hsYaiDdkWre6bJ1KvIW341Y2cZ89yvzwGskvyr6mIr4rLH0w70pWFG5O19urhXUW0u8TfSl9GmFaDdJp0DcXZqBnOLkwZNXcW6IGOfzLttZ1rS9/sdVMz67HxbrH4coJ3t4i9/CITKKk/7uJmI66uJyBtPDt1GaW/5u1Yzm6A50BxN0hwm4457PJohrqaDHmMCKbOSF/bUR85xDOpo3uHV0l5RVqSGAXoC8J1oCDREdbgmbYoMcI8X8MtloBMLrlXQe6V7Gk47hYVOVCzO+duDiF++HWlZbarfd9XqOpLjvr5IuWlshsHQ4+9hjzOJvejTaM5GrzMju/v8rdlGZ1hcwb19zPjyoLhmoQ71cDbfJPsWx9sVitWirPA4rY8yeeYxRlxbWfNsqenFTOO8WxsuvO20TquSf9cVazqT/YPnexsdz+iHnOL3jhRbNbsy42/tEndV85EB91Hz91jVFy5Hpb8V2abmqFMhazQHmqNpmsPElR7tSo8X07QI06+4046+/Syxy74B/xZ6AvCdaAg0RLVcksEPcFe5gltTw7hyXq8W/wC3TtDag7h5iyMPKn595/nshYzX5Vv8kzWv+ALP949H5s+GHn/vSfyzBC5+77Ox6xaEpTl/65gUr4KbleU5nfLPjnv8p0dQybONwq4SOzPQ9jBbJor1VFXBvWrOOu7tcYnnNwsEzZJmY6Zm+JK8pI0lIq7bKgJ7QvFdzt89XzCY56mt4NpidX3Adp0hcRfVaBKul5A7OfrPV+mvSjqaA82B5ggPVwHBbs81HZh4UzM/UITpMpFveEcFv4eeAHwnGgINUS0XpNyUOzek/8HYouiClmVd4pkvRcl16T99x6Dj12rP57PmkHYt/skzmbvL8/tLI/NnQ42/2jBdM6T7JG7s2RPd6qdFDdK8T4uSBvi+S8M/K9m2QC2WiVmoXyq4t6M5O8uIuKuxrrE+N81oC3lSJnywzjs1wPagNrjnec4naySOngz4/tLCGI+l2Sx3CJNpiVDsVbvADuqXAr5PV37l3QP+zanW733gXS/YgRiXdjiY8fs6sXOrRvZAc6A5mqg5TFZI9qJI3xltuOm7wUyu1riNoCcA34mGQEO023GZC0tvetpCCH3ZlTt6lcMvzwuoL86RYiu4Xbsw8kzmPpRi+btDYajxd6PnIcaeC++xcS+/9XhJP+V5UU9XlnQrkqMd8pUh5KvICZbOVubJZXMigzM120KelAl2nqEQU9v85nm+ddquOOq5x/Ul/kY6631cmo29ClvzBOrgv04w9ErPYL/khfpyv9zTnga9NdQuwvmZ970g2eRpH99n/L6+XO2qkT3QHGiOpmmOrBrEVVAsaz7WJrFV8heyigX0BOA70RBoiDbbHPf2qMD57jrOtz2Qdq3X8tD6t7+taw0tVaEvB3eWNDJTPd/NOpm71tOvf4jQpw01/rq2w7yKPEislPxbPr63got9/JU4izQQ6OoTXalmzqRWMQtqrprLk6tovrhzM39nfCZNb5F3C4GdQynUlwZXO69Tmo31nmc8WtL5zcIfK6TZ2GLiWGLrXnnsljieT6ht0FWb4WWFgshM/wLh4dpimTV2TA+87aM50Bxojv5wpRVY7ekvWWJmU5hm2G55De8PPQH4TjQEGqLNBnHnU+8X16r+jYG0bXtgeLdUm6aqX/7s8x2nyMJh7Sv/SL12rgwt/r5wGPJi5IEizcmjKyXn5vzuHum+/cd36GxUFTOA5qq5JTm/e8tx3ceMvz+X/lImfAv4ZVNfnj467ls72VKpF7/IYPNvHzD6VZPRFdpfLcGlbSzLqvYd1vN5GPB9ulYEnK/ot3khDZ/X0n9RG/W912pkCzQHmqOJmsOFq9iVvZowHZQ5hRv9H+kA8P2a3h96AvCdaAg0RJvvPO28X75IuJkYzHFFzXX+TjoHjEOduNrj6Tere3zPVQst68JhVy71O5H7tqHE34VSzwIO6Yt3v1XZtbjFhRxBQjvogoruLb2ud318d524tzKNJAHV9zKSp/GG9LKps9YvPM9sWw0F0tUBv0CkW8yuNlyEu/qRr4K0zRWJoyKyPYhf9YqAUH0KtBnz+NWm5tJFc6A5mqg5XJxz3LsZ53bkjJlNYMTwIdtreH/oCcB3oiHQEJ24BqX72XHtSg0WSiqmKdJZm8dOP7Q28LjlWk39RLpPDD2X/hb/uPrvnzXQSUPpa64qnTqrNTViQ5odvajz1nw393sECW38VW6xfCnFBhlfiXtCY5vx/GfG0Hgz8If4i3DUkUcyuAEnc7b5Z2k2rvyAe/vsf6GmelnniQ3TeCGFpL27fOusBtoCzYHmaKrmcOHKLZq2nWkyUcej6TrCZLVhq/k1vD/0BOA70RBoiE5cq9NX9XEeV3HnUAq4T5OJCYgx6Vw5fy6Cvqn96bPDvrpYzTXIPdfT5zZ3+Q3Nie8qqqupW6bWwL8Npa9dl/oVcUiF4qMSz6n58DRXuc7K6CqEL0kAOSjl5TfOwiIpPsjoyoN3TyZW//azPTLE7cKHPU5Gq1JPKXhuzXt2JsC276pQv6ykc6cVsLX9N33V1RPLxq8l2za/edb3Qk714hrEr7IYGFuK43sZfdJQW6A50BxN1RwuXIOZ6TM+LvVOw9Evp6Teg6/oCcB3oiHQEL3va0sf59niOM+hQNr20uR61kg71UZ6fbpbY1ok/kmv3ZUCSFOt2RMSOzy+zDUBo1k0dMeGPYCuv7WrRv698vg7Iu5ZidiNqitNd7aOH2soAvYZz2len+eYLe7qrmnnPdrHOUMr+LRa/Fuy5pRwfq3iHGKeetdzHSnJV6Tb565Js5lVQEjYIiTkVC+uwjVHK/x9XkjDZUTc281PNtQeaA40R1M1hwvXdmmdzJ2fPDcKS07mltR7gBs9AfhONAQaopMljnvqZ1WzK+dzKPm318tEmiFz905shZRVv9wR/46Ii0kf9hWm1Pf/n5O2qqu/X3g+p/nlZ9bMB5Qaf9VZbkicQp6goi+tM4i3wXJbJma+inBV/FuX+nE69kTJyBBtpG3/nbi3Q5aRDuInCas6sYlr0KkMzEILqxreB7c42lVWEX5e4sgrONPjG6pKpzIiYeaSgzZrPO3jJ0yD5kBzNEpz+HAVikuLJ1FYcjIfDDstrNm9oScA34mGQEO4eWpdRz+r+P+yzvFXYO/M2p/NXNbHI27P6pcuiXuBcD+Hpu/R3Nvrh6xjo4i/OgOYzkx9Ef92hxMOQ18UCJXpMjGD+XvBc63ydLT3JYhzPYaVM2jU4ejTY09Jz+Bl0q+mBNhGnjnuu+gKCDNn5kO64f/7SNO+twsImXmB3qNru1uVL4VTrd/+QLMLCpd2+FpTcYbmQHOgOfJzy2MTLSzJIprJmIsTDtTs3tATgO9EQ6Ah3OyXyZM7s3N8f+6A+s+g7q9XgcZY0HvQ8VZdqKaL13RV9gNPG9VV3VeT8YPjyXfWSTwpWoKJvw8cQsLl3F2BhW2D4WJu79hUwvn+Fn8hoLy8kd65hqrAV0H6Uknnvy5hp5Y447j3nQXPeVriXb39i7RTq+jLo64eOFzCOe22vi/j96ZJPPmKL4q72EVVzJDJ27ZCbxdNwqUdbmAWNAeao3Gaw8clj1221aBfDCJ+fLXi3dwa+RH0BOA70RBoCP+7oZ3feW+O79sDyDqJnCXHelV+y+znOtm0qMbt3ZVTXe3b5Am2UuOvK02BnYvHtWVsHF8cNHeNZ1WGg9jnaANb+zzXbes8w8gjttMjljT3Xxkzs+dKsNOgGXPcvwqCfmdLNxvnuVzB9et1Lk6E0MmkXc0q8NLxX8l+zmXfrNuJN8hg8xWXabs3jvs8VmE7tiuCl1n4eBDtoknMkcGtuAI0B5ojLs3hY5e4C8YNg9B1hSvmvk36y/wa2Aw9AfhONAQaws8h61qe5/juc8k/OF6l3xo3zr8/wviVh0cB6Z5Q7FJq/HXlhbEHuPbI5FXeC/DFwbJYys8VNd3RVvpt6Des86yt2D7LZHLBCD00t9t3Bc+tA5hmYYGvie1CxVWtvp8K4utlYrJMc2cNclvx3uQ3vjmeX788F3/Oq35Xkdl+M09OuV9lMPmKy7bdMo/NqnxJWGv99h8lnnsQ7aJJ7BPyb6M50Bxoju6sk8nbrqveIRqLrlCuS7Z8nd+SPvRK2gW/d5XcNtAT6Al8J6AhqudhH/7Dnki+H5jfGkliVdkTi1XG/Kws9djzWgB9cZh2KTX+jjsMbM6Ijkpnsnc9duOLg+a+9bzKmowwZ7kfFzjPFev6NlVom9mGA7WPNTnPpX1jfvJypgM5txwO4VbgbWVE3PkvddtflkFqFRCnpHMlUVVFj+ZZvqnI1sIPXQJ4v8/Qfgn9Lcd3zcrKn6X8HGRl2e5eAC9rm6zfvlLiuQfRLprCNId2COXlANAcaI5wmG3dw+khXkvoukLZIv0XqXqXtB/0BHoiBr+A70RDNF1DuJhj9Y330n0Hj+4oNos5v5LsNbeq8ls/y8TEbJU1p8qM+VnQMdZHHnveDqhPVm2X0uPv9zI5TclvyYCKBhd7APwcfjhYFol7sFK3PCwv4fzmjFORqrbnhyhe70o5lWyzHrsiaDfa10+JuxiHFoj7STpzdOkM+PrkJdTMBfZUqt/Z8aCkdnShyzN836dNP/cpyKdYPnk8MNvpva3s0ZdeJPdbRXGQbdZvny/x3GW3i6awRDonaezjWeJXKDSJ5kBzNE9zuEhXaYZQWDJUXWHyuEAb+Zr0LfQEeiJk8J1oCDSEH6298MS4Jk3v5Eqdslrai8/Mmk5zA/Nb6tvTleLDKOz7oKJnq236YQ8/dFjCKa79oOI2X3r81XyvH3sYXMVn3ap114WpyUvBfxmeYdFidWnHLJJ/6oB1XccrstP6isVS3urGw0Ynu67L5FUNvQ4NnIeGNFhlbl0ssl1xZhLEP5UUwO0K3p9y2Ge1VLNjph/bbRL3dtFufeDfAbxMmxyzfvNgiecuu13Unf0ZtITdPnRF4T5Mh+ZAczROc7hepEIYOAhVV9iDG88LtJUbAdgMPYGewHeiIdAQ/aOLz3Qhmrko6kHiZy5I5wCl2vJXyVZUsmq/ZebZfxNxzHdxVNortj/l9En6LqUT2cMsfDtIu1QWf9WxH0k6w+fkptS4d5LBqzkCILJdis+u2dsrL2HWoNAV2przUKvZ30ue95fk+JwMSN1sHWelPTk2rFWYS4w29M8Azp+206q3LR6x+sfSCG1XJZcse20Z8O8Nq10AoDnQHHVF9cb9AK4jJl2hAxWaL/PPRJvpgNGVpM/8YGizkeS+jsjEzrLP6An0BAAaohYaQsfwdIGJLlJ7b7yzv03+bb+UO4FTdhwziwtX7QvrFL9it0vV8RegVOwk8jcwCfTBXhnMNtKUzTKxXahK7KI3IxHarkqqLv4yrHYBAGgOQFcUYauhLdAT6AkAQEMM028dtmx7vWYxHy0UbvwFKJWZVgN+g0mgD8z6AIMo+HEzeQmsstjFiHRuNXscqe2q5LWUUyU95HYBAGgOQFeUoTH+S+ImegI9AQBoiGH5LbWrndbwYs1iPloo3PgLUDpmXp9vQrExyP+S9tloPzNLPn86W3+i4vtaISVWEB6S7apuB2bO+C8D/r1htQsAQHMAuqIoU5JruBqJzdATAICGCIcy/dZxmZx7+mCF91Kn+BW7XaqOvwADwa4iuxSTQA7MIo5lr3LWYpuaw0wLm0yt+L52Wf3iaGS2q5rvLXs9GvBvDatdAACaA9AVRdme3N/P6An0BACgIYbkt6aLu/DixprEfLRQuPEXYGBcthryZkwCOTALMZ50BE3fMaXHeVcnwftF65g7hPuqosDCoGw3DKoq/DLsdgEAaA5AV3RDJ8TPtI5Fnr8vlnbRsX9LjOfoCfQEABqi/pTttw7K5MFtPRbWIOajhcKNv0NBZ4PWtY4dreNC67gnk3Px6Gd+aR3PpZ3/R/93OX43OuyVqmcwCf0gB/eMtrPOcrxnpV2F2WxfWgH419axoMs5DyWf1SKPs4d0X3es6/4pEtsNi9PWte4ewG+E0C4AXwtoDvoBusLHAevaNEeqpjzTbb9LpL2dPF0ttyVwm6EnAN8JaIhwGITfeiqTB7ff1SDmo4XCjb+Vo6sNdEboi3TfqrA4+Zz9mWf43ehYaT3DO5iEfpARnSFM8zR9FfeM4azk75+TF78sqDP9ecj3ZhfbmB2J7YaFPSGwcgC/EUK7AHwtoDnoB+gKH+PiXg1nH6fQE+gJwHcCGmKIfmumJz5VuWq3bvErdrtUEX+HylnpTDCeGlZnO3Vr3WFpzyCYuVq+4nejYyR5buazpugT/SAL6417vuv5zPVEVI5Fdm/fLAc/gu26+pAvVvvHhwC+FtAc9IOmxcar0ntw+zA2Q08AvhPQEENmrSdGrSLmN1ILNSL+mhVV0yrfasBX0s7/Yxoj/dwnfEWU/Gk5NrZs0Q+y8Jtxz0ccf/9d2ttnYqyGbA9wYzs/yy1b3cNtAL4W0Bz0gwbGxs3iH9jW1aIrsRl6AvCdgIYIgEWOOHWXmN9YLdSI+HtfOhP46xb9lzI5F63ZOT7iK6LkmNWgD2IS+kEGnhj3vML4d81zp9t0z0V8b8+tPjEd23mxC5Qcw20AvhbQHPSDhsbGXYmG0JVQmstUB9vWYzP0BOA7AQ0RGGZKiidSfU2COo8lxGaX2sdfHcwx876MJh1gn+OzZrXNm/iJKFkl5MSkH+TDzNuluZ/SLSxzWsej1rE/8vvTVVY7jWMetvNy2/IfP+I6AF8LaA76AboCm6EnAN8JaIhg0ZihE7CriV+Nj+u1j7+bjJvTWQKt2nrd89kLxmf34CeidW4fpDPnzlTMQj/ogikQrxuC403yN2iG7UalM50Lq2EAXwtoDvoBugKboScA3wloCCDmh2+XRsRf0/mflHb+Kl+OlzfGZxfSV6PlonTO2mzFJPSDjO1lr7Sr96aOcYym0xjbbZHhVd4GfC2aA81BP6hPP0BXoCfQE4DvBDQE8WsMu1Rql0bEX9P5a5BY4/ncmPG5F/TTqLEr6Y5jEvpBF14a92znqz5N02mM7cat61/L4wV8LaA56AfoCmyGngB8J6AhgJgfvF1qH3/HrBu80uWz+2mItUG3+7yVzu0+MxpsD/qBn4WWbbSA0s/SWZV8Gl2q9rabnviJ9NrfyUSeMAB8LaA56AfoCmyGngB8J6AhgJgfpl0aEX9N56/L4ed3+ayZjPwn+mr0nLI6VZNzk9EP/OyUyQVabKGxl+5Ue9vttfzFSR4v4GsBzUE/QFdgM/QE4DsBDQHE/ODt0oj4azr/bts9psjEaL9Z4RPixZ41etpgW9AP/Fw1bLPb+PcT0rmlBuptu6eWvyCXIeBrAc1BP0BXYDP0BOA7AQ0BxPzw7VL7+Gs6fz3WdfnsBplc4TOFoBEvN61G/mMDbUA/6M5H457NYgffSWcF3vV0p9rabpXlJ27zaAFfC2gO+gG6ApuhJwDfCWgIIOYHb5dGxF/T+X/s4fDPGJ/dZfz7jtaxj34bLSuthn6ngTagH/hZZtzvG8ffrxl/f+T4+4kG96062e625SdW4joBXwtoDvoBugKboScA3wloCCDmB2+XRsRf0/lf6vHZJ8Zn03xXWrX4Fv02eu5bjf2Hht0//cDPwR62WWq1nU3G3zSv1JEG96u62G6ZdZ1/4jIBXwtoDvoBugKboScA3wloCCDmB2+XxsTf58ZNbuzxWXOZ/MzEyM9axyz6bfQstxr8vYbdP/3Azy3jfrd6PnPF+IwWRViYONEH0t5O2FTqYru7ln9YgcsEfC2gOegH6Apshp4AfCegIYCYH7xdGhF/5xk3qPmsRnt8/o1llDdCUZA6cd16vusact/0Az8j0pnrbq7nc7Ols9qvHh+kM5dU06iL7dZZ13YNVwn4WkBz0A/QFdgMPQH4TkBDADE/eLs0Jv7uMm7yZobPb5Z2vqsv0l5GP4c+WzvhYCa6/6d1TG3AfdMP/KyR7BV8F0u7Kq+umNA8UUsb3p/qYLvRxA+k9/Ep8RMA+FpAc9AP0BXYDD0B+E5AQwAxP1y7EH+h0eyTztmdE5gEoLGcsPwBRXkAAM0BAOgJAEBDABB/AYKH/HgAQH47AEBzAAB6AgDQEADEX4Ao0S1cZq6fV0JBDoAmMTPp92ZRC7Z2AgCaAwDQEwCAhgAg/gJEwyrpTHx/G5MANIbbRt/XfF8/YhIAQHMAAHoCANAQAMRfgNjYIZ1bGs5gEoDac8bq9zswCQCgOQAAPQEAaAgA4i9ArByyOscRTAJQW45Y/f0XTAIAaA4AQE8AABoCgPgLUIdO8sU4DmISgNpxwOrniEIAQHMAAHoCANAQAMTfrvwfVFyvtenCpnUAAAN3dEVYdE1hdGhNTAA8bWF0aCB4bWxucz0iaHR0cDovL3d3dy53My5vcmcvMTk5OC9NYXRoL01hdGhNTCI+PG1zdHlsZSBtYXRoc2l6ZT0iMTZweCI+PG1zdWI+PG1pPko8L21pPjxtaT5uPC9taT48L21zdWI+PG1vPn48L21vPjxtaT5OPC9taT48bWZlbmNlZD48bXJvdz48bXN1Yj48bWk+WjwvbWk+PG1pPm48L21pPjwvbXN1Yj48bXN1Yj48bWk+VTwvbWk+PG1pPms8L21pPjwvbXN1Yj48bW8+LDwvbW8+PG1zdWJzdXA+PG1pPiYjeDNCNzs8L21pPjxtaT5rPC9taT48bW4+MjwvbW4+PC9tc3Vic3VwPjxtaT5JPC9taT48L21yb3c+PC9tZmVuY2VkPjxtbz4sPC9tbz48bW8+JiN4QTA7PC9tbz48bW8+JiN4QTA7PC9tbz48bW8+JiN4QTA7PC9tbz48bW8+JiN4QTA7PC9tbz48bXN1Yj48bWk+RjwvbWk+PG1pPm48L21pPjwvbXN1Yj48bW8+fjwvbW8+PG1pPk48L21pPjxtZmVuY2VkPjxtcm93Pjxtc3ViPjxtaT5aPC9taT48bWk+bjwvbWk+PC9tc3ViPjxtc3ViPjxtaT5WPC9taT48bWk+azwvbWk+PC9tc3ViPjxtbz4sPC9tbz48bXN1YnN1cD48bWk+JiN4M0JFOzwvbWk+PG1pPms8L21pPjxtbj4yPC9tbj48L21zdWJzdXA+PG1pPkk8L21pPjwvbXJvdz48L21mZW5jZWQ+PG1vPiw8L21vPjxtbz4mI3hBMDs8L21vPjxtbz4mI3hBMDs8L21vPjxtbz4mI3hBMDs8L21vPjxtbz4mI3hBMDs8L21vPjxtc3ViPjxtaT5aPC9taT48bWk+bjwvbWk+PC9tc3ViPjxtbz5+PC9tbz48bWk+TjwvbWk+PG1mZW5jZWQ+PG1yb3c+PG1uPjA8L21uPjxtbz4sPC9tbz48bXN1YnN1cD48bWk+JiN4M0IzOzwvbWk+PG1pPms8L21pPjxtbj4yPC9tbj48L21zdWJzdXA+PG1zdWI+PG1pPiYjeDNBNjs8L21pPjxtaT5rPC9taT48L21zdWI+PC9tcm93PjwvbWZlbmNlZD48L21zdHlsZT48L21hdGg+JMlbLAAAAABJRU5ErkJggg==\&quot;,\&quot;slideId\&quot;:257,\&quot;accessibleText\&quot;:\&quot;J subscript n tilde N open parentheses Z subscript n U subscript k comma eta subscript k superscript 2 I close parentheses comma space space space space F subscript n tilde N open parentheses Z subscript n V subscript k comma xi subscript k superscript 2 I close parentheses comma space space space space Z subscript n tilde N open parentheses 0 comma gamma subscript k superscript 2 capital phi subscript k close parentheses\&quot;,\&quot;imageHeight\&quot;:12.848484848484848},{\&quot;mathml\&quot;:\&quot;&lt;math style=\\\&quot;font-family:stix;font-size:16px;\\\&quot; xmlns=\\\&quot;http://www.w3.org/1998/Math/MathML\\\&quot;&gt;&lt;mstyle mathsize=\\\&quot;16px\\\&quot;&gt;&lt;msub&gt;&lt;mi&gt;J&lt;/mi&gt;&lt;mi&gt;n&lt;/mi&gt;&lt;/msub&gt;&lt;mo&gt;~&lt;/mo&gt;&lt;mi&gt;N&lt;/mi&gt;&lt;mfenced&gt;&lt;mrow&gt;&lt;msub&gt;&lt;mi&gt;Z&lt;/mi&gt;&lt;mi&gt;n&lt;/mi&gt;&lt;/msub&gt;&lt;msub&gt;&lt;mi&gt;U&lt;/mi&gt;&lt;mi&gt;k&lt;/mi&gt;&lt;/msub&gt;&lt;mo&gt;,&lt;/mo&gt;&lt;mo&gt;&amp;#xA0;&lt;/mo&gt;&lt;mi&gt;I&lt;/mi&gt;&lt;/mrow&gt;&lt;/mfenced&gt;&lt;mo&gt;,&lt;/mo&gt;&lt;mo&gt;&amp;#xA0;&lt;/mo&gt;&lt;mo&gt;&amp;#xA0;&lt;/mo&gt;&lt;mo&gt;&amp;#xA0;&lt;/mo&gt;&lt;mo&gt;&amp;#xA0;&lt;/mo&gt;&lt;msub&gt;&lt;mi&gt;F&lt;/mi&gt;&lt;mi&gt;n&lt;/mi&gt;&lt;/msub&gt;&lt;mo&gt;~&lt;/mo&gt;&lt;mi&gt;N&lt;/mi&gt;&lt;mfenced&gt;&lt;mrow&gt;&lt;msub&gt;&lt;mi&gt;Z&lt;/mi&gt;&lt;mi&gt;n&lt;/mi&gt;&lt;/msub&gt;&lt;msub&gt;&lt;mi&gt;V&lt;/mi&gt;&lt;mi&gt;k&lt;/mi&gt;&lt;/msub&gt;&lt;mo&gt;,&lt;/mo&gt;&lt;mo&gt;&amp;#xA0;&lt;/mo&gt;&lt;mi&gt;I&lt;/mi&gt;&lt;/mrow&gt;&lt;/mfenced&gt;&lt;mo&gt;,&lt;/mo&gt;&lt;mo&gt;&amp;#xA0;&lt;/mo&gt;&lt;mo&gt;&amp;#xA0;&lt;/mo&gt;&lt;mo&gt;&amp;#xA0;&lt;/mo&gt;&lt;mo&gt;&amp;#xA0;&lt;/mo&gt;&lt;msub&gt;&lt;mi&gt;Z&lt;/mi&gt;&lt;mi&gt;n&lt;/mi&gt;&lt;/msub&gt;&lt;mo&gt;~&lt;/mo&gt;&lt;mi&gt;N&lt;/mi&gt;&lt;mfenced&gt;&lt;mrow&gt;&lt;mn&gt;0&lt;/mn&gt;&lt;mo&gt;,&lt;/mo&gt;&lt;mo&gt;&amp;#xA0;&lt;/mo&gt;&lt;msubsup&gt;&lt;mi&gt;&amp;#x3B3;&lt;/mi&gt;&lt;mi&gt;k&lt;/mi&gt;&lt;mn&gt;2&lt;/mn&gt;&lt;/msubsup&gt;&lt;msub&gt;&lt;mi&gt;&amp;#x3A6;&lt;/mi&gt;&lt;mi&gt;k&lt;/mi&gt;&lt;/msub&gt;&lt;/mrow&gt;&lt;/mfenced&gt;&lt;/mstyle&gt;&lt;/math&gt;\&quot;,\&quot;base64Image\&quot;:\&quot;iVBORw0KGgoAAAANSUhEUgAABcsAAABaCAYAAABnlg6XAAAACXBIWXMAAA7EAAAOxAGVKw4bAAAABGJhU0UAAAA5nyEalgAAJx9JREFUeNrtnQ+kFVv7xx/HcSRHJEmSQ5LkSCTJlUSSJInkSF6JJFeSSHIkiVxXciWSJElcSZLElSRXIsl15YgkSY5IkiRxf3vZs39n7XXW2nv+rJlZM/P5MN73dvaePfOstZ7nO7PWeh4RAAAAAAAAAAAAsDHeOv7TjiOYBCAXjhhjbRyTABDAAAhkAADoCAD0AgBAmPrgKCYByJXjxpg7jkkACGAABDIAAHQEAHoBAKBc9hq+6ywmASiEs8bY24tJAAhgAAQyAAB0BAB6AQCgHDYYPus2JgEolLvGGFyPSQAIYAAEMgAAdAQAegEAoFhGWscnzVdNtI5hzAJQKGrMvdLGoRqTCzELAAEMgEAGAICOAEAvAAAUw0DreKb5qe+tYxSzAJTCaDQGO+PxWTRGAYAABkAgAwBARwCgFwAAcuakdO+AOYxJAErlsDEmT2ISAAIYAIEMAAAdAYBeAADIl+Wt46fmm55iEoAgeKqNSzVGWeQCQAADIJABAKAjANALAAA58tzwS8swCUAQLDP0+3NMAkAAAyCQAQCgIwDQCwAA+fA/6d7xch6TQMTs1rGtdexpHYei/93SOoYwTaH8YYzRPZgEgAAGQCADAEBHAKAXAAD8ol56vtd80dfWMQezNJ7FreOmdE/s6sePKI7NxVSFMDcamx37vxMmLAAIYAAEMgAAdAQAegEAwCtmHYVTmKTxbDXiU69jsnWswGSFcEqoOwRAAAMgkAEAoCMA0AsAALkwKN2T6d+EyfSms1baq8ZVf5hoHVdbx5nWcaF1/Bn1EdsL84WYLnfUJPt36Z5kH8AsQAAjgAEQyAAA0BEA6AUAgOzsk+6Xnn9gkkYzs3W8ibTiLsdnZkj75bn5wvw25iuE84bd92ISIIARwAAIZAAA6AgA9AIAQHaeG/5nKSZpNMejfrA1xmePyfQX5osxYe4sNWz+ApMAAYwABkAgAwBARwCgFwAAsrHG8D0PMUnjUbubrif4/D9GH/ofJiyER4bdV2ESIIABAIEMAAAdAYBeAABIzyXhRSdMsa51/GwdIwm+Y9bEuYgZC+F/ht0vYBIggAEAgQwAAB0BgF4AAEiHqo3wRfM5qqDjUEDXt0TaKUHuto7P0fWp+g4fWsdNaaerGqIZvXJSkq0qV2w2YtclzFgIQzJVhPW/aCyXXu9EJbN/L92FWOIcaobmGW0aDKrY1fMY7Xg6w29cTNBPJioQwGZH/fi/Ao87Afado1GQTmML1Z4rY/7OkwT95xZDOjF/t46vCdtPtce5OgQyyMzmgn1hpygjoCPQEdXUEcdTPDuoz/+W4DfWGu3tOn5ED8SAXgD8HTRXI2wxPvNnILZb0DpuGNf2KPq3W5Ee7vy7eibfQ3fzhtqNuCThd9YZbXWqgOs8FfXpL5L8XYwal3+1juU1aC9znGwN6eKWRWKzV4OoHD4bEDtBs16m51rqHB89tN2i1nG1x8PKQsf3QgtguwoWfCr4rwi43wxEY/tln/t42jq2ZXhBoRz57RT9B+KxxDE+zbQFq+sayCA1akyrPLM7oz6St0+8j8nREeiIyusI9SD6rsc1f2odB6OXBWmZJ1MFusxDxaNhhix6AfB30HiNcMX4/FgAttoYxcHONT2W6S9vlf4+ZVy7Wg09SFcrrX/rbbG94N9f2kdXqTF2ONJGdWPMuNfLIV7k7R6Cdw7jpxKoB4cJRzvu9vQbb4zz7ujz+dAC2J+WAKxmd/dLe5XlvBRB6nAPx7a7In1npeS/wkOJqLcJ+w8k44WjDV9Je0dR7QMZZOatow+pFYn7pL3KzIbymzOlPTGmXm4eiHyHuSLtd0yMjkBH1EJHbOxxzT5XyN0VJtzQC4C/AzSCnY/SnQWh7InUzdK9u+ZRH5+6S9hZEQLbDD9XRj+64Rhb6tlsfo1tP8t4XpwM8SKviP9tNVA8ax3t+NjT+fVJlScxPh9SABs0gtf51jE34znX9RB8VSoMMVPc25x9zmDqD70PGK65P9R0jn1NCWTgdYzqx3jK86mVQq+lvJUagI5AR+THe8d1+9wW/Jd0T9otYIiiFwB/B2gEae+ACan4typo/C1FzLpo3Mc5ulnhHJPuFf5lcMsxtrY1wP7BFwe/VYDghfxZ3EOELPX8IqXfyqHQApi+lXuXh/PNjx4AXGlLqrSNapPjPq54/h093QsvzfIPNJ2XS7ObEsggM68dvmA0wzn1rY0jmBgdgY6ojY647rj2XzydX02M6C/rjjE80QuAvwM0QsRR4/dPlGgXFa/M3Zlx62qoLA5mTYkNdLXSYmJZ7z8/ib3WUxNSYZ8w7vtoaBf40dI4rASoHvt6BDAfs5RfJP7qrpACmKIza3vcw7mU03risLMaN1XLJ+XKC+pzJnNIplYaUfDJPwPGSwXfKz0qEcggcx/6mYMW6Jz3KyZGR6AjaqUj9uWsHQ5Id2E3dAN6AfB3gEbocEfCecF8Tqbvzp6b4fuviXmFMSL5LRSMyxJx12hpAubCzVshXZyrca4ydirHzR4BTL2oGMpw7lHtXPdifD6kAKZQlab/9XSuCw4bq8C+roL95r7YU7D4XOWh5ze9zlD1znpHn/T5cinoQAaZ+SVHLfCZ/oKOQEfUTkdscNzDIU/nnxBW2aEXAH8HaAQ7342+VNbL5RGZvtgkae7xVRZ7/kp3K4TORIWauCuqVqMaJ2r3pMpxv02mT5boL+9Vkew1GcdW6AwaY+hbSBe339E4Oxk7lWJApvJknRf/uQgPJnTeoQQwPQBt9nCuXpXhD1a039hWGPnOKT4uFPbMk9OOPrmmKYEMMnM8Ry3wWaiBgo5AR9RNRwxJfhNsepHImwxN9ALg7wCNoLHM+N3nJdrlrPgpdP1Bphd2hHxZqsWqjTn9hirwuj0aMyqd4JcePrHf8S7SWDulfi/Pn4m/FKBeseUr95m3DopBL7ixUtozsv95DCR6wY1+OclCCmAKNWP3yMN5RqW7cEcdtsm4Vob5zg16X/MtMxmu3nkq9jxnjQlkkJmHOWqBn9KMAjXoCHRE03SELQfxnYznVC9kJrQ4tpChiV4A/B2gETTGJN86W0ni1WeLHdLU6LlmOc9Gul2ubdeJh+M5nH9rpIfMRYk/ovcil1vHkdax1+EjVQxVk9tqwYDtBbvqd2ekPu9sr0qAC7dVJ/luMf4Txk/lOClT+aAVmx0Db2XGfvImxudDCWA+UY7IVfxObVOcWfF+Yx6rPf7GoBYoHjFUvaNy+v0s6EEkyEAGXsbozxy1wBphAh4dgY6oo4647XiAy8Kv2rnGGZboBcDfARrBwFzZvqckm2yy3P+XlOeyvTS9RrfLjd8ln9TTarJxwtKWd6P+Yu6SdC1cHDfGx7bId9rqPmytQXuY/f98CBflylt3ivFTOZ5aBO9bS9teSnHuddr3L1cogOX9QKgOVbl4UYXv65HYc875RM9XTpEn/2wX/1shKxXIwIuwQwsAOgIdkZRLjntKmzJHvcz9KFMFzgYZlugFwN8BGqFP/9pckk1suabT1mjw+eIderNTpl5g+2KOw++p3RYrenwvSWo0pa0uFhjHi2SzBFjrxNU4FNuoFrNkaqWIPlBsOWh/RJ9Pgr76OM5W+lACmC/GxZ07akuF78u1mtT3CqMzkm21AaR7WTGSw28FGcggM+fRAugIdAQ6IgW7Hfe0POX5fqtRm6MX0AtNpa7+Do0Qjkb4aPxmWTsVnoifyQKFqw7IarqfV9ZHfVTVZ5vh6ZyLpb0jwmw79WK73+IBV2q0Xt+75ugrmyrcLjONe/kYwkU9S9E4EB47tfZbrP37XLG/DD2U8PyPteAXp5hAKAHMl0N1Cb6TFe83ru1ze3PyM5MM1Vx4ZWnD100KZJCZiYxaQPWL9+K3QBygI9AR1dURaWoULNL62l2GJHoB8HeARrAwYPzW95JsMuC49yzP0bb0yPvoft5Qzylqtb6a5Bj2dM7FYq/fcjrGd2c5fOXNGN/7ZPnee6l24U+z/5f6Tnq2UHCjLlwRd46vG5Y2fpng3DO0QPAgZuAIIYD5YKHlgb1z3KtBvznjuDefxbT0IHCVoeqdBY42vNCUQAa59aEkWuBYJD7pC+gIdESzdMSw494OpTjXHa29SdOAXgD8HaARbJgFwJ+VZJOljr6+PcM5bROadXh+3hHdm4oJj6I2jIuafDhvHGdSxJPRyD+pvjnH032pySJbKqIrCexi60P7Y3z3dIbvhoq5U2N5mRezU+qZ76aJfOjhTNdKtu31ei7bIxUKYFkZEvvOi45QqEOxOtvWsVeef0PPj0lxJ//sEX+r+ioZyCAzezNqASUUPwmTYegIdEQTdYTiq4eHez1f7QmGI3oB8HeARnCw1fidP0uyyVbxnwrjruV8d2r4nKFWQMdJgaL0oG31/q6E1zAS9WHli+Z5vDdbe6ndWnF3Q1529KGlCXWTfvxV4b5yUwJK2+XKdbNQoEros5qul5EvJf2qQT2X7WiFAlhWXHkdv9VE7M90BB/fK4w6QUD91iyGq3dsqzl+ir8cbMEHMsilD8XVAmpVx70CXrgAOgIdES73LfeYNI3KvzL1Um2IIYleAPwdoBEcmLUyLpVkl13iv97PTcv5PlS873yX9ItyHkj2LBjzW8e7yI5J3nOqxUB/9Pj7mGSfgH5t+f7bmN915biv8m5MM47sLvNiPkj+q0ohfw5q7efaUnJI7MU35sY4/0RCRx1KAMuCa/VNmpnMUNkmxaww6gSBxwzVXLDlK3vUpEAGmfmSUgusivpaJ54MYkp0BDqiUTqiw1XLPX5J8P392ve2MhzRC4C/AzRCD34zfudgSXY56ujzWXZRXBf7hFNVudvDN/RbCGFbuf9ekqVQmRv1L5V+ZTThtavFQK7JIbVYyFbQcyLB+Rc77JJkZ94PxzlmVLS/mH7kdFkXstxh2D+IB5Wjk+Pxnx6fUTklbbN6x/qce74kz70USgBLy4ooKNV9fJwT+wojnyu6FmnnHmeo5tJXbf00b1sHE8ggM6sdfehvaW+b3Bu1r1r1oyq6qx1pt1vHZ6nHyl9AR6AjsvOr417j5BMdlqkcxxT1RC9ANftWk/wdGqF8jXDF+I2xkuxyQfy/qLzqOGcV6bxvVAvmlkh7UY1us14vltX7CNuq6w0Jfl/taH8q7cn7VQm+t1LaL8rf99AxmxztdCrB77jSYCZJW+tatT9c0T5jrta/UtaFHHYYlu1x2TgS2fG3gn5POZ3OjNK5FA79TYIOG7dYRSgBLA1qJvitY2w8lnoVJrLlFfS9wkgPAqtxD4X58TVNCWSQmXFxr/hIcrByDB2Bjmiejujgytu6IsZ3OxMjqg9S1BO9ANWiif4OjVC+RgglvZMr9dBQDues4u5NtdBGvRA3X9x2dhJ8Tfh8kmTybYZM7X5Ne5xMoFPT9MU/HedIsnL+Z436i01PlrYYy5ZfsK7bqOdEgeWhtGe+1X1+jhztXvG7TeFOwQ92mxIMzpWOwbSxx3c6+Q1/SvwZqirnJ/zLYaNJ8VsMomyGHffpu6hWp/98Qtvmgm1r29cmBTLIzEOx7zC5GAnBa1H73ooOFePeWbTDcM3thI5AR6Aj3MyTdGndFmkPeidxx+gFqBxN9HdohPI1wt0E58+TIl+WV62Wh5ooU7vGfrH87YT0zq09X6YXDp9IMI7Ub9+XbC/Kf0bX4eKlZK/9aEuD+TzB92c5ruGLVBdzxX4pxW31GcK6VE51MSbTt4vbOtQpDw/7szS7riro/s5KsvQZTyVZEaZJSb7iOJQAlpQTPZzlmpqNi+1SzAqjThC4IZCHCLH58SJsHUQgg8zMEPuKhDj+Xn8Bcq/mdkJHoCPQEf2xbQU+HPOlzxupbn5N9AJ6oak02d+hEcrVCOaK4VUltf1FYWW5C5UuxVWvbItMLbaxcd3iU1Ym+O1zkn3H7M0+v5F1RbcrDWaSHSNbUl57yJgTbqXUvNvsMOyRmgWvowkHhSoqcSDD73VyNn4s8B5fJAwwexyiZsTy2VGJn28sxACWRczrxwGpH79L/sVDVkk1t9BXSYSkrSxei0AGmXEV+Y2bw/Ze9Pn9NbYROgIdgY6Ih+0FSa8iVeuEop7oBagqTfd3aIRyNcJHCSM/82/iP2e5K71H1VBtu9zxtwXiXlm+WoqvrZGG/zK203HH9zclOMdpxzn2VNinmtkPPpZxEa7ZluU1Cl5bJf1M0r+RiE+CmkHs5Gy7UNA96tte46bPULNdnyReTia98nWS2bxQAlhcRhw2Uce1moo7Ww4v31tjj0i63FuQLUAuLOC3gwhkkBlXYaK4K8KuRw9Add1qjY5AR6Aj4nNDkq0m/FeasTMFvYBeqBv4OzRC2RrBTF9RVoqSPeK/uKKtwOe3mo2dwei+Plv+9ty496eB3oNrZXncOg0PJHtKbFu9iI9SvZQ9OjOM+/lcxkXYcuxM1mgAzjEetJTDVjNSy6IOrI71UaD5Ib23XyyI+ZtnUjr7LOgFMZIEXNuqYlu139sphW0oASzugHzhaP9/pJ7bggccDt73SpBOrrBnPFfkwt+WNnzVpEAGmXkl2XLYqhhZ11WC6Ah0BDoiGbYVlq68mQe0B8PFuGL0AlTqRQb+Do1QtkYw036VxU5Hu2bZDWcr+jhZwzFki0P7LM8koRb+dk0YjsT4ro+U2Lsdv3+o4v1iUIqvrdLFfIdhr9Zo8Okr5yf6BCG1quJ6jyCmGuhEn+D/q5STu7WziuebJKs2vthxrzu0z+j5DZP2jVACWByuOmzxKaazqyK/OO551LOj6/SfUzxbeGem2Cc8ilppUnogg8wscviBJDls1QPzkZraBx2BjkBHJMOV1snsV8PaSyaKeqIXoFrg79AIaIQpXOmIstRZuW05Xx1rPZj3pbTBpHHfewO+/puOtt8e47uulNhHY/62ql3w3vL9ZzXqG53je9E/7tousrMmxp2jOd5PEn+L4VqZ2hLqyjGmZoyXag5e5QDUi1ApMbqswHv9mMGB2rZ+PNT+vi5D36jKQ+7eHu29SerLHsm2mjQOehBoUpGfonAVaN3WlEAGufm/uDlsOztUFtXQNugIdAQ6IjlLHXZYYXyuk+P1rVDUE70AddANTfN3aITyNUIo+bxnOtoySx0OW6rUKzUcR+q+rlu0QZw0biHgWtl9OcZ3z0q2HQm2CZVJKSa1Wu01ww1H49Qlp/B+yTYbdVDc2yr6HUUWH9CLJ6bZbuESz0uiv5/UgvLsigawfvZzbYs7IfXGVjjEd9XkTnVwVhDlgy3XdNwq9Tz8goh7RUQSobWkprZBR6Aj0BHJcaV401/KLtY+s10AvQBVAX+HRkAj2PlsuZ7dGc73xXK+vTUbQwPRff0R/fdSQz+oF7/zKnAPb8Sed7zfQiJbKqu4KcpsRWVVn1ldo/5h2rNQbAPweY2Meyu6p5cZzjE76og/EwSvorfHHJNshVnVAH9nuY/fo78/jv7774wdPMSH3LmOe6/rNieTuzmLrwGZ2kZ1QyAPJqT3ao3aBzLIPEa/WvrQa0yDjkBHoCMyYKuJdFj7+x1JnpcT0AuAv0MjoBFC1Qi3LNdzLoM+t7X96pqNoU4ti86kwj0pb+dTFjY62uuxuHfOzZN0aTBVSjPb5Lfa/VG3XfylaYbVjsapU87AzguAfR7OpVbAXI8RvC5KsjxePuhsbfqU4RwnxJ5zbpYWvE9m7OAhPuQ+cLTjq+jeszK7hP6QhEnLvW/JKXCM8YzhHVfdifGCr4OH3+qy1tGHLmAadAQ6Ah2RAVthsk4u2vUytYqQop7oBagO+Ds0AhrBzRHxt2N7leVc32ocm7ZG7yCqnHLmoLhfmNt267qKwu7t89xmW42ucpTXsVZEabvRTjgaZ2VNDDsk6bfz9GIkEpaPIoelzv8hegAoY6ZvUAswWVbuLhT7jPYdyZZvOuSH3FPiLq7iKwfcPxJ20bvvlvv3udXpthbchwR848qRVrQvYlt1dXFpgW2YBh2BjkBHZOC0xS6dYnSdXL2ncTPoBagM+Ds0QogaIaS6JqOW+3ub8lxjknzFcRXpLKxTkwOvtXtVaU2GKxprbTt21eTweWnXHuhMdl2T/mkwB6Jxr/zic7FPOB2Wai6qCFoz2AoGvKrZQ66aldkp9Wab1n57Mp7rtrhnsdPOJIdamGtrj3v11Wc6DyYhF737L8cXEUuEVap5c0PyL9DKw2+9eSz2HLYU20NHoCPQEVmwrZhS6R9/jf7/+4o+CKMX0AtNBH+HRghVI3wzzlP2S0Nbuqs0kykXLefZUeP+NW7ca5XTiSyQ9qp4V2ol9e9qMuCj428qTe4Taecud51DrSQ/IO3CsnVlMA/NomYWrkdi1MVMh+HHBarGJUlXjM3G+h4BLO1MZmgBTLFY7AU4suQVMxmOHgRfBN5/vlls4KuNLmvnXMZQzYVJKX/VQS6BDArBpQUeYRp0BDoCHZERV7rHzsPhToYeeoFmqQT4OzRCyBrBrMFX9k7mccu9pSlibb50/xT50LrRmSTT2/FMTe5NpZhRK8JVGqMfkq6Qb+cFutp1o97xqgmrkYb4nhmSrvCpEzNPkivPj60isWrAeQJV44P4Lcb22jFId9UkgM2MnI3tHn2+IOq8KA69Krxth8moh/OuEAqc5c1yRz/eV/B1eA9kUBjbHX3oBKZBR6Aj0BEZGezx4MeEHHoBvVAN8HcQukYwJwJnlWwv9T7NfDF6PeE5llrsU9e0ZWeN+3wh9ZwUUAs91K57lZdd7RC46xgHv0d/V7t5VIqaOVLfFCv9mGXYZjLrCeNu+7gk9mIRUC30wmzXPJ3ziGPgzqlJAHMVTlGrGeZ6+o09Up0V1bbZ76xCdUgT1j+jgF9F1IvE55Hg+RL1nSUBXd8hR18uus95D2QVbIuqcsnRh9ZgGnQEOgId4YF3Yl8hVbfdZugF9EJdwd+hEULXCPeN86wNwG7nZXphziTpMsz6ACplVdxFrVXzgTeM+2yKD3AVS56N2/l/zB2KD7Oe0Lad2lZl/o1lAI7QHpV+0XHQ0znnyPTZ0OcZzhdSADsg7q0tvl4O7ZJq1QBQgdcsQvEpowDWi1WUNQueNd/yRkdf+SLlFNexcc9yfWXk//QeyCrYFlXlvcWu3zALOgIdgY7wxC2xr5oKCfQCegHwd1BdjXDHONemAOw2N3qe1q/rcMzvDlu+e7LGPlB/aXyowlog6Riwvbf9UAGfUKSdNsn0YsCZsOUTM1kjbLmuA/ONQOMz9+MVo3+cqkEAWyPuAgk+tqEqp2fOIlcl39avFps8TOEMB42+o7Zn5r1tSK1i3xD1//PRSxX1su9qxvP+Ke7t46+l/O1Q8x39+WMJ1+I9kFWsLarKWodN72IadAQ6Ah3hCfN+yizqiV5AL6AX8HdQP41gjvutgdjPLHIddzHabzK9kONgSluE7gPVavtOEfcHFdcCSRivwDNYCHbaJp7rrFy1GN3crvqXZQAiHqqHWU36uMdzmys/1lU8gKnA9MHhlK6kdB6qUvvm1rE/ukdb0YYqrWI5L/Yqy3FTqKgc5c+1706Iv+2ZLlS/VKvW/rZc+1jGc9+R3oU2NpbcXq5tsWUUy/IeyCrWFlXlscOezzENOgIdgY7wxG7xk5MWvYBeQC/g7wCNYONyIHHGxjHj2tQL4V4vvrcYn38r7UmLuvrATkoeNTG3oOJaIC7qnck3cU9ohEAIdhLp3nn0XzTWM7HUYvzzUZBSq0QvGH9T250o6lktloh9W6tqd7VC2NeKnefaebNMpoQQwB5K+urDaY8PFexbqv98l+lbLW9KO/+ZXgFdBfqVkeg1c27dl/xflPcTI/M9n8889pTQPmocro0hhM5JsbnpvAeyCrRFlVnkiCH6obbdkjcUHYGOQEdkZYN2P48DfXmBXkAvAP4OqqsRjhvXOR6YPfdL9y6Nxxa/q+7/qPG5pyniU5V8oFpV3qlJU0axZ99aoB/qfazalfOpTxtdjp7VQqFoO+mYK/C9TNhtjNEInaq8cwWqwmjMdu1s88ma82m/+Fn1UXYA216C4OtMUlWRhdG1f0txz0r07CjpuvXiVf96OqfaEvhe7NtQfy2hH39P2B7q88+qGsgCbouqosbIlxR9SK1qWYX50BHoCHREyofD0Ip6ohfQC4C/g/pohDHJvvuhCNuaq3T/ju5dTUzoqZSVVlcpktNOIFTFB+rxYLKE389DC5io5ydVM+SduNNauQ71LuZ19P0yn8OKsJMLM2uKt1RQc6IOqGaGv0YiSP3vk9ZxtnUsJx5AjAccFQizruCqQgCD6aiV42q77B/S3oY3GTnt75o/+UfaWymPBuBT9EraF3L6DSVaXka/sYMukn8goy0A0BHoiMqjcmP/FtD1oBfQCwBQH42w2fArtwK+Z7UrWxW5Vu/ovkTP1Or5+m30TL1X/Nf1CNEHzpHuBTz3aqoF6kCZdjJ3uGymOaBuVCmAQXV5q/WxbTn+zjspfgtS6JQVyGgLAHQEAHoBvUBbADSXeYZfeYNJgveBZwPQdUVpATRTel4Z/WQBzQEEMIBkLJLuHOszc/qdFVLe7HfIlBHIaAsAdAQAegG9QFsAwE/Dt0O4PnBEphf4vVpTLYBmSs+AMa5/0BxAAANIzl7pzv+WF48lrLyrIVBWIKMtANARAOgF9AJtAQAvpPvl6xJMEqwPNIu2q+N0TbUAmik9i4w+8i/NAQQwgOToubTO5PQb5yW/YlRVpoxARlsAoCPQEYBeQC/QFgBg+nbSaoTrAxeLvdDlzhL7yxm6SZB22mb0kRs0BxDAAJKjFwjZ6PncaiXUpejc1zB1qYGMtgBAR6AjAL2AXqAtAEDnuOFfxhtuj1B94DmZ/qJcHWtqpAXQTH44YfSRozQHEMAAkrFSurf0Dng890Jpbzli1rn8QEZbAKAj0BGAXkAv0BYAYLLF8C83G2yLUH3gYOv4KtNflPuOx2VqATSTP24a/WRLHY2sjDoq7dUEJ6W9iuBl69hhfG5GJJpeRI3xrXXcFiqeEsCaB2MmGYe1fvWX8bcDreNuFJi/a4ey1f3WsTzGudU24XV0y9IDGW2BT8QnoiPQEYwZ9AJ6Ab0A+DswGTb8y2SDbRGqDzR3F7nicZW1AJrJn50+Gv1kuG4GVjmSPot99miG9jlVofeVY/A8xfcTwBoEYyY596T/KqU92mcuto55dDVv1D6QAT4R0BGMGfQCoBcAfwdB89Jo2xFMEhSnHWPwAFoAzWTQqOKeZiL/u9rfNkTi6UgU1FZbgh0QwJoGYyYeg9H9du59teUzA5EQVi9WyEnmF6pUAz4R0BGMGfQCoBcAfwdlc8lo212YJCiuyPQX5SondpETp2iBathpzOgnl+ts7AEjgP0v+neVyP+dtPPh6J/VDTOBXyGANRDGTDw2aPf9zfEZtR3zmbDNMg8aFcgAnwjoCMYMegHQC4C/gyDZbrTtdUwSFHtk+svyvWgBNJPj3Ho/2V5nY6/VblQFstnSXg2kgtcq47MjJQ8gIIAxZqqDvp3rT+NvavXIrdZxp3XMpEvlQqMCGeATAR3BmEEvAHoB8HcQJLOke9KEdG1hMSTt3NeqbdRuj4NoATSTg0nDp8+qs7FPajd7PxooqrjGWJ8HoU/4FAJYQ2HMxOOpdu/7tX+fK+0q4GfpSrnSqEAG+ERARzBm0AuAXgD8HQTLI+meDFmFSYJjEC2AZurBKmMMP2qasS9IOwG8jbPaZ2/QTwlgOCjGjINh6X5psjT6d1XER60kOUg3ypXGBTLAJwI6gjGDXgD0AuDvIFgOGf7mNCYBtECl7GQWgj1UZ2Prq4DU/6ocYqqoywzH5//RDDNGXyWANRDGTDz0lSHvo39TudC+t45TdKPcaVQgA3wioCMYM+gFQC8A/g6CZr7hb95gEkALVMpOr6V7J1qtc8fv1G72n8jgyx2fnWc4tzn0VQJYA2HMxEMv9KZyaV3W/vsF3YhABvhEdAQ6gjHDmEEvoBcAf4dGaBQPjHZeg0kALVAJO/1ijN0HdTf2Fe1mf7SOMz0+u1v77BP6KQGsoTBm4vHKsNMLo1/9QlcikAE+EdARjJnGjxn0AnoB8HdohObwP8PvXMQkgBaohJ0uGb+1u+7G/qDdrKp6O9zjs3ql9JP0UwJYQ2HM9GeB0YfORf/+UshDWASNC2SATwR0BGMGvQDoBcDfQfCoApJ6UWGVPoKiws0GLRC+nYajsar784E6G3vUMPaJPp//LKwSIoA1G8ZMPPaIfQv+Eene6juPLkUgA3wioCMYM40dM+gF9ALg79AIzeOE0TeOYpJGgxYI305HjDFb+wnNwwmMqldK/8J4JoA1FMZMPPSVIVe1f1cvS34Iq0bypHGBDPCJgI5gzKAXAL0A+DuoDHOle7LunTBZ12TQAmHbaSAao/oimLl1N/Z97Yb/6vPZ4+Je2j/C+CaANQTGTDw+ave+0/jbBe1vn1rHDLoVgQzwiZgSHcGYaeSYQS+gFwB/h0ZoJmele8LuACZpLGiBsO10wBirZ+tuaLVFVp992Nfn8ze1z45p/67yUl5ifBPAGgBjJh4rpHcl+6XG348Zf5/fOs4z/AhkgE8EdARjptZjBr2AXgD8HRqhuaidBl+le1J9CLM0DrRA2HYaku7JdTVmaz+5vtkwZr+8Nm+0z86P/m1d63gurPQggDUDxkw8Dmn3/Y/jM7eke+ZTd/bXW8d6hh+BDPCJgI5gzNR6zKAX0AuAv0MjNBszZdsxTNI40AJh2+m4MUbHm9Apz2k3/HeMz+szw7Nbx5bW8VraFVmBAMaYYcx0uC3TKzSbLJLu7fn3IiF8sHVcZtilopGBDPCJgI5gzKAXAL0A+DuoJENRO+uTd7R5s0ALhGunBdK96OW1NGTRy0TCB5f3hrBS+XKWM7YJYA2CMdOfAUPsbu3x2UOGfdShVo8MM+wIZIBPBHQEY6bWYwa9gF4A/B0aARQbjLa/jUkaA1ogbDvdMs6zsSlCSb/p0Rjf2SHtytRqpkIt4V/I2CaANezhgjHTn/XSXfW+3wPYUc1GarZzNsMtFY0MZIBPBHQEYwa9AOgFwN9B5blk9JkxTNII0ALh2mnMGJPUjgAggAFUCgIZAKAjAAC9AABVRa16fSXd+ZaZMAEoh4XRGOyMx1fCbj4AAhgAgQwAAB0BgF4AACiMZdJeDdvxU8+E4q4ARaPG3FNtHKoxOYpZAAhgAAQyAAB0BAB6AQCgWLZJ9w6Ya5gEoFCuGWNwGyYBIIABEMgAANARAOgFAIByMAsUnsQkAIVw0hh7hzAJAAEMgEAGAICOAEAvAADguwDQ5gBAAAMgkAEAoCMA0AsAAKVzonV8147DmAQgFw4bY+0EJgEggAEQyAAA0BEA6AUAAACAEvg/sGBjTicuLAoAAAM2dEVYdE1hdGhNTAA8bWF0aCB4bWxucz0iaHR0cDovL3d3dy53My5vcmcvMTk5OC9NYXRoL01hdGhNTCI+PG1zdHlsZSBtYXRoc2l6ZT0iMTZweCI+PG1zdWI+PG1pPko8L21pPjxtaT5uPC9taT48L21zdWI+PG1vPn48L21vPjxtaT5OPC9taT48bWZlbmNlZD48bXJvdz48bXN1Yj48bWk+WjwvbWk+PG1pPm48L21pPjwvbXN1Yj48bXN1Yj48bWk+VTwvbWk+PG1pPms8L21pPjwvbXN1Yj48bW8+LDwvbW8+PG1vPiYjeEEwOzwvbW8+PG1pPkk8L21pPjwvbXJvdz48L21mZW5jZWQ+PG1vPiw8L21vPjxtbz4mI3hBMDs8L21vPjxtbz4mI3hBMDs8L21vPjxtbz4mI3hBMDs8L21vPjxtbz4mI3hBMDs8L21vPjxtc3ViPjxtaT5GPC9taT48bWk+bjwvbWk+PC9tc3ViPjxtbz5+PC9tbz48bWk+TjwvbWk+PG1mZW5jZWQ+PG1yb3c+PG1zdWI+PG1pPlo8L21pPjxtaT5uPC9taT48L21zdWI+PG1zdWI+PG1pPlY8L21pPjxtaT5rPC9taT48L21zdWI+PG1vPiw8L21vPjxtbz4mI3hBMDs8L21vPjxtaT5JPC9taT48L21yb3c+PC9tZmVuY2VkPjxtbz4sPC9tbz48bW8+JiN4QTA7PC9tbz48bW8+JiN4QTA7PC9tbz48bW8+JiN4QTA7PC9tbz48bW8+JiN4QTA7PC9tbz48bXN1Yj48bWk+WjwvbWk+PG1pPm48L21pPjwvbXN1Yj48bW8+fjwvbW8+PG1pPk48L21pPjxtZmVuY2VkPjxtcm93Pjxtbj4wPC9tbj48bW8+LDwvbW8+PG1vPiYjeEEwOzwvbW8+PG1zdWJzdXA+PG1pPiYjeDNCMzs8L21pPjxtaT5rPC9taT48bW4+MjwvbW4+PC9tc3Vic3VwPjxtc3ViPjxtaT4mI3gzQTY7PC9taT48bWk+azwvbWk+PC9tc3ViPjwvbXJvdz48L21mZW5jZWQ+PC9tc3R5bGU+PC9tYXRoPhHcEDQAAAAASUVORK5CYII=\&quot;,\&quot;slideId\&quot;:257,\&quot;accessibleText\&quot;:\&quot;J subscript n tilde N open parentheses Z subscript n U subscript k comma space I close parentheses comma space space space space F subscript n tilde N open parentheses Z subscript n V subscript k comma space I close parentheses comma space space space space Z subscript n tilde N open parentheses 0 comma space gamma subscript k superscript 2 capital phi subscript k close parentheses\&quot;,\&quot;imageHeight\&quot;:13.407079646017698},{\&quot;mathml\&quot;:\&quot;&lt;math style=\\\&quot;font-family:stix;font-size:16px;\\\&quot; xmlns=\\\&quot;http://www.w3.org/1998/Math/MathML\\\&quot;&gt;&lt;mstyle mathsize=\\\&quot;16px\\\&quot;&gt;&lt;mi&gt;Y&lt;/mi&gt;&lt;mo&gt;&amp;#xA0;&lt;/mo&gt;&lt;mo&gt;|&lt;/mo&gt;&lt;mo&gt;&amp;#xA0;&lt;/mo&gt;&lt;mi&gt;J&lt;/mi&gt;&lt;mo&gt;&amp;#xA0;&lt;/mo&gt;&lt;mo&gt;~&lt;/mo&gt;&lt;mi&gt;N&lt;/mi&gt;&lt;mfenced&gt;&lt;mrow&gt;&lt;mi&gt;A&lt;/mi&gt;&lt;mo&gt;&amp;#xA0;&lt;/mo&gt;&lt;mi&gt;J&lt;/mi&gt;&lt;mo&gt;,&lt;/mo&gt;&lt;mo&gt;&amp;#xA0;&lt;/mo&gt;&lt;mi&gt;C&lt;/mi&gt;&lt;/mrow&gt;&lt;/mfenced&gt;&lt;/mstyle&gt;&lt;/math&gt;\&quot;,\&quot;base64Image\&quot;:\&quot;iVBORw0KGgoAAAANSUhEUgAAAygAAABWCAYAAAAkNLLdAAAACXBIWXMAAA7EAAAOxAGVKw4bAAAABGJhU0UAAABEsZUXFwAAG1FJREFUeNrtnQ9kl98Xx4+ZySSSSSaRTCaJJEkSkySZyCRJIkmSiSSTJJJJkshkJhlJMpNIJvmayCRJYpIkE8lkkvj9Pqc9n/Z87uc+z3Pu5/P8uc+97xfX91ttn+d+znPuPffce+45RMAGdlfa/yLabogHAAD+saTS9kIMAABPWYo5EMBBAQAAe9hXaV8r7XelrYY4AAAe8ihYH45VWifEAeCgAABAMSyrtAehefEZze8iAgCAb5wJzYU/Ku2Az8KYjVlAp9FMGErxubYs/uGgLPArY13jdgjzG8hp/Erapxz62JbyGHqYo3x7Km0m9Ox7ldYKtfvHhZBszkIcsDkgNdqD+Z0dgpFKG6+0b5X2M6Q3/N+5SvteaZPBRsqNwGnoMnjWruDzbxr8fHhtPlxpi3x8SfzFpyrtT4oDdjZ4GaOGfTkaGMeXTTpOvCjYAAfFOqqTwNcMjARPIHwkug3zLkiR9ZV2N5iXPjWom3sy7mNrMNc+DoxrM+NoOjDYeXBZefZNqFsNncHiqCqfUYgENgc0PZ9fDJyNNNa8rFe3EnRgech2mIzhDcrmzZtKW+nri2sNvLaHDb4odnR6A680Ldhj3B+8GEkfZoLdjBaL5AoHRQ/v+vLu6dVgom9E595W2rFgAgAgD3jX7JqhcXuScx9XVVq/Ytzi2rtKO1FpK3LqH4d0PVP6cA2qVceoIqPXEAlsDjBmaTAfvqFsT9LYCRkK1qC8Ft4XOEPhedj0FHQl1W6M8Wdt9f2FHjZ8Mbsy7s9igbF9k6OBhYOSLjzZfzTUufuWOaLALzYZOADc1hQ0rpJ2jgdzHkerNWN9EOpUx3bNu/qDOQ82Bxht1Fyn+aQb/7OkNXKavkJxUjjszPssX7eFAv+QU38eUXxYQoelcoSDIuO4wSBnnUOcOiiadVQbgpPkCBRBf0yfRnLuy2aNUzcENaqDF8FvI95ZN8QDmwNi4bXgTTI75Z4Kfqev0rZQfSQQ/7kn0Jkxajw8rNF1KjspX5TP8vry/BqhwCdz6s9UxPP5UpPNKSnhoMjYYzDIj0JcwBLOkDxevc2i+Yfv+C3LsR87qP5e4UOoj7FTuQ/igc0BkY49h1BJ7+Fx1M0paizyhh2NS2SWhGG2ye+3Nljvhj+zz+cX/kIg9Lkc+rE64tl/AsNnM3BQZOwVDnKeELCTBWwyip+FunusgP71RPTlco592K5ZNHAilEVQH+3C50eMDl2CiGBzQB0bKfrUUW0TlF5ig9XBXCZ57lgKz9tK9ac3e3x96f1kR3z1jYjnHi+BDOGgyDgk1DVksgG28Y7kYQR5syuiL3mdOnNYl3pywmFeuGSs5w4l34MAsDlggYskC7l6F2zYpE1b4HwkPT+tLIVqaOJc4KB5x1rhAD6QcR90yleW2GU4KDKGLdA1AEzpJLMY5M059++Apg8vcnr2Kqq/c8JzOdKy6tlA9tz5hM2BzSnD3Puf4P3xnDNA2SY44BO25wn9SDMcS83wx8lQVvioBNMCBcjysuVEhIEty5ErHBQZL4UTDSpMA5s4auig5H0x/ZamDydyeO7SYDGtPvsiVCaSKeEciExSsDm+s4NkWRQ5+1Vepwt8KhyXvjrN2nysk+ql+ZfkYSjiLYESfM7o2Uc0z/pC5QoPgIOSTBvJjmgnISpgGQ8MHRROeZlnxkFd7v/OHJ6rC3mYgrpEcsxAhzZBXLA5HnNE+O6eFOBcHo2Z99PeWNAlebjumzL0CifNtSk/lwvUqLHLZYy1g4OSno7hgiiwiRaqTzMsSTt8Lqf+rdA8+2UOzz1L+p1opMjVw4uobwYOSh9EBpvjKReE7+1OgX18n+PmjK78xk6fFKKVZIVu0r6wPunIxAwHJZmbwklnC0QFLGIH1YcTXCdZ2EEeHNQ8eyDjZ64n/e7mdahLJNfI7BTuKkQGm+MhV4XvrOi5RldfJ6vQ3jWa+ZajjJb4pBjjAqVIM6f9Rc3nXymp7OCgJPNBoF8/ISZgGYOKjvKlW2likTxSQ45qnpvlCXRUgUEeu8ugLlq6lQWGZDMQ9WNgc3yfa7POlNUM7ZpxnOW9P11R9ds+KccpktVDSSPGTpe3/3GJZQcHJXkHAKkeQRl5Tfoies8E+vw0h/6p9TS+Zvy8qPCLy1CVSJ4r72eAirvzCZsDm2Mjp0v4vkZzXOt1ked31bqECtJsjmm+d6LG4vJOR5mPq+CgxCO9HHoIogIWod7vCGf7kVaozrJ+1CbN84YzfB7P3bqqyryTiJonetQU0EcMdAeFA2FzfGC/8F3ZVvhVTfDUlvHznpDnSUkk6YabiY3lF/hK+bwflH0RSDgoxfJQOAF1QlTAYgOkXj7/JNDpwQz7d17zvN4MnzcS8R3vQVW0cBjI55CcXgV/v1Q4H6KWDGyO6/B9NknSke8Wvqvwpv7XHJ53MEI2B31RFsmlstcpG7hdDsgNDko0HBIoibl+g7kaWIZ6hK+GMZ0R6PUsZbezpoaZ/c7wWd0x33EXVEXLZYqukfCTUDwQNsdvOGrmo9CR7LX0O1RPlB/k8Ky2CL2eJk/qJu0VKksj1SxPaD7njCNyg4MSzQ6hTl3DfA0sW+Soi8gejYGVLISOZdA/Dv9RM7tkeedllKIvGaOoYD2rFd0YUv5dkpTmFsQIm+Mw94XvyeYT2mqR8bzu4D3K0cZYhzTd8JEUJgyXwgLgoERzRTgJ7SQA7GGbop+/IhbikiK3rzPon67Gw+kMF9u4ZGxG2AHhMOZlDegNMnnB5riK9N6JbuzYxD3K94QnqkjkB18UZ4zSzaSwiuovxdt22QkOSnZMkazyNnZhgU2o4TljET+3noqptXCDsi+kWyUu/edhqEod6iX4k5qfOUiyuHsAm+May0hetLS/BN9neY5OVNxmUa8PyiNJNyw91l9M9TnzZ6ixEDE4KOVjuXASGsOcDSxDTeZxKuZnXwh0PO0iXmol4+mM5NCasJhYDVWpk1c42UzUPYctwrmxDSKFzXGM28J39BFOpJavEfJ67sOXl6YblmQYeazZtXCxaiscFD0HhLp0HHMOsHyR092knvPc15FS/zo1n38jI1nsi/lO36Aqdag1TrbHODJ/BHqDBASwOS4hPXHmdhTi0hJ3d6fLBwFIKrBeSviMa9T83RU4KOVmVDgRdWHOARYvcpJSSPIu32eBng+k1L+jOS5k49K1PoCq1DmO4cQKSfcs3wt0BiF0sDku8Uz4fj4TTk+iOB8jNy8K5t4QKNCrmN8/ovn5mw7LCw6Knh8CPZrGfAMsX+RIwrMuUH7VwdX+ZRVPn5Q05QpUpYZ7VBsGnVS3QZLFaAhihc1xBGlYI7ezEFckvRQfFuc80kq3uotBfKStHl1POC4vOCj1bBLqEFJpAtuYVXS0T/A7HSTLgLinyb61aPqXVbanpLTzfVCVf2xrYIElcWqfQLSwOY7wWPh+0gyHdZHOBPltcl0A0nTDaiEpPjb9rvHoljkuLzgo9QxQuQswAT/ZLNyI0TEi0PdnGfQvqxz4SSfpqHS+4DSGk8G8J9mJVi/JCn0C2Jyys5bkpydIr51M3P21iz4IwDTdMHu801Sf7avbA1nBQalnQrhT0oq5BliEuqs9ZfC70h3crhT7x60zI1m8JmSYktBPjdXXWCXUl6UQMWxOyblu4KDsg7gSmabGrl84w3GS52lnQ/XC450KOCi1LCZZhpqnmGdKzyGav1/GzYUkGC8VHb1q+PuvKNsK1s8p+yKQ1Tk9bgz/gur/pYNqowbGDX//l0BfdkPMsDklhk8TJXeDqvMKHMhkHsXIkMfBItcFIE03zCEHdzV/f8EjZYGDUss+oe6cwTxTxwaaz5A3HkzqPGH/Dv6fj745jMGmU8lwUbThkst+CTVfbfoIycJ2Gjl9aNcswrLK2tJD+Vz4LztDVLs7b1oXRpLVCClxYXPKzF6Sn54gM6CMpHDiPT4IQZJu+J3m7x55pixwUGq5I5yM1mGe+ceOSvvPYCJnx4BTkBaZilHdtTxf8nfQR81nx+LdvxnB+2vk3ohuEbY9I1kcJRS6k2wmNBv7PUz5F/mEzQF5ctfArh2DuERcSZCjFwcEJnGD4cq5i+GgeO2gfBHoyVfMMX9ZZGBco1JmHrBkQV/2kE41fe94g59zUfDeGgnNGqL6O35ZkbRDdx9Dt+b08CM1FlYhOXGbgKhhc0qMNLwrqSAuWOAw4STqb/Evk8USVxZe5aGywEFZQJqtYxhzzN/sUJNNOCfh9qKAyf2B0oeyj3315KO/wc9ZSbJ4+K2Gn6tejBzNUBZjGL+xqCdMjV7sldhY3PeBzSkr0sQhWW+4uMZ+QgiuON1w9WLODk+VBQ7KAqcJmTok8H2HV5SOcxIeg3ypuz2H/i9W5oay707qDGkz4SCSInx3DT5vjeb3D2Yoj0+EWhJRLFWc2WYuXrcJx/YKrMlgc0rISUJ64SxIqlXIa4EWHwQxJlSucx4rCxyUBSTFmP4EC3SfkY6rRtpHyv6SnJpatey7k+ep/jS4GbZRugXJjmnGUJb1pZKyS13zeOwOKu+h2ZPLr5R9gU/YHNicIhg1sFtXIC4xkpPXNT4I4olQuTo9VhY4KPNIT9xeeD65SHf8mm1sHJZn9J7VHfa9JX8navreuyl85hvBOxoQftaDHMdQi6DfRz0du91UG743mMJnPhTIu58AbE75eGdgr/ogLjE7BPLc5cPgl8RSv/ZcWeCgyL1631JQq3Aa0rkY2TwPFn9dtHBEuyyYvB8Kx6NaqyjtzChnqP60oczHyboaCmkkHpDUkpLECrdodGYgQ3m0C/p92NPxGy4G+JXSSQhzhdINB/QJ2Bx7aTG0Vz0QmZgVhJDGv1l5JIp1CQ4KHBSSZ33b4rGuRIV2vSfZpWm+iD5E5qcpE2Reo0EHHxvPKp89WPJ30kfZxPy3aWSla0nZz3ThYpsylMdSQZ8PeTh2D2Qkg/0Ceb8iAJvj3iI63NohMjGLBfI86LoQhjD44aAY8J5kO/q+siXGeTDdieVQE5O6KdUsKaeanBRfU31sd9mzd6m1KN6k+NmDgvfyLOEz1LTFMxnLQ3J/xjcHhRdPn0PffzLFz15HyOQFm+MeJllg/0BcqTsoR1wXguTy3jfoChwUmr+DJL0X4StPSV9wsZkwkVOB42HiqEyS+cXeJVQb3lJtQw7Oc9dT/OxVwnfSFfMZairqrBMS9BAcFJVLlM+9Me8vvcLmOINJBXmkGDbfMPH6nuB6oWIhNhYOClFy5Wlvjh0jWBsxKacRdrUqwvlJandIdvrB4UQfSL+rW/bkGBso+4xJkixDUVmxdPdjsi6IKbmA6ZODspqSs5rl0XoJwOaUhz4D3Z6BuIyQpCd3+urFWaFi7YeuwEGh+ixDyOdfi+4i7MmUn8FHut/JvHYK34vh+Ppqxq+WwHFhw/6Mms9AZTPqhX/OCNRawIKfndVFAiP/hxqrWG5CNxyUGrJMCW7SzsPUwuaUiIMGuv0U4jJiEXl+gjIhXNwshq5476C0kCzMyOdsb2pa3ncZPYedDJPc8422txks5G2Y57IylJJYeV22tTtkdl8lDSTxzb5k8dptiXOCUCXYnLJxwEC3xyGu1OfoIy5/eUl6uAnoCRwUkl2q9bkQk25HOusUgHxB8WNGCyUOd1nvwHtp18xzZzN6lqT2jW4x9YXyr4fRSqiDUpXDNNWermV1D+QiFtuwOY6xn+CgFOmgOBvaKI0dPAM9gYMiNK4+5zk/ocjhQ07P5WPgS2ReO8WX/Or7NN9tY4YGRbLjG041rbu3tDYn2STpzE0Pxu15kt0Tysvm8jtpIQCbUw72GNiUKYjLCEkqeGfroNwTKtVa6AkclAovBboy57FxVcdT3lWh+QTnRUrOiUuhPWoa9azTkd4QyPde6OdPKv82naNsZhL6edvxMbtCcSh/0HzB1KzYJBx/3QRgc8rBFgO7glTQZkhOEJ2tJD8j+PLT0BE4KEJPnttDj/UjXDuEd0GXF9SPPqoNWTFp3xzUZTV8KusY/7UCOf8O6ccj5d9u5Cib8YR+Djs+ZtVNhbMZP6+F/Dq9hM1xnzaS25c5iMuIneRpWnLpTs4N6AgcFJKHAx7zWD/CKUqfF9wXXgjxKchLkmf54ovaHY69E52zkEfM7jOBzAeC9/S7wLlkJKGP9x0er+ru5OdgsZU1nwW6cRnmFjanRPwwcFLaIC4xSeFzzoaDXhAq027oCBwUkmeM8jXVo5oO0KZ7WxwuwnH2Y4Eh+RMsivm0hHcfORSt09H30q/R0Ty+qyQumxeqarHE3zkbnFMJfXzsqF6wjN9SMdlwHgp0w2XHEDbHPR6S3EHZCnGJSUpA4GxdGcnOaha1AuCglBNJOOALj3WDnYBfobYJw8UK1JOMtzk++xPJMjaF/zxm0ZzG7YujeqFmW3uT47NvEUKrYXPcQlpPj9sBiEvMYfIwvHGZUJHGoB9wUEhfhVvXTkNFgEVwKIGapSrPkNUzZH4H6HjOMmqn5FTTrsFhjGpIys4cn3+IkMkLNsctNhrMcXcgLjFJWeyuufilpYV1jkM/4KAIF1pFXgoHQIfueHxvjs/njaDfhg7KygLk9I78ihkfpmLrfEmLQm72eOzC5pQPaT2uDxZ/B9686LOoP0l3BPe7qEjS2E6kF3bDQeGF0pYmFhqSC78owARs4y4VH7IqCecpukDf7YR+7XBIJ3QpUfMuRtou1Ie+EssZNsc/BgzmOhvTaHeENmsGLenTI/Ls/hUfG88KFOgTxlvpHRTeXRqj2h0nVvjVBp/RSrICgHuhHsCyeU4N45kooB/rDYx2UdWw9zm8UFZ1Qr0YP1JQXyTFPAdLKGPYHH9ZTvITY9t0mxf670P9O2pJv+JOpZy8p7ZdqEAjGG+ldlB4kn9D0cWS1gk/pxfOLCghuvzxAwX1RVo8c3tB/VuUsLC44ohOnKP6E7VVBfXlKblX3wM2B0iK1FYLoi62pM9cRySc+vucRRsqcY76LRcV6Aoh04IPDsqJhPcrzVpzW6Ar/VANYBnDGj3dWVBfJHf+flKxl6LHye1MMeyIzCnf63aB/RkhWdHUMuGbzTkeOJqzgbM7G/z5ZOD0+8hykkXocLtgQX+3Bc6zjZsxaxLkt9NFBXonVJ4urHFK7aBIYng3Cj4nqSL5N48nY2An7ZrFaJGXvdnxSCrON1qwzA47tFDWoTuxWFdgf5Ky81RbmQqn+mJz+J0klWng9NzbyU9OCnX7V8HrTA7jCp9Q2BZ2Fhd6O0sOZvlbb6A4oNwOyhw1X4SzS/AZZ6AWwDJOREzoRZJUGPdgwf1jpy4uzKvMhTyPa77PVMF9OiK0xftKJGdfbM5T4bvj8eTkLndKzmo1MUjeoV48190h+05zVC7HyG3IRaW5LVSa91jjlN5BkVwyTKro2p/w+3yBqw1qASyCd5U+aHR1suB+dcSMSf77ZRbI7g65d1F+DelDTooO5ZDUQilbzQgfbM4mMksb/r3kzn0z890noYwe5/hON2rswwlLZRgXdrvFNYVZK5xAqgoDyu2gSOJAk44IXxGyqIByERVeYEPF6bsRfZu0RHZxxdaGS6gLvFP6muw8mZCmZJ2h8oRy+GBzpCdfzu92C1gd6K9ERi8o23DGpZV2nepP1W0tD8Hj5BfZlY4+MxbHTNRR8W2g3A7KQ8F7jmNLwu/egzoAy1gVs0jicIuiT/uidl9tCi+YjOjj1xLqQ9wOZG/BfZNmdvtfsCguAz7YnOMNOCg89/h6T5ND9j6T3BlP+6SW175nqfYifDVKaI3FctvqwHwgNtovGxhUh7HeKbWDItnpiSvy8x/Fp3hcCnUAls1zSSEFNy3o5xTZXTF8b4z8NpREF3hRMpagC/cL7N8xQ1vMC7cyhAn5YHP6GlhLcdvj8dzcYeiQ8xzJIZDNFNVlZ5dTHv+MsAO2O4xRSTTY2Sv95Xj+Aj3BC/rd4ICqHuvzwMI9g/I5KKwDSRnbzkb87iWKz6DSDVUAlsALtwGSFb6rhhLso/wrykct4mYslGlULYvLJbB7vLH2UagLD2j+VCtPm/ygQVs8E+hOq+Xyd93mLDOYa7DhW6sbfFL8x0Bmv4KNhFPB+mqlRv/5z2uDf+fw3tFAX3Sfx7q5rSTyipqDT5Xx5fML4vhmPmL9YKgE0sYZOjj933hIaeCg2F1JnvXie8I75UG9JPj5NaSvHxH23tcRAMVzl/SX4aXtT7CQ5Tkzz5oKrVQbl23j3Y7emPFvI63Bwn+uQV3gBSffu+QQooMp9qlqkzm8upmNQjVc6FWwENtq4bvwweYcaGCNhWyXC/rxOIP1aZJzf5rKc/IQlW33I5X09KQn5xfuSvEu1x0UCib36RTe9z2yI9MQAETRFwgbaeM59z28W9xrqXyjwoJtDFVpS1EXblrYp6h2CDanMPhEh7OivhfORU7dG0gBTshxn7LZTA/fMzlB5YsAuk7lTzkOCmBXMBnp2i6L+83xlhwG843Md5nZEd2EVw9AanCowlzQbI2F3hAxJ0zg9QHYnFh4l3tU+V77oRJaOgIn4gmlc8rIp+rXSqw/fLKoCyF8BlUBrsMTJ1+CvRFMCN9DDtZc8Gc+fuW0iHwZEBfhAfCXoYhFwGaIBsDmxKLWuemCKoh0ZQfNZ0oboflEF3wKMku1m8FVvXkWOIJc04hPF1Y4IANdQV92WFZDPQAAAIB5OLxGV8fgOUQDQCxXyP67W8AuOkh/enICogEAAABqiUo7jCKtAEQTTpl8FeIAAnQn1uMQCwAAACA3nJxRZjFEA0Ad4ftbfKdmFUQCEtAVZuTaP0hMBAAAAETQTvq8/DchGgDqmAiNkesQB0iAN3rU2k18z2Y9RAMAAADEw5c0dRmZeiAaAP7RT7X1N5BoBiRxj8qRzh0AAACwku1UnwqUF2HLIRoA/i4q4bwDE05onJOjEAsAAABgRp/GoE7SfOV0AHyF66DNhcbEOYgEJMApldVClWcgFgAAAKAxjmuclFGIBXjKYWWhiXsnIIlumq/lEp5D+yEWAAAAoDmOaZyUyxAL8AguLHhDGQOXIBaQAGd1+0oI6wIAAAAy4QAhRAH4CVeGnwrp/WwwHgCIY2WlfaHabF2oKQUAAACkDMdRq6EKpyEW4DinqbaYXidEAgTOyeeQ3vApykaIBQAAAMgG3k1+rzgpZyEW4DAc3nU/cNABSKKbasO6nldaB8QCAAAAZAsXGxtRnJRBiAUA4Dmcnj18ynwRIgEAAADypU8xxpzdqw1iAQB4yCFaqB31KXBWAAAAAFAAywPHpHp5eA1EAgDwDA4DfBfMg7do/pQZAAAAAAXD8fl7IAYAgKf0VNpW17/k/wHaijcTgn5bVAAAASV0RVh0TWF0aE1MADxtYXRoIHhtbG5zPSJodHRwOi8vd3d3LnczLm9yZy8xOTk4L01hdGgvTWF0aE1MIj48bXN0eWxlIG1hdGhzaXplPSIxNnB4Ij48bWk+WTwvbWk+PG1vPiYjeEEwOzwvbW8+PG1vPnw8L21vPjxtbz4mI3hBMDs8L21vPjxtaT5KPC9taT48bW8+JiN4QTA7PC9tbz48bW8+fjwvbW8+PG1pPk48L21pPjxtZmVuY2VkPjxtcm93PjxtaT5BPC9taT48bW8+JiN4QTA7PC9tbz48bWk+SjwvbWk+PG1vPiw8L21vPjxtbz4mI3hBMDs8L21vPjxtaT5DPC9taT48L21yb3c+PC9tZmVuY2VkPjwvbXN0eWxlPjwvbWF0aD5XnMa6AAAAAElFTkSuQmCC\&quot;,\&quot;slideId\&quot;:257,\&quot;accessibleText\&quot;:\&quot;Y space vertical line space J space tilde N open parentheses A space J comma space C close parentheses\&quot;,\&quot;imageHeight\&quot;:9.297297297297296},{\&quot;mathml\&quot;:\&quot;&lt;math xmlns=\\\&quot;http://www.w3.org/1998/Math/MathML\\\&quot; style=\\\&quot;font-family:stix;font-size:16px;\\\&quot;&gt;&lt;mover&gt;&lt;mi&gt;J&lt;/mi&gt;&lt;mo&gt;&amp;#x23DE;&lt;/mo&gt;&lt;/mover&gt;&lt;mo&gt;=&lt;/mo&gt;&lt;msup&gt;&lt;mfenced open=\\\&quot;[\\\&quot; close=\\\&quot;]\\\&quot;&gt;&lt;mrow&gt;&lt;mi&gt;A&lt;/mi&gt;&lt;mo&gt;&amp;#xA0;&lt;/mo&gt;&lt;msup&gt;&lt;mi&gt;A&lt;/mi&gt;&lt;mi&gt;T&lt;/mi&gt;&lt;/msup&gt;&lt;mo&gt;+&lt;/mo&gt;&lt;mi&gt;C&lt;/mi&gt;&lt;/mrow&gt;&lt;/mfenced&gt;&lt;mrow&gt;&lt;mo&gt;-&lt;/mo&gt;&lt;mn&gt;1&lt;/mn&gt;&lt;/mrow&gt;&lt;/msup&gt;&lt;mo&gt;&amp;#xA0;&lt;/mo&gt;&lt;msup&gt;&lt;mi&gt;A&lt;/mi&gt;&lt;mi&gt;T&lt;/mi&gt;&lt;/msup&gt;&lt;mo&gt;&amp;#xA0;&lt;/mo&gt;&lt;mi&gt;Y&lt;/mi&gt;&lt;/math&gt;\&quot;,\&quot;base64Image\&quot;:\&quot;iVBORw0KGgoAAAANSUhEUgAAA98AAACICAYAAAD+kFhiAAAACXBIWXMAAA7EAAAOxAGVKw4bAAAABGJhU0UAAABqbUMa2AAAGaJJREFUeNrt3X/kVmf/APBLkiSRJMmMJEkSmUdmEnkkmcQkM5NI5pHJyOMxyYzMJJORJEkik0kmZjJ5ZCTJTCIzeSSRJMlE33N97/Ph/tzdP65z/z7nvF5cf+zH5/7xPte53+/3fZ9zXSGUx7IAAAAAjMw72XiUjdVCAQAAAMM3Jxs3s/EmG3eyMU9IAAAAYLiO5433zDgjJAAAADA8e1sa75nxudCQ4M0YBgDIWwCU2s4eyWO3EKGIAUDekrcA6N/HbZLFX23+3V6hQhEDgLwlbwFQ3NdtEsX9bCzKxt02/+3b0FiUDRQxAMhb8hYAPWzIxq02SeJVNtbn/0/cauxFm//ndjY2CiGKGADkLXkLgLfF/bs/yca1Lklif8vf7Ony/17Pxqf544IiBgB5S94CqKQF2dgWGouhHcvGuWxczpvrx9l4lo2XofFrdkqCONHheb5K/PtX+fM9z58/Nuc/ZuN8aGxhFhv/7dlY6tApYhQxAMhbAEyrddk4mI1LeXM7zORwvsdznx7y88XL2a9k40g2Nju0ihhFDADyFgCTFO+7jr9q/zXCxHAq8bWcGOFreJq/jvcd8soWMQAg9wEwdeKCZtfCaL+N/Ts0fkkv4kBIv4y93xEXdNtpCihAAEDuA2BUloTGvdujvgzqRmhcxt6Ptdn4dUyvcbUpoQABALkPgGGKv3Y/HGEzey80Lu3+YEivd1P+ePdG+JrjveF7TA0FCADIfQAMw5bQfk/tbiMuuhZXE4+/lMfLx+Oq5zvyx1qUjfnZmDPm9zEnf95FeZMfVzf/KDS2MIuLtsXV2O9n43XB93rIFFGAAIDcB8Ag4i/IL0Pv+7PjPeD/yRvseSV/z3Py9x3vIb8YGtui9UpgB00VBQgAyH0A9GNZ6LxtWPx1OG7HtSsbc2vyJURcUf1plyS21ZRRgACA3AdAUddD5323361pTOJl64ez8Ty0v9R+qWmjAAEAuQ+AVPvbfEg/ysZmofl/y0P77dYuCY0CBADkPgBSxAXJnrR8QN8KftVt53ibZLZFWBQgACD3AdDL0ZYP5zvZWCwsHX0d3v6iAgUIAMh9FLU6GwuFAephQZh9P3O8j3m5sPR0oSWhuTxfAQIAch+plmTjZGgsavyJcEA9HGz5YN4mJEniN5QPmuJ2TUgUIAAg99FD3DUoLubbvLWt5htq4m7TiX9ROArZ3JLUVgqJAgQA5D46iFv2/tnm2Gi+oQY2NJ30f4f6bic2iKtNMfxSOBQgACD30WJjNv7b5dhovqEGmhcOOyUcfX+YNi9UhwIEAOQ+ohXZOJtwbDTfUAN/NJ3064UDBQjU1vGE82aSY6dDBHJficzPxpFsvEz8jNN8y7VyLaAAgZq4N8XFQFwJeJ5DBHJfSezNxv9CYy2lLdmYk41V2biv+ZZr5VpAAQL1tqLLuRKLxfPZ2JeND7OxKRuL2iToIz0S+vw2zxsL0mWhsQDRmdBYe6Td3193iEDuK4l4G+flbKxt8992a77lWrkWUIBAve1vc45cysZ7BR7jepfz7dfEx4iLft5s8/eHHSKQ+0piSZf/tljzLdfKtYACBOrtx6Zz43lofOteRNyz9nWX863IThCxOH3Q8vcbHCKQ+yp+jDTfcq1cCyhAoOLi5Wgzl6DFhYH+0cdj7OxxvhV9zE+b/vaxQwRyn+YbuVauBRQgUHbbms6LT/t8jJNdzrWnfTxe87f75xwikPs038i1ci2gAIGym9n25OoAj9Ft9daLfT7ms/zvdzlEIPdpvpFr5VpAAQJlF5N5/OZ7dZ9/v7zHufZxn4/7JH9dixwikPs038i1ci2gAIEyW5mfD6cHeIy9Pc615X0+7ots3HCIQO7TfCPXyrWAAgTKbmbbkzUDPMbFLufZnQEeN34Tf8QhArlP841cK9cCChAou7jYyuYBH+NZl/PsmwFeV1z8ZaNDBHKf5hu5Vq4FFCBQdxt7nGdbhQjkPjTfyLWUx6uEZDLo8IGnAKm6I03v/bDpId5D8kWXcyzuYzrHVGBKLMjG9nzOxl964orDcaGhF011xqt83sYte25m44dsfJeNPaHYIknb8sc/Kfeh+ZZr5drCno+47yvi9BCfd3tZDsBMknw0guDHBHslGx/4/NJ8V9iK/MN50O0oEO9W17qcY5dNBSZsfTaO5o306yHUDLEO+b5HzbAsG39N8NyX+zTfcq1cW3Zns3F7SJ/bM+N53k8WnSf78hj/NuCXAjEvbCjjwZgXGpdWfJM3zv28+d9DY+GDZT63NN810bpIxx3TQ7yHIN4r9neXc+yAqcAELM7GoWzcDaP95SQWUqfzhmlnaOyRGxv9x2Gyv8TJfZpvuVaurdJ735Y3v/18Tp/NP58XDPE1zc/GRwVyzOP83K7E1Qmxef6z4EG4FFwGqfmuVwGyuc17f+08EO8h2NbjHFttOjBG72bjRI8iddxjh9yH5luulWuH4tOCn7/bRvx6FobZX7a2G7FBX161A3GgwEG4n3+Dgua7LgVITEK/d3j/a00R8R7Q8S7n1wPTgTFZGhr3Vhe5PPF2/je7s7EpvP2rSPznrXmNcSX0f+njUrkPzbdcK9cOzakCPd84/Njj2Cyt4kHYUSAJ7vN5JbnVrAA51OX97zJFxHtAd7q83+9NB8ZQgMfLul8k1gDxF4iDob9fIWIB9VUotgDsc7kPzbdcK9cO1arEz9+bY3o9tzs8f1zMc2VVD8KHiQchJky/ektudSpAYrHYbU/Ir0wR8R7w/XY7v3aaEoxQ3Hbn98T8fz0Mb1HVWEz9lvi8V+Q+NN9yrVw7dDcSPudejuF1rOzw3PFKqS1VPgCfJCZBqztLbnUrQM6E3usfIN792t3lvcZ7bueZEozI0ZB2GfgfYTR7387LG+tez39yQvHRfGu+5Vq5tsoOJfZ+q0b8Or4LNV1s9mziAdjj80pyq1EBsiFMz/0wdVDHeJ/v8l5/MSUYgbit0H8TzrXYmH8ZRrvwUryS7tcer2O33IfmW66Va4duzRT0fmtC+y+BT9fhAKRc/hWDs9hnluRWowLkduJ5YcVz8e7Xoy7v9bApwZDFS/geh7TtvzaO6TXFHVe6bXk6qf1cNd+ab7lWrq26Bwlz4dwIn/96m+eLl8NX/hbneSHt0rObAcmtPgXI/pC+INB7pol496HXt84bazgPYsI92WF85DQZyN7EXH8tjP+L9n2h8+Wgk2oANN+ab7lWrq267xPmwcMR5qTW5/pfaHwhW3k7E09CC0tJbnUpQGLh+aRAgtptmoh3Hw52eY+PazoX5oXpu/e3Co4knltnJvga74X2W5nVIfdtDdOzp3q3MW2Xgmq+5Vq5djw94JohP+87obGTRevibrX5IuRkYuA3+dzSfNek+T5esCD5xjQR7z5029fyXE3nguZ7+L5JPK9OTPh1Hpiy80DzrfmWa+XaqotXm/2dMBeGvfjZzVDzH7LuJwT9hc8szXdNmu+1YfalmSkfSpdNE/EuaE6P91rXqyk038P1bWKRPQ2xXdDmnPhM86351nzLtXLtSF0d81w42ubxj9Up4KmbrNtiTPNdl+a7eeXduEDHl2Fy98PUQV3jvSVY3FLzPVqflzC/X2x5bds135pvzbdcK9eO1MGQtt/3nBF91v1Ut4CnLrzgg0zzXYfme0/Le4uLQexIPEfmmiriXcDXXd7bbzWeE5rv4fgo8TyKc23+FL3u1gV4Jrn3ruZb8y3XyrV1sDpxLmwd8Hnifd6taw7Eq68X1S3glxMDvsLc1HxXvPmOlzw+bHpft/J/vzjxHPnAVBHvAm4Gi1tqvkdjfWj8StHrHHo6hbm9uQh8JPeh+ZZr5dqxSNlybJA1AOblc6/58Z6FxhXYtdLrPoiZcdeclNxqUIC0fjvavLfsi4Q47DFVxDvRwtB9y6fNmm/Nd5/iLwh/JhbVO6f0PbzKX98Pch+ab7lWrh2LlMW37wzw+OfaPN62OgZ6S2KCPm5OSm4VL0BWhtlfRLVeWpeyGMX3pop4J9oVRn9flea7ni4l5vULU/weruev8Wu5D823XCvXjsWHibljeR+P/Vmbx/miroE+lhjof5qTklvFC5DmBBQvg1nS8t+/D1Y8F+/hORMsbqn5Hr7U+7zbnXPT5EKYjl/mNd+ab7lWrq2L1C3H9hZ83HY/9F6oc6BvJwQ5HgjfDEluVS5AWhcd+Veb/+fjkHb/JOKdotu9Vfs135rvPsSi+kli832oBO9n2RR8QaD51nzLtXJtnVwJw90d4902eWnaFvkce2JLSdJXzEXJrcIFyNyWD+dO6xtsSjxf5pku4t1Dr+0d39F8a777cCrxnIn3g/tCXe7TfMu1ci2tUrYce5GYQ+L99r+3/O3j0N9l65WxJ/GEO2AuSm4VLkBa97nc3CWRvU6IxTbTRbx76La9431TRPPdh/UhfauofcIl92m+5Vq5ljZStxxLWQH/p/D2ldSb6h7gi4kBXm0uSm4VLUDiFjvNK332ugflXkIsPjVdxLuHH7q8nxOmiea7D78k5vO43ZBfveU+zbdcK9fSyf2E+dBri7bjYfB7xSvpWUJwHwgTFS5ALoTZl9H02u82ZRXh06aLeHcxJ3Tf2mWHaaL5Lij1stE4DguX3Kf5lmvlWrm2i+8S5sOtLn+/V+5u773ERG3rJKpagHzQR1F6JCEW10wX8e6zUYqXZM01VTTfBf2UmM/j/FoqXJpvzbdcK9fKtV3sSMwp7RbEjLc3tN7GcF1IG75MDOzOEr/HrSH914Cyj1FvA1G1AiR+I9q8CMS9kHYp5s6EWDz38SLefX72/mSqaL4LWjNFeULzzSRyi+ZbrpVrhyt1y7E9LX8Xb1N+Gt5e4HOJkDZcD2nfkpf5myHNtwKkk0Ohv33s3008Hot9xIh3H5+9B00VzXdBJwrkiV3CpfmumG679tRx/RW5Vq4dlqJbjsWrqlq3dYuX/a8Vyoa49HvKyoY/l/x9ar4VIO3ED4jmb+auFvz7Vwnx2O5jRrw7NJXdPnvXmy6a7wLiL1opa7e8yc8jl1lqvqtmd5dj861cK9fKtX07ENL3f4/xvhGqdfX00O1KTNZfaL413xUsQE6H2Vd3rCz49ymrCtueT7zb2dOjOULzXcSHBXLED8Kl+a6gX7scm3tyrVwr1/Ytdcuxf2TjfJt/f0QIZzuTGNB1mm/Nd8UKkA0tr/toH49xNiEe53zMiHcb10Lvb5DRfKc6XyBH7BcuzXfFfBPSFg2uw9Z6cq1cOwopW4790ebf/Sh0b/tfQjAfVeB9ar4VIK1uh9mLQMzv4zH2JsTDyo7iXfTzyEJ9mu+iUi85j8N9d5rvMosrV8f7l+NlrMfyfJI69+P/Gy9B35U/RlwNfKFcK9fSU5E1RWbG3QqeXwNLXRn1rOZb812xAmRfGM7iQ9tC2v2VdSfeswvHpwnvY5Vpo/lOlLpd6MyiN2i+y2rJCGqmKn2OyLVy7ahsK3hePQmNxfto8XmwKir1K0DiCp2Pw3AWE5yXeA4tr/F8Ee/GpY7vh8ZtPq8T30NcKTQuIFT3b4013739K0zPl7NyH8i1cm31pG459iaP/RYha++nxAAuEioqVIB82zK/B70E81FCTHbUeL7UNd7xUr+49cZvIW3l2F6Xxt0MjYWyNmu+Nd8tLhaYS8eES/ONXCvXyrV9uJIYx38L1WDfYNwQKipUgKwNs78NHcb2I5cTYnKopnOlzvFeGEZzW8k+zbfmu8UfBebPbuHSfCPXyrVybR+uJcZuhVC1l3rtvuXhqVIBcj3MXkhwGJcZHUuIyfmazhXxrq46raNxeoqPw5yQfnnlm/y4oflGrpVrKWJuYq65I1Sdpa5at0moqEgB0rrX4ydDetyPEmJyq4bzRLw135rv0Vte8L0sMHU138i1ci0F7UzMMV8JVWf3EgJo/zuqUoDEgvNh02u8OcTHXheseC7emm/N92QUWYH2tWmr+UaulWvpw+ngR9uBrEgM4EWhoiIFyFdTUMDXaTsL8dZ8a77H48NgmzG5j7qSaxmXlAX4nghTZ/sST6iPhYoKFCArw+ArYA5j7KzJ/BBvzbfme3x2F3gfj01bzTdyrVxLQesT54I1ALr4ITGIy4WKChQgqVsjjHr8pybzQ7w135rv8fm4wPv42bTVfCPXyrUUdDhxLnwkVO3FlVFfBKvVUY8CZPsUFfB1uI1DvDXfmu/x2lPgfVw1bTXfyLVyLQVdD2lriiwUqvY+SDyZjgkVJS9A4rYID5peV9zXflT3Jh31hZZ4MxL2+e4uZUVizbfmG7lWrqUfC0PaFmPXhWqwE8leoFShAPlPy+s6PsLnSrnvMn54zanwvBBvNN/jt6NA831buDTfyLVyLUOeA3F8IVSd/ZYQwJdOJEpegMT1Cppvr3iWjSUjfL73Ej+c1lZ0Tog3mu/J2FSg+bZ9qOYbuVaupYgLiXNgjVC1tzgxgJcr+N7rdH/iqI9fGQqQ1g+LwyN+vjmJx2ZXTT6cxRvN9+Tj0+6LdTTfyLVyLakeJxz/B8LUWeqlA/s135rvEhcgresaPMwL1FF7mBCbryt4bok3mu/JelYgP8wTLs03cq1cS4LUKx++E6rOLob6bjGm+a5HARK/pf295fXsHdNzX06IzaWKnVfijeZ78lLOhZnxvnBpvpFr5VoSHEnMK9uFqrOUSwduVPS9a77rUYB83vJa7o7xub8P9bs0R7zRfE9e6h6scewRLs03cq1cS4KUdcLiavtzhaq9DYmJ+XPNt+a7pAXI0vD25Zf/HOPzfxLqtSqoeKP5ng4bC+SHM8Kl+UaulWvpYUliTrkiVJ19kXjyLNN8a75LWoCcDZPdc3B74vH5R0XOKfFG8z09/kw8H+5PeZOxW/MNci0TtyfxuB+o+jcQm0L/iyv8khDAqxWOn+a72gVIu+121o/5NSxIPD67K3A+iTea7+nyZYEcMY3bAsXG+4/89X2r+Qa5lolKXSeskluMxV+ir4TZv07/mI2VBR5jbv53vQL4oblGCQuQdguRnJtQbF4kxOfbkh9/8UbzPZ21wt+JxdK0nRNxkdd7Ta9vn9wHci0TnXvPE475X1V887FpvtvhDT/NxrrEx9lZ1wBSiwLk3+HtxR/enVBsfg6TvzJBvKsVb8235jvVd4nNd7x/dOGUvOZVYfZWRv+W+0CuZaI2J+aSc1V885/1eNOpqx2eSgjgIXONEhYgMRG9bHn+UxOMzbmE+Dwp8bEXbzTf0yv++p3ya0UcR6bg9cZ9i582vaZjch/ItUzcsVDj3TNS7tPemPA4DxJOmPnmGiUsQNp9G7tugrE5mviBtbSkx1680XxPt38lnhOvsrF6gq8zXlrefDtcGS5Z1Xwj18q1dfBH4vFeXcU3/zIMvrH56oTH+MI8o4QFyIE2z317wrHZm/iBtauEx1280XyXwy+J58WdMP7Lz+PiTWfC9P0Kr/lGrpVraSzol/oFbiWlLJL2fo/HONTj7/8M/a+gjuZ7UgVIvE+w3eWVk75sMWU/zDLutSveaL7LI/769FfiufHTGGuAeKXe/Zbn/0zuA7mWqXEq8Vjfq2oAUu7d6rWp/a1ghXOqVYDEX07uhOn81jV1u5/HCefutBBvNN/lszKf9ynnx40w2stFF2fjRMtzxvpme8liqvlGrpVrqyxuG/Y6pH9xW0mXB/yw39Tjby+YZ5SwALna5bl3Tjg2N0L6Xrt7S3K8xRvNdznF284eFiiah71Pb7yk/XCYvajazC8mq+Q+kGuZGvHz+k6B4/y8qoFIucdieZe//2/ovrXYYnONEhUg8YPhSo/nvjTBuOwv8KE1U+yumPIPYvFG811uSwsWzvHe0niJ6dwBnjN+8R+3PXvR4ZiVdYFXzTdyrVxbRXF1/d8KHuc4Pq1iMOKlG71WnDvc4W+/Ct1XN19rrlGSAmROfoL/mfhh8EM23hvjObo1f843fYyYpPYOWOiKd7njjeZ7HOdNXNTsdYFz5VVe8B8MjcvD32lz3sR/XpP/97jK+sW8vmj3eLGW+UDuA7mWqZl/8RjHL0r/7vM4x3E2GztCxdYPi4ntaZc3/TJPeovy/39VHohO/3+8BG2dOUcJCpC5+Qf/yz4/EOKvLvGelHh7xcdDfE3nQ+OWkDsDfmA1j/g4t/Li9f0JHVfxRvNdbWvyc/TNGEcswj8P1bgPVPONXCvXlvnzf+YYx4UvX4fhf97HOR23t463UMx8eVta60LvvbpTRjxRl5h/lKQAmTfED4STU/iaOo1PprDJEW8039WxMS+MXo/wvIr3dX8WqvVriOYbuVauLautYbxfvL7JG/1Si/dIxdUGnxR846/zN/+eeYcCBNB8k1uaN8jXwnB+6Yq/phyvcL0h9wHUULx0K24P9l2eMOMl6a/y8TL/53g5yunQWLnUomooQADNN71qiy3ZOJCNc6GxAFT89fp5U43RXGf8EhqXksb9h+M2SMvlPgAABQig+Qa5DwBQgAB0ab5fdRgnhAe5DwBQgACA3AcAoAABALkPAFCAAIDcBwAoQBQgAMh9wgMAKEAAQO4DABQgACD3AQAoQACQ++Q+AEABAgByHwCgAAEAuQ8AQAECAHIfAKAAAQC5DwBQgChAAJD7AAAUIAAg9wEAChAAkPsAABQgAMh9ch8AoAABALkPAFCAAIDcBwCgAAEAuQ8AmOYCZBgDAOQtAEARo4gBQN6StwAARQwAyFsAgCJGEQOAvAUAoIgBQN6StwAARQwAyFsAgCJGEQOAvAUAoIgBQN6StwDK6f8AVeZVrDbWJs8AAAGMdEVYdE1hdGhNTAA8bWF0aCB4bWxucz0iaHR0cDovL3d3dy53My5vcmcvMTk5OC9NYXRoL01hdGhNTCI+PG1zdHlsZSBtYXRoc2l6ZT0iMTZweCI+PG1vdmVyPjxtaT5KPC9taT48bW8+JiN4MjNERTs8L21vPjwvbW92ZXI+PG1vPj08L21vPjxtc3VwPjxtZmVuY2VkIGNsb3NlPSJdIiBvcGVuPSJbIj48bXJvdz48bWk+QTwvbWk+PG1vPiYjeEEwOzwvbW8+PG1zdXA+PG1pPkE8L21pPjxtaT5UPC9taT48L21zdXA+PG1vPis8L21vPjxtaT5DPC9taT48L21yb3c+PC9tZmVuY2VkPjxtcm93Pjxtbz4tPC9tbz48bW4+MTwvbW4+PC9tcm93PjwvbXN1cD48bW8+JiN4QTA7PC9tbz48bXN1cD48bWk+QTwvbWk+PG1pPlQ8L21pPjwvbXN1cD48bW8+JiN4QTA7PC9tbz48bWk+WTwvbWk+PC9tc3R5bGU+PC9tYXRoPqVhTZgAAAAASUVORK5CYII=\&quot;,\&quot;slideId\&quot;:257,\&quot;accessibleText\&quot;:\&quot;J with overbrace on top equals open square brackets A space A to the power of T plus C close square brackets to the power of negative 1 end exponent space A to the power of T space Y\&quot;,\&quot;imageHeight\&quot;:14.702702702702704},{\&quot;mathml\&quot;:\&quot;&lt;math style=\\\&quot;font-family:stix;font-size:16px;\\\&quot; xmlns=\\\&quot;http://www.w3.org/1998/Math/MathML\\\&quot;&gt;&lt;mstyle mathsize=\\\&quot;16px\\\&quot;&gt;&lt;msub&gt;&lt;mi&gt;U&lt;/mi&gt;&lt;mi&gt;k&lt;/mi&gt;&lt;/msub&gt;&lt;mo&gt;=&lt;/mo&gt;&lt;mfrac&gt;&lt;mrow&gt;&lt;mstyle displaystyle=\\\&quot;true\\\&quot;&gt;&lt;munder&gt;&lt;mo&gt;&amp;#x2211;&lt;/mo&gt;&lt;msub&gt;&lt;mi&gt;P&lt;/mi&gt;&lt;mi&gt;k&lt;/mi&gt;&lt;/msub&gt;&lt;/munder&gt;&lt;/mstyle&gt;&lt;mfenced open=\\\&quot;[\\\&quot; close=\\\&quot;]\\\&quot;&gt;&lt;msub&gt;&lt;mi&gt;Z&lt;/mi&gt;&lt;mi&gt;n&lt;/mi&gt;&lt;/msub&gt;&lt;/mfenced&gt;&lt;mo&gt;&amp;#xA0;&lt;/mo&gt;&lt;msub&gt;&lt;mi&gt;J&lt;/mi&gt;&lt;mi&gt;n&lt;/mi&gt;&lt;/msub&gt;&lt;/mrow&gt;&lt;mrow&gt;&lt;mi&gt;t&lt;/mi&gt;&lt;mi&gt;r&lt;/mi&gt;&lt;mfenced&gt;&lt;mfenced open=\\\&quot;[\\\&quot; close=\\\&quot;]\\\&quot;&gt;&lt;mrow&gt;&lt;msub&gt;&lt;mi&gt;Z&lt;/mi&gt;&lt;mi&gt;k&lt;/mi&gt;&lt;/msub&gt;&lt;mo&gt;&amp;#xA0;&lt;/mo&gt;&lt;msubsup&gt;&lt;mi&gt;Z&lt;/mi&gt;&lt;mi&gt;k&lt;/mi&gt;&lt;mi&gt;T&lt;/mi&gt;&lt;/msubsup&gt;&lt;/mrow&gt;&lt;/mfenced&gt;&lt;/mfenced&gt;&lt;/mrow&gt;&lt;/mfrac&gt;&lt;mo&gt;,&lt;/mo&gt;&lt;mo&gt;&amp;#xA0;&lt;/mo&gt;&lt;mo&gt;&amp;#xA0;&lt;/mo&gt;&lt;mo&gt;&amp;#xA0;&lt;/mo&gt;&lt;msub&gt;&lt;mi&gt;V&lt;/mi&gt;&lt;mi&gt;k&lt;/mi&gt;&lt;/msub&gt;&lt;mo&gt;=&lt;/mo&gt;&lt;mfrac&gt;&lt;mstyle displaystyle=\\\&quot;true\\\&quot;&gt;&lt;munder&gt;&lt;mo&gt;&amp;#x2211;&lt;/mo&gt;&lt;msub&gt;&lt;mi&gt;P&lt;/mi&gt;&lt;mi&gt;k&lt;/mi&gt;&lt;/msub&gt;&lt;/munder&gt;&lt;mfenced open=\\\&quot;[\\\&quot; close=\\\&quot;]\\\&quot;&gt;&lt;msub&gt;&lt;mi&gt;Z&lt;/mi&gt;&lt;mi&gt;n&lt;/mi&gt;&lt;/msub&gt;&lt;/mfenced&gt;&lt;mo&gt;&amp;#xA0;&lt;/mo&gt;&lt;msub&gt;&lt;mi&gt;F&lt;/mi&gt;&lt;mi&gt;n&lt;/mi&gt;&lt;/msub&gt;&lt;/mstyle&gt;&lt;mrow&gt;&lt;mi&gt;t&lt;/mi&gt;&lt;mi&gt;r&lt;/mi&gt;&lt;mfenced&gt;&lt;mfenced open=\\\&quot;[\\\&quot; close=\\\&quot;]\\\&quot;&gt;&lt;mrow&gt;&lt;msub&gt;&lt;mi&gt;Z&lt;/mi&gt;&lt;mi&gt;k&lt;/mi&gt;&lt;/msub&gt;&lt;mo&gt;&amp;#xA0;&lt;/mo&gt;&lt;msubsup&gt;&lt;mi&gt;Z&lt;/mi&gt;&lt;mi&gt;k&lt;/mi&gt;&lt;mi&gt;T&lt;/mi&gt;&lt;/msubsup&gt;&lt;/mrow&gt;&lt;/mfenced&gt;&lt;/mfenced&gt;&lt;/mrow&gt;&lt;/mfrac&gt;&lt;mo&gt;,&lt;/mo&gt;&lt;mo&gt;&amp;#xA0;&lt;/mo&gt;&lt;mo&gt;&amp;#xA0;&lt;/mo&gt;&lt;mo&gt;&amp;#xA0;&lt;/mo&gt;&lt;msubsup&gt;&lt;mi&gt;&amp;#x3B3;&lt;/mi&gt;&lt;mi&gt;k&lt;/mi&gt;&lt;mn&gt;2&lt;/mn&gt;&lt;/msubsup&gt;&lt;mo&gt;=&lt;/mo&gt;&lt;mfrac&gt;&lt;mstyle displaystyle=\\\&quot;true\\\&quot;&gt;&lt;mfenced open=\\\&quot;[\\\&quot; close=\\\&quot;]\\\&quot;&gt;&lt;mrow&gt;&lt;msubsup&gt;&lt;mi&gt;Z&lt;/mi&gt;&lt;mi&gt;k&lt;/mi&gt;&lt;mi&gt;T&lt;/mi&gt;&lt;/msubsup&gt;&lt;mo&gt;&amp;#xA0;&lt;/mo&gt;&lt;msubsup&gt;&lt;mi&gt;&amp;#x3A6;&lt;/mi&gt;&lt;mi&gt;k&lt;/mi&gt;&lt;mrow&gt;&lt;mo&gt;-&lt;/mo&gt;&lt;mn&gt;1&lt;/mn&gt;&lt;/mrow&gt;&lt;/msubsup&gt;&lt;mo&gt;&amp;#xA0;&lt;/mo&gt;&lt;msub&gt;&lt;mi&gt;Z&lt;/mi&gt;&lt;mi&gt;k&lt;/mi&gt;&lt;/msub&gt;&lt;/mrow&gt;&lt;/mfenced&gt;&lt;/mstyle&gt;&lt;msub&gt;&lt;mi&gt;N&lt;/mi&gt;&lt;mi&gt;k&lt;/mi&gt;&lt;/msub&gt;&lt;/mfrac&gt;&lt;/mstyle&gt;&lt;/math&gt;\&quot;,\&quot;base64Image\&quot;:\&quot;iVBORw0KGgoAAAANSUhEUgAABd4AAAEICAYAAABBIOZzAAAACXBIWXMAAA7EAAAOxAGVKw4bAAAABGJhU0UAAACwC0UhEgAARUxJREFUeNrt3QHkVefjP/BHkiSRSZKMZJKZyMxMEplJkpgkM4nJTJLIzCQzvmaSmUgymcQkSWZMJpOJTDJJTJJMIpMkif3P87/n8+t8zuecz+d+7j333nPOfb14fL/rc++55z7nnOe8n3PPeZ4QYHS2J+U/BQBkAnlAJgAAAKA6J3WyAQCZQCYAAACgOguSckcnGwBkApkAAAAAqrM2KS91sgFAJpAJAAAAoDoHdbIBAJkAAAAAqvWbTjYAIBMAAABAdZYm5VEPndQLI1rfOUlZmJRNSdmRlG+TclUnGwBkApkAAACAOtkaertDbH+NvsOypHwxiwsGAIBMIBMAAAAwUCd66GTHidjertn3iHe+ndTJBgCZQCYAAABg1OYn5VYPHe17SVlcw+9zSCcbAGQCmQAAAIBRezMpz3voaP9U0+9zQicbAGQCmQAAAIBROxB6G9t1bw2/S7xj765ONgDIBDIBAAAAo/ZLD53seFfcWzX8Lrt0sgFAJpAJAAAAGLWlSXnYQ0f7TuhMZFY393SyAUAmkAkAAAAYtc2ht8fLz9Twu3yhkw0AMoFMAAAAQB1812NHe0/NvscKnWwAkAlkAgAAAOpgXlL+6qGT/Swpa2r2Xa7rZAOATCATAAAAUAexs/y8h472raTMr9H3+J9ONgDIBDIBAAAAdfFZ6O3x8lM1+g5bdLIBQCaQCQAAAKiTiz12tHfWZP3n6WQDgEwgEwAAAFAnS5LysIdO9tOkvFGT73BXJxsAZAKZAAAAgDp5P/R2h1ucjK0OY7ue08kGAJlAJgAAAKBujvbY0T5Zg3WPHf2FaQEAZAKZAAAAgFqYm5SbodljuwIAMgEAAADUShyf9VkPnewnSVmp+gBAJpAJAAAAYKpPQm93uF0PnTvkxsV/fRTULYBM4LzlvKVuAQCAMXOhxw7OMR1BHUF1CyATyATOW+oWAABgqteS8k+PnZytOoI6guoWQCaQCZy31C0AAMBUG3vs5DxOygodQR1BdQsgE8gEzlvqFgAAYKpveuzo/JGUOTqCfXcE1/X5Ob2UBTrZfXkndC40vZzlej9PyoeaHEAmkAlkgkZmgo9GsH22aJYAAKC5Ykf5zx47A9+OYSe7aoeH3IH71jao9Nh5OymnZ6jz75KySlMDyAQygUzQ+EwwL3R+gI+TEt8awjZapFkCAIBmixcFnwZ34oyig3c9t/xHSfkhKTtD57H/hWF2dxEuTsrdknW/bBsMzIOSdf1R8wLIBDKBTNDKTLB8mmMhbssNSZlb8L64DeMF/Di3wvuh8zRc/BHk79wyHmiOAACgHfb02MmOncKlOtk9WZZZ7rOkHCzpoM3GzyXrfS/t4NkGg3GtZF3f1LQAMoFMIBO0NhOUHQu9PumWHe7pJ00RAAC0x089drR/18nuyd7wamK6dRUs70jJOscO/FrbYKCeFaznLU0KIBPIBDJBazPB/JJ16vf8fzNdzkHNEAAAtEd8JPl+jx3tr3WyZ+1Susz3K1jWlmm2zS7bYKDeKFnPY5oUQCaQCWSC1maCDwZ0/j+ZLmezZggAANplQ+h9AqhNOtldi3dJvUzK2QqWFR9n/jeUT+xpGwxW2ZAMH2hOAJlAJpAJWpsJDpWsU78XzPely5mnCQIAgPb5qsdO9sPQrrFdB9nB25GUF0l5vc/lxInWbpWs6xXbYCjOFaxj3LZzNCWATCATyAStzQSXS87//Y7N/0VS7mh6AACgneIFw2s9drR/08nuysehmrE7y8bgjcMDLLENhnKsPC1Yx0uaEUAmkAlkgtZmgnhx/eWAzv+nknJG0wMAAO21MilPeuxoH9bJHooDJev4PCnv2AZDsb5kHfdpQgCZQCaQCVq7DbYN+PzvqTkAAGi5j0LvY7tu0MEbqOnG3d3don2w7hc6jpSs42rNByATyAQyQWu3wXfO/wAAQL/O9NjJPqGDNzDLQ2fs3LbWexO2wYSi4RfuajYAmUAmkAlavQ1u93n+j/MfrNGkAADAeFuclHuz7GDHzshCHbyBmBfKx9q9Gvqf0Ms26N6ikvU7pdkAZAKZQCZo7TZYXsH5/2hSzmtSAACAd2fRwY5jwL6hgzcwJ0vWK97ttrSF+16dL7zvKFm/bZoMQCaQCWSC1m6DPX2e/19Pyouk7NKcAAAA0ZEuO9ltuuhYt052WUfvZehcCGmjOl94P1OyLeZrLgCZQCaQCVq7Dc6V1Pu8Lt9/KXQuvC/UlAAAABP+mKGD/a0O3sC8nXbSitbpkxbvc3W+8P5Pwbpd0UwAMoFMIBO0dhvMScrTgvX4rcv3f5u+/mdNCAAAkPXrNB3s31r4fevSyV6SlPthPMcTr+uF97Ul6/a5ZgKQCWQCmaC122B9yXocKnl9fApuQ1I+TcqNMB4/kAAAALP05TQd7PtpR1AHbzAul6zLtdD+YU3qeuH9YMm6rdNUADKBTCATtHYblA2z9CRT4h3xz6c5RuKwNK9pRgAAgGjjNJ2H2LF4RwdvYI6G8onTlo/BvlfXC+9FFz4eaSoAmUAmkAlavQ1+D91PLlxWDEsHAAD8f8vSDl1Z58FYooOzI5TfKbVxTPa/Ol54n5tug/x6ndVcADKB85FM0NptsLDk/P9T6EysGv++Jimb0vJ+UrYk5XBS/s28/lNNCQAAECeQujpNB9tYooMTO25PStZh3xjtg3W88L6tZL12ajIAmcD5SCZobSYo+/FjVxfv3Zp5/XLNCQAAcHSaDvb1YCzRQVmclDsln//jmO2Ddbzw/n3JehmvFZAJnI9kgvZmglMl67Csi/fOTV/7h6YEAADYPk0H+3FSVujgDcylks/+M7T/wkbdOtlF7pRsGwCZwPlIJmhvJnhQ8Pl/dfne+enrD2lOAABgvK0K5Y80x7JJB29gviz53Dhx54ox3BfrduF9Vck6fa3ZAGQC5yOZoLWZYHXJ5x/r8v1r0tev0qQAAMD4infk3Jimg/2FDt7AfBBc2KhTJ7vIJyXrtEHTAcgEzkcyQWszwb6Sz9/c5fs/TI8lAABgjP04TUfvog7ewLweOo/rF33mwTHeH+t24f18wfo8C51JBwFkAucjmaCdmeBiwWe/CJ2x27sR75jfoUkBumjXui0A2iNomD3THEhxXOtFGp6BmO6OwnMa/9o06vHi+rOC9Tmr6QBkAucjmaC1mSBeXH9R8NmXNBPAANo1F7oA7RG00NqkPC85iJ6GztiUGp7BOFPyWXHCroUa/9o06htL1meP5gOQCZyPZILWZoKyYX8OaiqAAbRrLnQB2iNomcVJuTvNQTSuj8YOo0EpGzM0PmK+soLlv5uUW7ZBJb4uWJeXSVmiCQFkAplAJmhtJjha8tlvai6AAbRrLnQB2iNomQvTHEDHNDwDa1DWh86F26LP+aCiz/gjdO6esw36d71gXS5rPgCZQCaQCVqdCW4WfO5DTQUwoHbNhS5AewQtcmiag+eKhmdgDcrSpPxT8hlfVPQZO9PlbbMNpvVeUvYm5Z1pXrOkZF12a0IAmUAmkAlakwmKtk3R557WXAANbdcAtFswJBum6WD/k3Y2NCjVNyhxks6rJcu/UNFnxAvFj0JnMrB5tkGpHaG78Vp3FKxHrN+5mhFAJpAJZILWdvR2BkMuAe1q1wC0WzAES0L53VXxUed3VdHAGpTjJcu+nZRFFSw/dqp/T5d53jaY1o2Cfb/oosTZgvX40iECyAQygUzQ6o7e2ZJjYrFDAmhouwag3YIh+C2U39n2qeoZWIPyccly/03KGxUsf35SLmWWu8s2mFbReLqrC173MEy9+3OhQwSQCWQCmaC1Hb34NMKTgs+86nAAGtquAWi3YAi+naaD/WPN1z3edXc2LW81rEFZm5RnJcvdWsH6xjHKs3dwx4vKixq+rw66US/qUM/JvWZjwWv2aEYAmUAmkAla3dHbXPKZP2g2gIa2awDaLRiwrdN0sG+Gzt1RdfZdZn0HPd5slQ3Ka0m5V7LMI7Nc1px0O72Vbs/DSfmjYLk/a9RndKZg+Qtyr8mPvXtRMwLIBDKBTND6jt6fJZ95RtMBNLRdA9BuwQC9npTHJQfK4/TvdTdx99bThjUol6e5uDGoslejPqM1SXmeW/73oTNpahxK5kTub9dC8+8YBJAJZAKZoNyq0PmhYrr6/CIpyzQjQEPaNWiieGPBoTD1xji0W1BL88LUiSSz5YMGfIdlmfX9tUENypYRdLDjI+VLNOpdeT+UX3zKlhNO+oBMIBPIBK3NBPtD8RB005X4o89fmhSgxn0daGJOPRA686rFY+I1VaLdgiY4OU2n4XBDvsNnmXU+pUHRqFconsy/TMqVtBP9PO18x//+KlQzyR2ATCATYBsAjHu7dj4M7sfm83arxpqT5rv7uW3qwrt2C2rv42lOTJca9D2yY5Z+rEHRqAMgE8gEMgGAdq0x4sXVF+HVE1nxQvnO0JkUfH769+j9grp5I7ecOGzokczy2jK02jjak5S7JceEC+/aLai1ONnWs5KDIzZsixv0PbLrvlGDolEHQCaQCWQCAO1aY2zK5I4107zu64KcUmZb5nWv260aJf7Ycjp0bqKIc6zFoQQfBhfetVvQEHESyDslB8aztOPaFD/m1n+eBkWjDoBMIBPIBADatcY4Gjrza62Y4XXXcvUy07Byt9OcQ/OdDS68a7egIS6E8sfJdzXoe6zJrfs/GhSNOgAygUwgEwBo1xrlVlI+neE18c7nl7l62T7De+KQNcfsUq1wOrjwrt2CBtg/TQf7+4Z9lythNBOmaFA06gAygUzgfCQTAGjX+rc8dO5KnzPD67bn6iRehF80w3viDQab7VKt4MK7dgtq770w9RfiiXK1ixNdnRwo+A7faFAGJu4bb4bOOHlxopr4mFe8K+HD3OviWGyHknIjdCazeZaGneW2QavqH5AJZAKZQCawjQDnliqsTMrWLl53oiCvzOSrpMy1S7WCC+/aLai1JaHz2HXRwRAnqVjaoO+ypeR77NCgDES86/Hfgu/8Iu2wTVgbyscJvmYbtKr+AZlAJpAJZALbCHBuGabbuTr5SpWMFRfetVtQa7+VHAjxbrcNDfoee0P5HXprNSgDtSpX95cyf4uz0D9KysG0U/dOQWfPNmhP/QMygUwgE8gEthHQ3HPLulA+3NygyoI+1ndZwfI2NHDbxjb319C50eH5LOouvvbv9L37xvS4qMuF96YdO21qt6C2jkxzAO9vyHeIj8RfmeZ7xI7FsB6LH9cGZU6uA/dx+u/vJuV+egLKvjZbP7dtg1bVPyATyAQygUxgGwHNPbccDsO9cPhtn+u7K7e8Z6FZw+KVtdP7Z6i3M6Hz4+gch0VtLrw37dhpU7sFtbR5hka8juYlZU3oTJ5yNEx9pKyo/KVBGbj1uYsai5Pyetp5ezv32tdz9bPHNmhV/QMygUwgE8gEthHQ3HPL9dzy41MwPyRlZ1I2JmVhmN3F3tjG3C1Z98sVrO/ZMJpJ1Adt7jR55lOHwiR1ufDetGNHJoYBWpGUx2H4j8GMopzVoAxc9i7JX9KLITfSE0xedsb5x7ZB6+ofkAlkAplAJrCNgGaeW7LDtsQ7x+OwU/1OQPpzyXrfC9VcIH2YW+7elmzr5SX19rvDYIo6XHhv4rEjE8OAxIP/+ph0sGM5pEEZuGu5oHM8dGaWL3J0wBdAxnEb1Kn+AZlAJpAJZALbCGjmuWVvePVD27oKllc2jF28MFnFnCurC5a9uiXb+sOSutvrMJiiDhfem3bstKndgto5MUYd7Fi2aVAGalF4NU5o/N84Tmh8lH9+yetvZupmp23QuvoHZAKZQCaQCWwjoJnnlkvpMt+vYFlbpjkf76pofT8LU+8EbouTJXX3hsNgijpceG/asdOmdgtqZeeYdbBjWaFBGagdme8aO2cPkvJWyWuXDuGEOG7boG71D8gEMoFMIBPYRkDzzi3xB7j4g1wVT7esSsq/Jev7XYXrfD637B8aul3jxfTNaRu9Oyn/C515N4omiY93Qn8UOhdnVzgk/r9RX3hv4rHTlnYLaiU+cvV0zDrYzzUoA/dD5ru+SENCmY8yr/3DNmhl/QMygUwgE8gEthHQvHZtR9ouvN7ncuIEkrdK1vVKhesbJ6l8llv+9gZswzjMX3wCLw7zdT2t837yTZzA82y6zDkVrN876TIHWTZXXKejvvDetGOnTe0W1EY8gO+E8buz7TcNysD9kzvpL5zmtdkZ54/YBq2sf0AmkAlkApnANgKa167FoacOVrCcn0rWM97BvaTC9V0fpt4NvrjG225N6Azxl/+x4ElSziXlQOiM6x4vSp8qqcNPQ+eJxVO59jxbx59WXK9NGPpv1Bfem3bstKndgto4M4Yd7P/SBliDMjhv5r7r4Rlen31k6l3boJX1D8gEMoFMIBPYRsB4tmsHQvlTZ+9U/Flf5j7jWk232fJQfEH1z9C5Q7/oLvXzBa9/mntNfF+84Ft0Af5q6AwX1gsX3tt/7Gi3oGKfjWkHexQzfo9bg5I9Obyc4eT+dpj8q75t0M76B2QCmUAmkAlsI2D82rUN05yDdw/g837LfcbXNdxecQiS/HjdsU39eJr3xAvqzwvqsGz88Hgn9I2C18eJZpeNyXHR9Avvwz52tFtQoXfSYD2unezNGpSB+iXzPX+d4bVfTBMaXrcNWlP/gEwgE8gEMoFtBIzXuSXe1f2wZP1ODODz5hZkmk0121afh+IhQ96Y4X0bS+pxzzTviT+kPip4z7jMz9HkC+/DPna0W1Ch2NjcG+MOdiwLNCgDE8NOdiKYT2Z4/bnMa3dm/j3+2n/SNmhN/QMygUwgE8gEthEwPueWeaEzzEvRul1N25+qbQ5Th+OYU6PtdLCgLh4kZUUX7z1SUpczvXdfyfs+GYPjoqkX3kdx7Gi3oEK/jnkH+4kGZaDyYWemMeTuZl478chbfKQqjm033zZoTf0DMoFMIBPIBLYRMD7nlpMl6/Uw9D7O+EyO5j7rYo220faCuog/fK7r8v1/FLz/7y7eFyfLLnqy8cYYHBdNvfA+imNHuwUViRONPB/z8pMGZaCOhcm/xs4ke5dVnG1+SxogltsGrap/QCaQCWQCmcA2Asbj3LKnZJ3iBeBBTsqcH9N8X022T2wj/y2ojy+7fH/ZxfPjXb7/Ssn2WNLy46KJF95HdexotwANSkPcznzHz7t4/YNcvcQx6N6yDVpX/wDIBDKBbQS0/9wSJ2F+EYY/vMnigs9bXZPtcyYUDzEzr8v3by+pz219fH4sW1p+XDTtwvuojh3tFqBBaYjlue/4Zhfv+TB0HvV/ngaCFbZBK+sfAJlAJrCNgHa3a/EO6vsl63NqwJ+9I0ydsLQOVpXUx9ezWMapUHwH9II+3v9fWmdtdj73fdfWeF1HeezIxNAAHyXlbOg8ajrTeKrxF7xnSfknKReS8k3ozNAtCGEbAMgEMgG2AUAz27XLJesSJ4oc9DwQP+Y+83xNtk3ZpKibZrGMokz1+yze/0PJOnzY4mNiRZh69/ihGq/vKI8deQwapugxpngSXJT+PT5O9V7ojCmZHafsVvrvGhRsAwCZQCbANgBoTrt2NJRPCDnoeSBWhaljoP9Uk21ztaRe5nb5/jdK3n9kFutwtmQZm1t2HMSJauPwOV+EqUOjTZQ4cWm80/+DUJ8x7kd57Mhj0ED5ySBeZjrYeRsKTpCbW1gnGhTbAEAmkAmcj2wDgDa2aztC+YSQg3ySLV68jk/aFV1kjZOZxrvK54x42zwvWLens3j/JyV1u2EWyyi7+N+2yVV/DTM/bdnLGPltPHa0W9Bg+fHDrs7w+q9yr4+Pm89rWZ1oUGwDAJlAJnA+sg0A2taurQmduR+K1mHfgD4zDr0Rx8N+GWa+uBpf8zgp+0ewXeaVrNOjWSzjXMH74zB93f6gEH+cKJqw84bDZuRGcexot6AFruQOnK9meH3Ro1Ntm+Tjvz4K6hZAJnDect5StwCzaf+GYXFS7pR8/o82S98X3uPF9acF75/N+PU7S9bhM5tnpBw78hj0JP6amv/VuZtHoPK/wB7XEdTwqFsAmUAmcN5StwA9tX/DcKnks/8M7Z0QcraK7srvdqiZ9SX1u3cWn180zMw/ts/IOXbkMejJttDbI1D5x2tO6whqeNQtgEwgEzhvqVuAntq/QfsylN/NvcIm+T83S+ppURfvPVzy3tU9ZrGJsstmGSnHzujaLWi873IHzYUu35d/fOp7HUENj7oFkAlkAuctdQvQU/s3SB9M055usjkm+bqknnZ28d4rBe+71+XnLk3Kw2AIoLpx7Iyu3YJWuB1mPyFE0bhnH+oIanjULYBMIBM4b6lbgJ7av0F5PXQmKy36zIM2RWF9FQ038/sM71tQ8r4fuvjMhUm5XvKZhpgZ7b7g2BlNuwWtsLzgoFnTxfu2594Tx3ZdrDoBQCaQCQBgRsO6gBUv2t4o+bxzNkOpb0rqbPc07ykbJmamGxJeC8Xjuse75xfaFCPj2BlduwWtsSd3wDzs8n35x6eOq0oAkAlkAgDoyrAuYJ0p+ay/gou604kTzl8uqLd4g0HZeOvHC14f74Cf7oaELUm5X/C+U6HzVCGj49gZXbsFrXEuzH7ssKKO+WuqEgBkApkAALoyjAtY+0o+Jw6dsbKC5b+blFst3kbxjufzJXX4a5g6vvedgtf9WbDceCE+3jlfdJf730nZ6vAYOcfO6NotaI05YepkaDNNFnIg9/onSVmvKgFAJpAJAKBrg76AFc/JL0s+54OKPuOP0LkruO3iHe73SuryWehcnD9d8vd4Mf5k6NzQcH6a5cS6/CjNZIyWY2d07Ra0rjHJHzDv5F4zL33d/tB5nCb72ktJWa0aAUAmkAkAYFYGeQFraVL+KfmMLyr6jJ3p8raNyfaKF8R3JOVCUp6H/iYHn7hzOj5t+Fmo5g5qHDtNb7egdY7kDpbYuPybnkQmft2L//ssPSn8Ejq/4sZHoparPgCQCWQCAOjJoC5gxQvEV0uWf6Giz1iSlEehM975OI5DHut4XehciI/D7n0Xii/Wxvr5PimHkvJx6EyyujEYu73O29WxM5p2C1rpWu5g+UyVAIBMIBMAwMAN6gLW8ZJl307KogqWHy8W/p4u83zFdTK/odsyXrB9EYrHga+z+Q5Dx05N2i1oncUFB8sa1QIAMoFMAAADN4gLWB+XLDc+xfZGBcuPF/cuZZa7q8flxAuQcWLSeMd4vCM8PkkXn6o73dBtuaWk3r+pyfq1rb4HwbEzunYLWmlH7kB5qEoAQCaQCQBgKKq+gLU2dC7AFS13awXrG+d+uZFZZhyCrpe7gDeEzt2+RUN67Gzotvy1pN4/qsG6tbG+q+bYGV27Ba11Jneg+KUTAGQCmQAAhqPKC1ivJeVeyTKPzHJZcdiUeHfuW6Fz0fFwUv4oWO7PFdTB57llLmvgdtwVyidQ/aJm69qG+q6aY2d07Ra0Wn7iD790AoBMIBMAwHBUeQHrcii/+DuosreCOtifWd5fDdt+8YJtvLD6cpo6isOUxIno59ZknZtc34Pi2BlduwWttbbgQFmiWgBAJpAJAGAoqrqAVTa++CDLy4rywtnMMo83YJttDJ27lR+F6S+4F9XX49CZzP7wCNe/afU9aI6d0bVb0GoHcwfJTVUCADKBTAAAQ+MC1uQhPrbZJdQ3td+W2i3oQv5RmmOqBABkApkAAIZm3C9grQyT7wJeYJdQ39R+W7rwDjOYG6Y+ErVlROsSJ3/YHDp32/2UlM9sHgCQCWQCAMbAuF/A2pP53lftDuqbRmxLF95hBtvC1PGlhj3Rx5tJOZM2EHXo7AOATCATAMAwjfsFrOwY1f+zO6hvGrEtXXiHGRzPHSCj/qXz6gg7+wAgE8gEADAK434B60nme79vd1DfNGJbuvAO04jjPj3MHSAXRrxOj9P1+M3mAQCZQCYAYEyM8wWsdZnv/CIpc+wO6ptGbEsX3qHEiqRcLDhA4oH68Yga3qWZ9ThsEwGATCATADAmxvkC1oHMd/4197dPk3IpKU+T8jxTniXll6S8ZddR37blyLalC+9Q4F7JwZHvbH8/5PXakfn8DTYTAMgEMgEAY2KcL2D9nPnOh0peszvzmhOh8yM96tu2HO22dOEdGuSH9CCNv7551AkAZAKZAIBxMa4XsOI8Li8y3/mdgtfELHAtdIbFMx65+qY+29KFd2iQ++lBelFVAIBMIBMAMEbG9QLWpsz3fVbymrNJuZ6U5XYT9U2ttqUL79AQb2QO0v2qAwBkApkAgDEyrhewvs58359yf5uflPOh80P8AruI+qZ229KFd2iIPZmDdF3m379JypnQ+ZVuohzJvQYAkAkAoMnG9QLWtcz33Zv59yVJuZqUo3YN9U1tt6UL79AQP6UH6OOCvy1O/xYngNusqgBAJpAJAGiZcbyAtTApLzPfd3X672tDZ9i5fXYL9U2tt6UL79AQT9ID9GzB3+LjM5fSzjYAIBPIBAC0zThewNqe+a4P0n/bnZTnSfnKLqG+qf22dOEdGmBd5gDdk/vbgdB5tBwAkAlkAgDaahwvYJ0Mk8eoPpX57xt2CfVN7belC+/QAAcyB+jKzL/H8ah2qx4AkAlkAoCRi08bbUvb4/3p/25JyjxVU4lxvIB1J/NdX4TOBcPs93/PbqG+qfW2dOEdGuDn9OC8m/73otB5vPx9VQMAMoFMADBSq5JyLkweTzhb4kWf70JnQj96N24XsJbnvuux9N9vZf7trN1CfVPrbenCO9TcnDSoxYPzdFLeDJ1f7n5UNQAgE8gEACO1NSlPQ/HFlXx5GDoT+9GbcbuAtTvzPe9m/v1g5t/jjz1L7Rrqm9puSxfeoeY2Zg7O85lQFzvei1QPAMgEMgHASKwPr34QvR06P4r+LynHQ2dM4Weh+OL7ClXXk3G7gHU28z1PZ/59UWa/i+WIXUN9U9tt6cI71NyRzMH5WxrkJv77oOoBAJlAJgAYugWhcydlvLi+q+Q183Nt9US5oPp6Mm4XsB5lvueO3N+OZ/72ON3XUN/Ub1u68A4193t49XhMfMQ8jgs4MXbg36oHAGQCmQBg6L5I29+tXbz28zD1wssqVThr43QBa23ue76W+/vq3N8/z/19WVK+t8uob9ty5NvShXeosXmZDvWpzL9nH5vZqpoAQCaQCQCG6n5Szszi9TfD5AsvH6vCWRunC1j7M9/xZslrzofJd+5mLzDGfXOjXUZ925Yj35YuvEONbcscmB9m/v2dzL//kXtPnBxiiaoDAJlAJgAYiA2h82Po67N4z4Ew+cLLCdU4a+N0AetC5jseK3nNyqQ8z7zu59AZNmNfmPwjPerbthzdtnThHWrsu1D+eMzVzN+2ZP79VNqIAAAygUwAUL0458aZWb5nc5h84eWkapy1cbmAFYeTy04AOd0TbfsL6uTPpCy0u6hv27IW29KFd6ixiccRix6PWZ85aO+FzjhUO5PylWoDAJlAJgAYmHeT8sYs37MhTL7woo2evXG5gLUx8/3ikxXzZnj9oaQ8CZ07eOOP7ovtKurbtqzNthx5uxW/5D/h1ZiV3ZaXaceiG+tCZ0bbbj4jVvZ79lVqYGlmvyyb2OF0bv+NnXGzawNt9VWY/EhgNyUGqfWz+IzYrr7oYrl/2RzIBADMwsZcO71dlcyaO0cB7VaP5qQnolszdHQvhs4vxXN6+Iy5SdkVOhf688u9mn7+HPsENbEjs39uK3lNfAQmjl8VLxJdDp073ADa7v3QmQSnLCvcTDuz83pc/nSZ5G5S1tgEyAQAzFJ2ro4XwdAUvXDhHdBu9endaTrSRwfQeZmYiGqufQEAGuPTafLC8oo+Y2tuuf+G2U2iBgAw4fNMpjijOnriwjug3erTspKVisPKVHU3en5stbX2AwBolHg3e9GQME8r/IztuWV/qtoBgB5dyWSKt1RHT1x4B7RbfdpSslJfVvgZ2Ue8/rAPAEAj/RaK52qpyqnMcm+obgCgR69nMsUPqqNnLrwD2q0+fVOyUqsr/Iwvg7vXAKDpjpVkhgUVLDuOu5qdyHWd6gYA+swsD5PymuromQvvgHarT9dD8URmVboYqh8HFgAYrh0lQeaDCpadHYf1pKoGAHoUbyJ8mWaK91VHX/7rowCMfXu0sGSFTlX4GXGc+Gfpcv+0nwBAY60ryQ07+lxuvGP+Ybqsx8GdaQBAb+L1h2uh+uFzx5UL74D2qA/bS1ZoW4Wf8W5muV/ZTwCg0Z3ZlwW54Zs+l3s4s6y9qhkA6NG3aZ44rSoq4cI7oD3qw4mClYkd6gUVfsYXmWW/az8BgEa7W5AdzvaxvGVJeZou57rqBQB6NDEk3iVVURkX3gHtUR9uF6zMlYo/47d0uf/aRwCg8c4XZIcbfSzvdGY5a1UvANCDjUl5kZTLSZmvOirjwjugPerRspKVOVzhZ8wNrx5JP2sfAYDGO1qQHZ73uKy1mWUcU7UAQA/ik/VPkvJH6MxjBwAjtyMUX3ivcjiYbZnl7lTlANDa/LCkh2VdT98bJ1ZdpGoBgFl6MymPknIrmJwdgBo5U9BpflbxZ3yXWbaTIAA033uh+ML75lkuZ1fmvR+pVgBonHju/yt0nnz7PSlrZvHeOBfc97myZ5af/3pS/gmd+WeW2hwA1Mk/odrJ0Yr8lS73D9UNAK0wLxRfeJ/NxfM4ifuD9H1XVSkANM6HBVngQXqOn8nmgvfGidbfmMXnx6Fz74fOdY0Vs3hffELvO5sPgEF6o6TT/EmFn7E0s9wjDaufTaG/QfurKs/tqgDU0MOCc9ZsOrGH0/fEeWDWNOy7ywgAjLt40ftJj9cU5iTlTsH7Pp3F58eL57dDZ4iZN2e57j+HzrB5zvsADMwnJY35igo/Y2cYzLjxOtUAMFrnC85Z57t874r0/NbUCVVlBADG3fFpzk/nZnjvoYL3/DKLz45zwlwLnQv/b8/ifetC56J7vCt/jvM+AIP0U0FDfqfizzibLvdfnWonVwBa3+H+a5YZ5J/QzAlVZQQAxll8sj0+sXYjdO42n5uUo11eV4jvzd8p/zh0Pz77/KRc6fP8Odun8Z33AZi1osfCjlf8GROPoZ9tYP04uQJAuY96PGetD82fUFVGAGCcxUlR49jqr+X+fWJ+t6fTvPdUwflse5efG+9S/6XPc2f8wWCZ8z4Ag7S2pCHfVuFnvJVZ7k5VPjL/KYqijGlhsD4oqfeZOrM309f9rgplBEVRFBmhkW6WXCz/PK3fF7O4DnF6Fp97rIJtf855X1EURRl0XvgsFP/yO6/CRn1/ZtmvySZOroqiKDrVrTKvpN43T/OeT0JzJ1SVERRFUWQEQlgZOpOaFtk8w4X367ntcC80c8g5531FURR5YVpF47tfqbhRv5Au9w/nNydXRVEUnepWKhq2rmz4mIXh1RB036o6GUFRFEVGaKTloXxC0yWhfEiUoiHq1qtO531FUZQ25oXHBQs7XGGDPif9lbuXiUtwclUURdGpboZLBfV+suS136R/f5BehEdGUBRFkRHaZW5av//m/n1Bev7PbgM/wjvvK4qitDIvrCxZ2KYKG/Ts5CPvOr8BQCv9UJAnzhe8blXoDC9j3hcAaLd4rr+Z+7evc1khTsI6V1UB0EYfFnSS493pcyr8jG/T5T5W3QDQWrsLMsXdgtddTP92WZUBQKv9l573J8Qb/16Eydce3lRNALTV0TD48d1vp8s9q7oBoLU2h+LJ2rPez/z7alUGAK0Wz/mnM/99MZcTDqkiANrsfEEnucrx1dZklutxcgBor8WhePi6lenf49N0t9J/+0p1AUCrzUnP+d+k//1+GOwNfwBQO3cKOsjbK1z+V+HVnW2LGlxPm0I9BvJ/bpcFoMaeF5y7tqR/25/+9/3QmVitLWQEAJhqQXp+2hUm//gey5OkvO6877wP0HbPChrwqh79npN2rvPjujm5OrkC0E6/Fpy74tjvr4XOXC9V/8AvI8gIANTTyvDqB/gDuXPWx877zvsA46CoAa9qYtWPwmDuondyBYB6Ol1w7jqZlO/S//9LC7+zjAAAU32Qnp/eC69+fI/lnPO+8z7AuCh6JLwqE4+S3QvVXcx3cgWA+tpXcO76K3SGnHuRlFUt/M4yAgBMtT09P53InKsehs5TcM77zvsAY+F6QQNexVhrezPL+0w1M4b6CVFgv6Sptk6zDx1RPaAtxn7J2IhDzb3M7SsfqBYAxsnXBcHpQJ/LXBE6k6XEZd0Oo7nbfb5Ni84L2C/7EIdLuxk6d2n/m5TjSVlqF5rR0pL9526Nzs0yAtpisF/KCIN3IrefHHfeB2DcxLvb879CxwlRF/a4vPi+7F30Gwa8/vNC51GvHUn5PnTGjo0Txp62adF5Aftlj3aU1MGDpCy3G82oaBi7rSNYDxkBbTHYL2WE0TmbqZ87SVngvA/AOPqiIDhc6GE5cay2q5llfDXg9Y4X9c/nPnOi7LRZ0XkB+2WPLk5TDxftRjO6lquzSyNYBxkBbTHYL2WE0bqS1ku80e8d530AxtmPBSeoy6H7X+03h86d8hPv/XHI6/95bt2X2aR04Uhuv9mv84JO9az2ywO51xxuST39MkNdLLErTetMmDzx18oRr4+MgIwAMoKMMFxx+NmJJ+uHPceL8z4AtfR5mDrsTBy37lRStoXJs4/Hx7jeS8rBpPyZe8/XI1j3/ZnP/8umpAtHc/vtJ0PovECTO99lPsm97tsWfP+vZ+hUb7aLTOtgqNeFFhkBGQFkBBlhNO1o/AF+2HO+Oe8DUFtvJOVk6Fxwn+2dDj8nZe2I1js7ftxxm5EZHA7VTiisU804d6pDaN9dbXPTDuPDkrrYYheZ1ra0nv4OnR/qR01GQEYAGUFGGJ7s3e6PnfcBYKo48/f20JmJPF5QfxQ6E5M8T0ucvT2O4RofJ98bRj+RzL3MyXWbzcc09uTC8bGadEqgyZ3q6Lvc63e3rE7i5OETP0qvsYtMa1WaFepy15+MgIwAMoKMMDynM9v6tvM+ADTbysyJNf6yvkCVUGJ9mDyc0q8165RAkzvV0eVce7y+RXUyN/1O/9g9ZARkBBkBGUFGkBEKrQmjnWDdeR8AKpa9O+mq6qDEkjQMT+wrcTLg13SqodL997UweaLtf0J7Jhn7KP1OX9k9ZARkBBkBGUFGkBEKXcrtGz857wNAs2XHcPuf6qDEL7kQOOi7bHSqGcdOdbQhTJ3/o+niI+RxvPLHYbAX45ARkBFARpARmurdgn3jpPM+ADTbk8zJ9X3VQYFPcgHwaM07JdDkTnV0LPfePQ2vj4vp9/jQriEjICPICMgIMoKMUOj3gn1jn/M+NN66pNwMr+ayKCsbelz+e6Hz4+XLGZYfS5x78i2bBIbbAEwcgLERmKNKyFmSNuIT+8mD0LkzRaeaujjfRcDotZwf0f4bj7Hs4+TxGFzawG2zINOh/tyuKiMgI8gIyAgygoxQaH3JvjHMyU2d92Gw4jG1M0wenq/KoaXifBkf5bLZRDmXlLdtAhi+A6F8EqxPQ2eMuadJeZ4p8Rey+EixX8nGw6lcg71jSJ+rU0234WXizoGXaSc4hpl3kjI/02F4v2B/eiO3nDiZ1ZEw+U6EvSPcf3eG0T5q3K9YvzfT7fKZXVVGQEaQEZARZAQZodRPJfvGCud9aJ14XD8qON5jm7i04mM5lh9VOYzOz5mD8VDJa3ZnXnMiNPOOCnrzZq7BvjbEz9apphub0n3jbtopLvN1bl+6O81rt2Ve9/qI999ruWW82aBtEy9Q/KEjJiMgI8gIyAgygowwrXj3f9EQEQ+c96G1Pis5H3xZwbKz56rYtixX3TAa8TGU7F0b7xS8Zk4a6h4GY7yNo0uhmjHHdKoZlDiWcHyUbqa7gfKd01MzvP52Uu7UYP/dmFvGxYadY5ARkBFkBGQEGUFGmN62kv3i5JC3ifM+DM+OkuP+fsXLvqiqYXQ2hckTLBSJs5pfD34hG0drcyeAq0P+fJ1qunErdB59nU4cCzV/F9H2Gd4TH0c/VpP994/cctwdhoyAjCAjICPICO2xu2S/eNd5H1rrbCifQ2Rrn8v+NrOsXaoaRif7WGV+Eof5aaiMv44tUFVj6UzFjb9ONVWLoT/ecTbTxE/bw9Sx8xbN8J4LSdlck/13a245Z2x6ZARkBBkBGUFGaI1dBfvEr8770GoPw6uJjKs+/q/P4pwGDFD2scrs5EBLQufOpaOqaGytCJPv/rkzgnXQqWYmK0N3F3tOhNnfmflV6O8x6Kr3379zFwVW2PzICMgIMgIygozQCvHc+jjXrg577HTnfRiedZnj7WDJeWFVj8telFnGb6oaRif/WOXq9N/jo8NxTKl9qmisHc41+od0qmmw27n96KsG7r9fhOon3QEZARkBGUFGoB7iRbZ4AW5n6Nxh7rwP7TXRbj9K//tuwXnh2x6XvWPEGQ1IZR+rnJgtPY4t93xIgZN6uxcm3zkzitnqh9GpXhfKx1UbVGn645lNq7NlBcvb0MD9d1muQ3RXM4WMgIwgI8gIMoKMgPM+NM5v6fF2Nv3vQwXnhfgUTC9PV/2QWcabqhpG52SYPIbbqcx/31A9Y219GO34gsPsVB8ecufw2xbsH02rs/yYmXGyqDkN3X9/yS1vveYKGQEZQUaQEWQEGQHnfWiMeeHVj6UTE5/GIZ2Kxnrf3cPy76fv/UdVw2jdyRzML9ITavYAf08Vja3vcvvCnhZ3qq/nlh8f9Yq/EMdHPDeGzmOXs+mALQ7Fj4nFcrkl+0fT6iw/W/z5Bu+/e3LL+05zhYyAjCAjyAgygoyA8z40xrbMsbU88++nC84Nf8xy2W9k3vuDqobRWZ47mI+l/34r829nVdPYehAmP0L+Wks71dnHi+MdTnFMxbl9LvPnkvW+N8J6HPc6e5hb7t4G779Lcsu7r7lCRkBGkBFkBBlBRsB5Hxpj4gmT27l/f7fk/LB2Fsvem3nfNlUNo7M7FI8BeDCMfsxORis/NufvI1yXQXeqJ05Kj9Pv3a8jJev8bJYnyzprWp2tLlj26obvv1f7CGIgIyAjyAgygowAzvswOn+nx9Xxgr/9WXB+ODGLZZ/LHLPzVTWMTvaxytOZf18UJo8rdURVjZ2DuUZ+lPvAoDvVl9Jlvl/BsraE8vFHd7Vo/2hanX0Wpt4h1/T9Nz9+rpnqkRGQEWQEGUFGkBFw3of6yw4FU3RH+icF54cX6fE4kziU27P0Pb+pahitR5mDeEfub8fD5FmU/Uo2HEvSxnHViNcj/0jvxpZ2quN+/TJU89hk3Gb/lqxvm8bXbGKdnc8t+4cW7L8bc8u8pPlERpARZAQZQUaQEWQEnPeh9iZ+9I3nzAUFf48Trz4pOEfs72LZ64MfXqEW1uYO4Pz4iPnHLj/P/T2O3/i9aqxcDMbxl8y5I1yH+Avp8zD5l9U5I1yfQXaqd6Tf7/U+lxMnCbtVsq5XWraPNq3Osr/4T5TtLdh/54TJdx89H/FxiowgI8gIMoKMICPICDjvAzO7kB5LV6d5zbGCc8TtLpadferpLVUNo7M/czDeLHlN9g6Qx7kT8Jkw2juc2uibtK5/HfF61Gns1kF3qj8OnUfm+/VTyXrGCa2WtGw/bVqdrc8tP95VsLgl+++V3HLf1owiI8gIMoKMICPICDICzvtQW9kfR7+a5nWrS84TG7ps/x+qahitC2HqjOV5K8Pku5rio8XxsbJ9STmlCiuVnThq1I8DfZxr2I+3uFNdhQMl6xiPnXfs2iOvsy9zn3GtRfvvidxyP7JrISPICDKCjCAjyAgyAs77UFubQvfD9f1WcJ44N83r47A1L8Pwh04DcvKPH26d5rX7Cw70OMPyQtVYmeO5+l034vU5nVufHTrVpTaE8km/dtu1a1Fn+bDydYv2351hdOPSIiPICDKCjCAjyAgyAs77zvswO0dD98OAbS845uKF9aUlr98WRjN0GpCzMXfQzpvh9fHuqidpwxB/zV6sCiuxPHQe0c42oo9rsF6/5tbpPZ3q0u33sGT9Tti9a1Fnc8OrX/wnyqYW7b/v5pZr1npkBBlBRpARZAQZQUbAeR/q62Z6vF3s4rXxwvz9gnPFlyWv/z5MP2krwFiIdwR8HopnqT5bg/XLTzI1d8TrU8dOdQyk10rW7WoN6qyORlFnm8PUx9TntGj/nZtb7jO7GcgIMoKMICPICDICQC0ty7TL+7t8z+FQPOdJ0Tnrdmjn5O0AXVmVlEth8qN83ZSyuw4WpZ2GOGbjydCZ8OZBUj4oeG28iyj++vko7VjECXCK7k5YEOp3d10dO9UnS9Yr3qm11K5emzo7mvusiy3cf//tsr0AZAQZQUaQEWQEAEZnd6ZNfrPL98SL9S8LzhfbC/JcXeYEAhiJ87PsTMfyNLeMg6HzqOizktfHDnv+rqA4xmPRnXNFE6JtzL3mkk71FHtK1imeDN+1m9eqzm7kPm9fC/ffS2G0j8kDMoKMICPICDICADM7m7bHj3p8X7Zczr0me1F/raoGCOFAruH8u4v3xLFUP0jLl100vp9N02G/X7D8HbnXnNapnuTtUH434id26VrV2eKCz1vdwv33x9yyP7TLgYwgI8gIMoKMICMA1M7EzQ6zHT6wbPLxVZnXTFycf6iaATou5hrNkz0s40oon2RjooMcJ+/4paCRvl6wvHwn/Bud6v+zJBRPbBLLKbtz7eosf4Hofkv332/D6O/YA2QEGUFGkBFkBADKvZNpj3f18P7bBeeMbzN/nxhe7AdVDdCZCCN/h8/2Hpbza24Z69N/n7iD6KfwatKN33Ov/bxgefkxNj/Sqf4/l0vWJU4GNt8uXbs6y9/ldb6l++/HuWWfsNuBjCAjyAgygowgIwDUSnaS1OU9vH9/wTkjzrczL812/WRGgNbJPyoUx7Fc3MNysuO4Pks70HE590LnTrfsWK7L0k7O32mjX+RMBR39Nnaqj4bySb+W251rV2erwtQJaH5q6f67PbfsM3Y9kBFkBBlBRpARZASAWpm4yeFOj+9fGIrn8YlzpRzMZMZFqhpg8q+dsfzZwzLW5JZxMf33eBdP/OVzaQ/LzD/a/oFO9ZTHkbMXQjbalWtVZ/EiUrwD80HBZ8dH7+KkYnNatv9uzi37gt0PZAQZQUaQEWQEGQGgNhaGVz/6Hu9jOcdD8fCAE8MGXlHVAB2/hf7HSc2Ptbo/E7B39bhe+XFeN4x5pzpeuHhSsg7GyaxPncVH0u+HqXewlXXsH6fHSxv23/ydsT/bBUFGkBFkBBlBRpARAGrjw0xbvK2P5bw1w3nskKoG6Nxxkw//W3pYzoXcMuK4XvER8ct9rFt+kqvXxrhTHR/Hv1Py+T/ajdVZTfbfRWHqY/qAjCAjON/JCDKCjABQD6fDqx94F/S5rKuh/ML7OlUNMPWxzxdh8jir3chPvBYfkd2fNuSr+li3f3PrVocJwUbVqb5U8tl/BhOlqbP67L/zw9TH5QEZQUZwvpMRZAQZAWD0Yi57nLbDVytY3kehfJ4UAMLUCaV+62EZm8LUSaHupcvuR36yjjk1qK9RdKq/LPncR0lZYRdWZzXaf+fmlv3UrggygozgfCcjyAgyAkAtZHPZtxUsL+avhwXnj9ND/l5uNABq63qugfyygo759TRM9/vY9/MwugnK6tKp/iCUP7q1ye6rzmq4/2aX/dzuCDKCjOB8JyPICDICQC2czrTDOypa5tcF54/tA1r/een5Oq7796Ez58+zMPwL/QBdWVTQQK7vYTm3wtTJoI4MoAMwbp3q18Orx8Dy5aDdV53pVAMygozgfKfOZAQAurAiTJ67Z3OF59d81ls0gPWPk3SfD8Xjyu+0eYE62p5rrOIvhbN9VHt5QaMXg3QVk5yNc6c6Pip1o+Tzztl11VlDOtUvVDnICDKC852MICPICAAjdzHXDu+ucNk/Z5Z7ZQjf5fPcd1lm8wJ1dCLXWJ3vYRl7CkL68QF1AMapU32m5LP+SspCu64606kGZAQZwflOnckIAMzgjTTHFU2AGu8Un1vBZ7yfWe7nQ/hO+3PncoBaup1rePf3sIxzBQ34mzrVfdlX8jnx8eiVFSz/3dB59L9N1Fk9O9UeIwcZQUZwvpMRZAQZAWD44tNeD0P53CbZoWH+Sc9n/fg7Xd66IXy3s6H6mzoAKrWsoMF9a5bLiI+cPwtTJ02ryjhOnLY+TB53LVs+qOgz/gidO7/aQp3pVAMygozgfKfOZAQARudAUh4M6bPuZc4n21Q9UEc7wtS7fmZrY0FA31/hOuY77HNqUG+D7JQsDZ1fmos+44uKPmNny05O6qxeneq5uWU/1dSCjCAjON/JCDKCjABARVaGyXfrL1AlQB3lx7o8W/CavWH68b6+DVMfUVpa4To+yS1/Xos7JfGCwdWS5V+o6DOWJOVR6IypOa8F+7A6q1+nen5u2f9qakFGkBGc72QEGUFGAKAi2TmErqoOoK4ehOlntN7fRcfkRm4Zv1W8jvnxyBa1uFNyvGTZtyv63rFD+HvofYK8mTpSo6DO6tepXhSmTtgDyAgygvOdjCAjyAgAVCE7vvv/VAdQR68XBOsVmb/Hx8PjY+XT3ZlWNP7rpxWv5y+55a9vaaf645LlxjuB3qioA3cps9xdfXQyN4XOEATfp9snPup/egTbQZ3Vs1P9ThjshTZARpARnO/UmYwAwPjKPvX4vuoA6mhnLvg+yfxtddqh3j7DMnYXhPNlFa/nxTCYSbDq1ClZG6aOUztRtlbUycnedRgf9e/lTq8NoXNHV9Fj2zuHvA3UWX071R/kln1RcwsygozgfCcjyAgyAgAVWJc5j8Sh3uaoEqCOfghT7wCKd++8FzqPfX7fxTLO5pbx+wDW86cBdJjq1Cl5LUyejTtbjsxyWXPSbfhWWk+Hk/JHwXJ/rqAOPh/wxRR11txO9bYw87jQgIwgIzjfyQgygowAwGwdyJxHfs39LT5dGZ9Ii5N3P8+U+IP8L+k5HWAoLpaE6//SBqmbzsjT3PsODWA9T+U+Y1cN6q7KTsnlabbDoMreCupgf2Z5fw25/tVZvTvVu3LLPqW5BRlBRnC+kxFkBBkBgAr83EW+zD55eSJMPzwiwECcLgnXcaK0biZ02lDw3tUDWM8vcp/xZYs61VtG0DmMj0MvqaAOsncyHh9i3auz+neqv8wt+wvNLcgIMoLznYwgI8gIAPRpbugMLzNxHnmn4DXxBpBrofOUpvHfgZGJj7DGXwqfpSVObrSzhuuZH2f2hxZ1qpss+xj3NodTo+ps0Ptv/oLdDpseZAQZwfkOGUFGAKBPmzLnkGclr4k/Zl9PynLVBTCzzbmAfl6neuRWhsl3ei2wmzaqzga9/57PLXuzzQ/ICM53yAgyAgB9+jpzDvkp97f56XnmovwB0L2luYB+V6d65PZkvvdVu2jj6mzQ+++d3LLdaQDICM53yAgyAgD9uhaK51hZkp5Dj6oigNl7GSbfCaRTPVrZcUj/Z/dsXJ0Ncv+dkzteX9j0gIzgfIeMICMA0KeFufPIxPxBa5NyPyn7VBFAb27kOgBv6FSP1JPM9zZZSfPqbJD778rccv+y6QEZwfkOGUFGAKBP2zPnkAfpv+1OyvOkfKV6AHp3NhfURz1R1zh3qteFyXcqzbF7Nq7OBrn/bsst96zND8gIznfICDICAH06GSaP734q8983VA9A777IBfUvdapH5kDmO/+a+9unSbmUlKeh86vzRImzjf+SlLfGdP+tW50Ncv89nFvuIc0XICM438kIMoKMAECfsvOExB+r8089vqeKAHqzJdegntOpHpmfu+gw7c685kToTH43zupWZ4Pcf8/llrtF8wXICM53MoKMICMA0IfluXPIsfTfbwVPUgH0bWGukX2oUz0Sc0Pnl+WJ7/xOwWviI9LX0m1kbNd61tkg999HueUutAsAMoLznYwgI8gIAPQh+yP03cy/H8z8e5x4damqAujNrVxYf12neug2Zb7vs5LXxF+Zr4fOL9LUs84Gtf+aNA2QEWQEGUFGkBEAqFp2Tp/TmX9fFCb/iH1EVQH05mQusO/SqR66r8PkyUyy5iflfFIuJmWB3bXWdTao/XdnbpmnbH5ARpARZAQZQUYAoE/Zp6Z25P52PPO3x+k5FIBZ2p4L7Gd0qofuWub77s38+5KkXE3KUbtpI+psUPvv2dwyt9v8gIwgI8gIMoKMAEAf1ubOIa/l/r469/fPc39flpTvVSPA9OIjRC9DPcZwHcdO9cJc/a/OnATvJ2WfXbQxdTao/fdhmDy+3iK7ACAjyAgygowgIwDQh/2Zc8jNktecD5Pves9enI83ZGxUjQAzu5LrCLytUz002bsJH6T/Fic4eZ6Ur+yajaqzQey/b+eWd8XmB2QEGUFGkBFkBAD6dCFzDjlW8pqV6Tl04nU/h86QM/GHbMObAXRpfy64f61TPTTZ8XN/Sk9eE/99w67ZqDobxP77dW55+21+QEaQEWQEGUFGAKAPc8LkyVO3ziILxvJn6DxlBkAXluUa0bs61UNzJ/NdX6Sdwuz3f8/u2Zg6G8T++3eY/Aj5cpsfkBFkBBlBRpARAOjDxtw5ZN4Mrz+UlCehc/d7/FF7sSoEmJ3Luc7AuzrVA7c8910nHu+6lfm3s3bNxtRZ1fvve7llXbb5ARlBRpARZAQZAQAAmuXjXIA/oVM9cLtD8R2EB8PkX5+X2j0bUWdV778nc8v6yOYHZAQZQUaQEWQEAABolrlJeZgJ8PERokU61QN1NvM9T2f+PdZ7dry1I3bPRtRZlfvvwjB5EptHoTMOH4CMICPICDKCjAAAAA1zONchOKRTPVCPMt9zR+5vxzN/exw6M4dT7zqrcv89mFuOCyuAjCAjyAgygowAAAANtSRMvoPmfhjuHTTj1Klem/uer+X+vjr3989zf4+T3X0/Zvtn3eusqv13TnrsZe8sXaJ5AmQEGUFGkBFkBAAAaK6juU7BpzrVA7E/8x1vlrzmfJh8d1a2E3kmdGYiHyd1r7Oq9t9Pc8s4qlkCZAQZQUaQEWQEAABotjjh1NMw+Y62eTrVlbuQ+Y7HSl6zMky+u/Dn0Hk0el9STo3hvln3Oqti/50XJt/JFo9Fd7IBMoKMICPICDICAAC0QH4c1891qisVHxPOTvK1dZrX7i+okz9DZ2KtcdKEOqti//0i9/4vNUeAjCAjyAgygowAAADtEO+o+TtMvqNmuU51ZTZmvt/LMPPdgnECuyehc5dWvCNr8Rjuk02os3733+Vh8p2kf4fh3UkKICM436kzGQEAABiCTbnOwQWdahjo/ns+9973VSkgI8gIyAgyAgAAtM/JXMjfqVMNA9l/d+bed1J1AjKCjICMICMAAEA7xfEu72SC/uOkrNCphkr33xXpsTXxnjth/MbnBWQEGQEZQUYAAICxsiZ0xsGcCPzXkzJfpxoq2X/jsXQt8/p4rL2pKgEZQUZARpARAACg/bblOgo/6lRDJfvvj7nXb1ONgIwgIyAjyAgAADA+9ufC/xGdauhr/z2Se+1+VQjICDICMoKMAAAA42fQnQCdasalUz2Mi1QAMgLICAAAQEMcTsrzTDkw4E5JtwWG2VnuZ788kDuGDqtiQEaQEZARZAQAAKApnRewXwJoi8F+CQAA6LzovGC/BEBbjP0SAABA5wX7pf0SQFuM/dJ+CQAA6LyA/RJAWwz2SwCA4fl/y/wpHRV0Cs8AAAYkdEVYdE1hdGhNTAA8bWF0aCB4bWxucz0iaHR0cDovL3d3dy53My5vcmcvMTk5OC9NYXRoL01hdGhNTCI+PG1zdHlsZSBtYXRoc2l6ZT0iMTZweCI+PG1zdWI+PG1pPlU8L21pPjxtaT5rPC9taT48L21zdWI+PG1vPj08L21vPjxtZnJhYz48bXJvdz48bXN0eWxlIGRpc3BsYXlzdHlsZT0idHJ1ZSI+PG11bmRlcj48bW8+JiN4MjIxMTs8L21vPjxtc3ViPjxtaT5QPC9taT48bWk+azwvbWk+PC9tc3ViPjwvbXVuZGVyPjwvbXN0eWxlPjxtZmVuY2VkIGNsb3NlPSJdIiBvcGVuPSJbIj48bXN1Yj48bWk+WjwvbWk+PG1pPm48L21pPjwvbXN1Yj48L21mZW5jZWQ+PG1vPiYjeEEwOzwvbW8+PG1zdWI+PG1pPko8L21pPjxtaT5uPC9taT48L21zdWI+PC9tcm93Pjxtcm93PjxtaT50PC9taT48bWk+cjwvbWk+PG1mZW5jZWQ+PG1mZW5jZWQgY2xvc2U9Il0iIG9wZW49IlsiPjxtcm93Pjxtc3ViPjxtaT5aPC9taT48bWk+azwvbWk+PC9tc3ViPjxtbz4mI3hBMDs8L21vPjxtc3Vic3VwPjxtaT5aPC9taT48bWk+azwvbWk+PG1pPlQ8L21pPjwvbXN1YnN1cD48L21yb3c+PC9tZmVuY2VkPjwvbWZlbmNlZD48L21yb3c+PC9tZnJhYz48bW8+LDwvbW8+PG1vPiYjeEEwOzwvbW8+PG1vPiYjeEEwOzwvbW8+PG1vPiYjeEEwOzwvbW8+PG1zdWI+PG1pPlY8L21pPjxtaT5rPC9taT48L21zdWI+PG1vPj08L21vPjxtZnJhYz48bXN0eWxlIGRpc3BsYXlzdHlsZT0idHJ1ZSI+PG11bmRlcj48bW8+JiN4MjIxMTs8L21vPjxtc3ViPjxtaT5QPC9taT48bWk+azwvbWk+PC9tc3ViPjwvbXVuZGVyPjxtZmVuY2VkIGNsb3NlPSJdIiBvcGVuPSJbIj48bXN1Yj48bWk+WjwvbWk+PG1pPm48L21pPjwvbXN1Yj48L21mZW5jZWQ+PG1vPiYjeEEwOzwvbW8+PG1zdWI+PG1pPkY8L21pPjxtaT5uPC9taT48L21zdWI+PC9tc3R5bGU+PG1yb3c+PG1pPnQ8L21pPjxtaT5yPC9taT48bWZlbmNlZD48bWZlbmNlZCBjbG9zZT0iXSIgb3Blbj0iWyI+PG1yb3c+PG1zdWI+PG1pPlo8L21pPjxtaT5rPC9taT48L21zdWI+PG1vPiYjeEEwOzwvbW8+PG1zdWJzdXA+PG1pPlo8L21pPjxtaT5rPC9taT48bWk+VDwvbWk+PC9tc3Vic3VwPjwvbXJvdz48L21mZW5jZWQ+PC9tZmVuY2VkPjwvbXJvdz48L21mcmFjPjxtbz4sPC9tbz48bW8+JiN4QTA7PC9tbz48bW8+JiN4QTA7PC9tbz48bW8+JiN4QTA7PC9tbz48bXN1YnN1cD48bWk+JiN4M0IzOzwvbWk+PG1pPms8L21pPjxtbj4yPC9tbj48L21zdWJzdXA+PG1vPj08L21vPjxtZnJhYz48bXN0eWxlIGRpc3BsYXlzdHlsZT0idHJ1ZSI+PG1mZW5jZWQgY2xvc2U9Il0iIG9wZW49IlsiPjxtcm93Pjxtc3Vic3VwPjxtaT5aPC9taT48bWk+azwvbWk+PG1pPlQ8L21pPjwvbXN1YnN1cD48bW8+JiN4QTA7PC9tbz48bXN1YnN1cD48bWk+JiN4M0E2OzwvbWk+PG1pPms8L21pPjxtcm93Pjxtbz4tPC9tbz48bW4+MTwvbW4+PC9tcm93PjwvbXN1YnN1cD48bW8+JiN4QTA7PC9tbz48bXN1Yj48bWk+WjwvbWk+PG1pPms8L21pPjwvbXN1Yj48L21yb3c+PC9tZmVuY2VkPjwvbXN0eWxlPjxtc3ViPjxtaT5OPC9taT48bWk+azwvbWk+PC9tc3ViPjwvbWZyYWM+PC9tc3R5bGU+PC9tYXRoPrGC28EAAAAASUVORK5CYII=\&quot;,\&quot;slideId\&quot;:257,\&quot;accessibleText\&quot;:\&quot;U subscript k equals fraction numerator sum for P subscript k of open square brackets Z subscript n close square brackets space J subscript n over denominator t r open parentheses open square brackets Z subscript k space Z subscript k superscript T close square brackets close parentheses end fraction comma space space space V subscript k equals fraction numerator sum for P subscript k of open square brackets Z subscript n close square brackets space F subscript n over denominator t r open parentheses open square brackets Z subscript k space Z subscript k superscript T close square brackets close parentheses end fraction comma space space space gamma subscript k superscript 2 equals fraction numerator open square brackets Z subscript k superscript T space capital phi subscript k superscript negative 1 end superscript space Z subscript k close square brackets over denominator N subscript k end fraction\&quot;,\&quot;imageHeight\&quot;:39.488423373759645},{\&quot;mathml\&quot;:\&quot;&lt;math style=\\\&quot;font-family:stix;font-size:24px;\\\&quot; xmlns=\\\&quot;http://www.w3.org/1998/Math/MathML\\\&quot;&gt;&lt;mstyle mathsize=\\\&quot;24px\\\&quot;&gt;&lt;msub&gt;&lt;mi&gt;U&lt;/mi&gt;&lt;mi&gt;k&lt;/mi&gt;&lt;/msub&gt;&lt;mo&gt;=&lt;/mo&gt;&lt;mfrac&gt;&lt;mrow&gt;&lt;mstyle displaystyle=\\\&quot;true\\\&quot;&gt;&lt;munder&gt;&lt;mo&gt;&amp;#x2211;&lt;/mo&gt;&lt;msub&gt;&lt;mi&gt;P&lt;/mi&gt;&lt;mi&gt;k&lt;/mi&gt;&lt;/msub&gt;&lt;/munder&gt;&lt;/mstyle&gt;&lt;mfenced open=\\\&quot;[\\\&quot; close=\\\&quot;]\\\&quot;&gt;&lt;msub&gt;&lt;mi&gt;Z&lt;/mi&gt;&lt;mi&gt;n&lt;/mi&gt;&lt;/msub&gt;&lt;/mfenced&gt;&lt;mo&gt;&amp;#xA0;&lt;/mo&gt;&lt;msub&gt;&lt;mi&gt;J&lt;/mi&gt;&lt;mi&gt;n&lt;/mi&gt;&lt;/msub&gt;&lt;/mrow&gt;&lt;mrow&gt;&lt;mi&gt;t&lt;/mi&gt;&lt;mi&gt;r&lt;/mi&gt;&lt;mfenced&gt;&lt;mfenced open=\\\&quot;[\\\&quot; close=\\\&quot;]\\\&quot;&gt;&lt;mrow&gt;&lt;msub&gt;&lt;mi&gt;Z&lt;/mi&gt;&lt;mi&gt;k&lt;/mi&gt;&lt;/msub&gt;&lt;mo&gt;&amp;#xA0;&lt;/mo&gt;&lt;msubsup&gt;&lt;mi&gt;Z&lt;/mi&gt;&lt;mi&gt;k&lt;/mi&gt;&lt;mi&gt;T&lt;/mi&gt;&lt;/msubsup&gt;&lt;/mrow&gt;&lt;/mfenced&gt;&lt;/mfenced&gt;&lt;/mrow&gt;&lt;/mfrac&gt;&lt;mo&gt;,&lt;/mo&gt;&lt;mo&gt;&amp;#xA0;&lt;/mo&gt;&lt;mo&gt;&amp;#xA0;&lt;/mo&gt;&lt;mo&gt;&amp;#xA0;&lt;/mo&gt;&lt;msub&gt;&lt;mi&gt;V&lt;/mi&gt;&lt;mi&gt;k&lt;/mi&gt;&lt;/msub&gt;&lt;mo&gt;=&lt;/mo&gt;&lt;mfrac&gt;&lt;mstyle displaystyle=\\\&quot;true\\\&quot;&gt;&lt;munder&gt;&lt;mo&gt;&amp;#x2211;&lt;/mo&gt;&lt;msub&gt;&lt;mi&gt;P&lt;/mi&gt;&lt;mi&gt;k&lt;/mi&gt;&lt;/msub&gt;&lt;/munder&gt;&lt;mfenced open=\\\&quot;[\\\&quot; close=\\\&quot;]\\\&quot;&gt;&lt;msub&gt;&lt;mi&gt;Z&lt;/mi&gt;&lt;mi&gt;n&lt;/mi&gt;&lt;/msub&gt;&lt;/mfenced&gt;&lt;mo&gt;&amp;#xA0;&lt;/mo&gt;&lt;msub&gt;&lt;mi&gt;F&lt;/mi&gt;&lt;mi&gt;n&lt;/mi&gt;&lt;/msub&gt;&lt;/mstyle&gt;&lt;mrow&gt;&lt;mi&gt;t&lt;/mi&gt;&lt;mi&gt;r&lt;/mi&gt;&lt;mfenced&gt;&lt;mfenced open=\\\&quot;[\\\&quot; close=\\\&quot;]\\\&quot;&gt;&lt;mrow&gt;&lt;msub&gt;&lt;mi&gt;Z&lt;/mi&gt;&lt;mi&gt;k&lt;/mi&gt;&lt;/msub&gt;&lt;mo&gt;&amp;#xA0;&lt;/mo&gt;&lt;msubsup&gt;&lt;mi&gt;Z&lt;/mi&gt;&lt;mi&gt;k&lt;/mi&gt;&lt;mi&gt;T&lt;/mi&gt;&lt;/msubsup&gt;&lt;/mrow&gt;&lt;/mfenced&gt;&lt;/mfenced&gt;&lt;/mrow&gt;&lt;/mfrac&gt;&lt;mo&gt;,&lt;/mo&gt;&lt;mo&gt;&amp;#xA0;&lt;/mo&gt;&lt;mo&gt;&amp;#xA0;&lt;/mo&gt;&lt;mo&gt;&amp;#xA0;&lt;/mo&gt;&lt;msubsup&gt;&lt;mi&gt;&amp;#x3B3;&lt;/mi&gt;&lt;mi&gt;k&lt;/mi&gt;&lt;mn&gt;2&lt;/mn&gt;&lt;/msubsup&gt;&lt;mo&gt;=&lt;/mo&gt;&lt;mfrac&gt;&lt;mstyle displaystyle=\\\&quot;true\\\&quot;&gt;&lt;mfenced open=\\\&quot;[\\\&quot; close=\\\&quot;]\\\&quot;&gt;&lt;mrow&gt;&lt;msubsup&gt;&lt;mi&gt;Z&lt;/mi&gt;&lt;mi&gt;k&lt;/mi&gt;&lt;mi&gt;T&lt;/mi&gt;&lt;/msubsup&gt;&lt;mo&gt;&amp;#xA0;&lt;/mo&gt;&lt;msubsup&gt;&lt;mi&gt;&amp;#x3A6;&lt;/mi&gt;&lt;mi&gt;k&lt;/mi&gt;&lt;mrow&gt;&lt;mo&gt;-&lt;/mo&gt;&lt;mn&gt;1&lt;/mn&gt;&lt;/mrow&gt;&lt;/msubsup&gt;&lt;mo&gt;&amp;#xA0;&lt;/mo&gt;&lt;msub&gt;&lt;mi&gt;Z&lt;/mi&gt;&lt;mi&gt;k&lt;/mi&gt;&lt;/msub&gt;&lt;/mrow&gt;&lt;/mfenced&gt;&lt;/mstyle&gt;&lt;msub&gt;&lt;mi&gt;N&lt;/mi&gt;&lt;mi&gt;k&lt;/mi&gt;&lt;/msub&gt;&lt;/mfrac&gt;&lt;/mstyle&gt;&lt;/math&gt;\&quot;,\&quot;base64Image\&quot;:\&quot;iVBORw0KGgoAAAANSUhEUgAABd4AAAEICAYAAABBIOZzAAAACXBIWXMAAA7EAAAOxAGVKw4bAAAABGJhU0UAAACwC0UhEgAARU9JREFUeNrt3QHkVef/OPBHkiSRSZKMzGRmIjMzSWQmmcQkmUlMZpJEMpPM+JpJZiLJZBIzSTJjMplMZDKTxCTJJDJJktj/PP97Pr/O53zOuZ/7uffce8859/Xi8f2uz73PPfc5z3me9/Pcc54nBBivbUn6TwIAMYF4QEwAAABAdU4aZAMAYgIxAQAAANVZlKRbBtkAICYQEwAAAEB11ibpuUE2AIgJxAQAAABQnQMG2QCAmAAAAACq9atBNgAgJgAAAIDqLE/Sgz4GqefHdLzzkrQ4SZuStD1JXyfpikE2AIgJxAQAAADUyfuhvzvE9tXoO6xI0mdzmDAAAMQEYgIAAACG6kQfg+y4EdubNfse8c63kwbZACAmEBMAAAAwbguTdKOPgfadJC2t4fc5aJANAGICMQEAAADj9nqSnvYx0P6hpt/nhEE2AIgJxAQAAACM2/7Q39que2r4XeIde7cNsgFATCAmAAAAYNx+7mOQHe+Ke6OG32WnQTYAiAnEBAAAAIzb8iTd72OgfSt0NjKrmzsG2QAgJhATAAAAMG6bQ3+Pl5+p4Xf5zCAbAMQEYgIAAADq4Js+B9q7a/Y9VhlkA4CYQEwAAABAHSxI0l99DLKfJOm1mn2XawbZACAmEBMAAABQB3Gw/LSPgfaNJC2s0ff4n0E2AIgJxAQAAADUxaehv8fLT9XoO2wxyAYAMYGYAAAAgDq50OdAe0dNjn+BQTYAiAnEBAAAANTJsiTd72OQ/ThJr9bkO9w2yAYAMYGYAAAAgDp5N/R3h1vcjK0Oa7v+aJANAGICMQEAAAB1c7TPgfbJGhx7HOgvThMAICYQEwAAAFAL85P0Z2j22q4AgJgAAAAAaiWuz/qkj0H2oyStVnwAICYQEwAAAMBMH4f+7nC7Fjp3yE2C/wZIKFsAMYF+S7+lbAEAgAl0vs9BzjEDQQNBZQsgJhAT6LeULQAAwEwvJemfPgc67xsIGggqWwAxgZhAv6VsAQAAZtrY50DnYZJWGQgaCCpbADGBmEC/pWwBAABm+qrPwc7vSZpnIDjQQHDdgJ/TT1pkkD2Qt0Jnkun5HI/7aZI+0NwAYgIxgZigkTHBh2M4P1s0SQAA0GxxoPxHnwOCrydskF21wyMewH3tHFR63byZpNOzlPk3SXpFMwOICcQEYoLGxwQLQucH+Lgh8Y0RnKMlmiQAAGi+ODH4OLgbZ9QDvGu5/B8k6bsk7QidR/4Xh7ndQbg0SbdLjv2SczA090qO9XtNCyAmEBOICVoZE6zsch3Ec7khSfML3hfPYZzAj/sqvBs6T8PFH0H+zuVxT1MEAADtsbvPQXYcGC43yJ6zFZl8nyTpQMkAbS5+KjnuO+kAzzkYjqslx/q6ZgUQE4gJxAStjQnKroN+n3TLLvX0g2YIAADa5Yc+B9q/GWTP2Z7wYlO6dRXkd6TkmOMAfq1zMFRPCo7zhuYEEBOICcQErY0JFpYc06D9/59pPgc0QQAA0C7xseS7fQ60vzTInpOLaZ7vVpDXli7nZadzMFSvlhznMc0JICYQE4gJWhsTvDek/v9kms9mTRAAALTPhtD/JlCbDLJ7Eu+Sep6ksxXkFR9n/jeUb+zpHAxX2XIM72lKADGBmEBM0NqY4GDJMQ06Yb43zWeB5gcAANrpiz4H2fdDe9Z2HeYAb3uSniXp5QHziRut3Sg51svOwUj8WHCM8dzO04wAYgIxgZigtTHBpZL+f9C1+T9L0i3NDgAAtFecNLza50D7V4PsWX0Uqlm7s2z93bg0wDLnYCTXyeOCY7yoCQHEBGICMUFrY4I4uf58SP3/qSSd0ewAAEC7rU7Soz4H2ocN8IZuf8kxPk3SWy2pg3U/B+tLjnGv5gMQE4gJxAStPQdbh9z/e2oOAAAmwIeh/7VdNxjgDU23NXd3taj+1X2i40jJMa7RdABiAjGBmKC15+Ab/T8AAFCFM30Osk8Y4A3FytBZN7eNZd6UczClaOmF25oMQEwgJhATtPoc3Byw/497H7ymOQEAAJYm6c4cB9hxQLLYAK9yC0L5OrtXwuAbejkHvVtScnynNBmAmEBMICZo7TlYWUH/fzRJ5zQnAABA9PYcBthxDdhXDfCG4mTJccW73Za3sN7VeeJ9e8nxbdVcAGICMYGYoLXnYPeA/f/LSXqWpJ2aEgAAYMqRHgfZbZl4rNsgu2yg9zx0JkHaqM4T72dKzsVCTQUgJhATiAlaew5+LCn3BT2+/2LoTLwv1owAAABZv88ywP7aAG8o3kwHaUXH9HGL61udJ97/KTi2y5oIQEwgJhATtPYczEvS44Lj+LXH93+dvv4nzQcAAJD3S5cB9q8t+651GWQvS9LdMJnridd14n1tybEd0kQAYgIxgZigtedgfclxHCx5fXwKbkOSPknS9TAZP5AAAAB9+LzLAPtuOhg0wKvepZJjuRrav6xJXSfeD5Qc2zrNBCAmEBOICVp7DsqWWHqUSfGO+Kddro+4LM1LmhAAAGDKxi4DiDi4eMsAbyiOhvKN01ZOQL2r68R70cTHA80EICYQE4gJWn0Ofgu9byxclixLBwAA/J8V6aCubADR1sdlxz3A2x7K75TaOCF1r44T7/PTc5A/rrOaCkBMICYQE7T2HCwu6f9/CJ2NVePfX0vSpjS9m6QtSTqcpH8zr/9EMwIAAERxE6krXQbYbV5PdJwDvDhwe1RyDHsnqP7VceJ9a8lx7dBcAGIC/ZGYoLUxQdmPHzt7eO/7mdev1JQAAADR0S4D7Guh3euJjmuAtzRJt0o+//sJq391nHj/tuS4rNcKiAn0R2KC9sYEp0qOYUUP752fvvZ3zQgAABBt6zLAfpikVQZ4Q3Gx5LP/CO3fOK1ug+wit0rODYCYQH8kJmhvTHCv4PP/6vG9C9PXH9SUAAAAr4Tyx5pj2mSANxSfl3xu3Lhz1QTWw7pNvL9SckxfajIAMYH+SEzQ2phgTcnnH+vx/a+lr39FcwIAAJMt3pVzvcsA+zMDvKF4L0z2pEbdBtlFPi45pg2aDUBMoD8SE7Q2Jthb8vmbe3z/B+l1BAAATLjvuwz2LhjgDcXLofOoftFnHpjguli3ifdzBcfzJHQ2HAQQE+iPxATtjAkuFHz2s9BZu70X8Y757ZoToId2rdcEoD2CBtrd5WKKa1svMcCrXLe7CX/U+NemUY+T608KjuesZgMQE+iPxAStjQni5Pqzgs++qIkAhtCumegCtEfQUmuT9LTkQnocOutTGuBV70zJZ8UNuxZr/GvTqG8sOZ7dmg5ATKA/EhO0NiYoW/bngGYCGEK7ZqIL0B5BCy1N0u0uF9IkPh47igalbM3Q+Ij56gryfztJN5yDSnxZcCzPk7RM8wGICcQEYoLWxgRHSz77dU0FMIR2zUQXoD2CFjrf5SI6puEZSoOyPnQmbos+572KPuP30Ll7zjkY3LWCY7mk6QDEBGICMUGrY4I/Cz73vmYCGFK7ZqIL0B5ByxzscgFd1vAMpUFZnqR/Sj7js4o+Y0ea31bnoKt3krQnSW91ec2ykmPZpfkAxARiAjFBa2KConNT9LmnNRVAQ9s1AO0WjNCGLgPsf9IBhwal2gYlbtJ5pST/8xV9RpwofhA6m4EtcA5KbQ+9rde6veA4YvnO14QAYgIxgZigtQO9HcFyS0C72jUA7RaMyLJQfodVfNz5bQ3KUBqU4yV530zSkgryj4Pq39I8zzkHXV0vqPdFkxJnC47jc00IICYQE4gJWj3QO1tyPSzVZAANbdcAtFswIr+G8jvbPlE8Q2lQPirJ998kvVpB/guTdDGT707noKui9XTXFLzufph55+dilwggJhATiAlaO9CLTyM8KvjMKy4HoKHtGoB2C0bk6y4D7O9rfuzxrruzaXqjQQ3K2iQ9Kcn3/QqON65Rnr2DO04qL2l4PR12o140oJ6Xe83Ggtfs1oQAYgIxgZig1QO9zSWf+Z0mA2houwag3YIReL/LAPvP0LlDqs6+yRzvMNebrbJBeSlJd0ryPDLHvOal5+iN9FweTtLvBfn+pFGf1ZmC/BflXpNfe/eCJgQQE4gJxAStH+j9UfKZZzQbQEPbNQDtFgzZy0l6WHKxPEz/XndTd3A9blCDcqnLxMaw0h6N+qxeS9LTXP7fhs6mqXEpmRO5v10Nzb9jEEBMICYQE5R7JXR+qOhWnp8laYUmBGhIuwZNFG8sOBhm3hiHdgtqa0GYuZlkNr3XgO+wInO8vzSkQdkyhgF2fKR8mUa9J++G8omnbDqh0wfEBGICMUFrY4J9oXgJum4p/uDzl+YEqPFYB5oYo+4PnX3V4jXxkiLRbkFTnOwycDjckO/waeaYT2lQNOoViZ3550m6nA6in6aD7/jfX4RqNrkDEBOICXAOACa9XTsXhvdj8znVqrHmpbHd3dw5NfGu3YJG+KhL53SxQd8ju27pRxoUjToAYgIxgZgAQLvWCHFy9Vl48URWnCjfETqbgi9M/x69W1A2r+byicuGHsnk15al1SbR7iTdLrkmTLxrt6D24oZbT0oukNi4LW3Q98ge+0YNikYdADGBmEBMAKBda4RNmZjjtS6v+7IgRimzNfO6l1WrRok/tpwOnRso4h5rcRnB+8HEu3YLGiRuBHmr5OJ4kg5cm+L73PEv0KBo1AEQE4gJxAQA2rVGOBo6+2utmuV1V3PlMtuScjfTGIfmOxtMvGu3oEHOh/LHyXc26Hu8ljv2fzQoGnUAxARiAjEBgHatMW4k6ZNZXhPvfH6eK5dts7wnLllzTJVqhdPBxLt2CxpiX5cB9rcN+y6Xw+g3TdGgaNQBxARiAv2RmABAuza4laFzV/q8WV63LVcmcRJ+ySzviTcXbFalWsHEu3YLGuGdMPNX4ql0pYfOrk72F3yHrzQoQxHrxeuhs05e3KgmPuYV70r4IPe6uBbbwSRdD53NbJ6kwc5K56BV5Q+ICcQEYgIxgXME6FuqsDpJ7/fwuhMFscpsvkjSfFWqFUy8a7eg9paFzmPXRRdE3KhieYO+y5aS77Fdg1K5eMfjvwXf+Vk6YJuyNpSvEXzVOWhV+QNiAjGBmEBM4BwB+pZRupkrky8UyUQx8a7dgtr7teRiiHe7bWjQ99gTyu/QW6tBGZpXcuV+MfO3uAv9gyQdSAd1bxUM9pyD9pQ/ICYQE4gJxATOEdDcvmVdKF9qblhp0QDHu6Igvw0NPLexzf0ldG5yeDqHsouv/Tt9794JvS7qMvHetGunTe0W1NqRLhfxvoZ8h/hI/OUu3yMOLkbxWPykNijzcgO4j9J/fztJd9MOKPvabPncdA5aVf6AmEBMICYQEzhHQHP7lsNhtBOHXw94vDtz+T0JzVoSr6yd3jdLuZ0JnR9H57ksajPx3rRrp03tFtTW5lka8jpakKTXQmcDlaNh5mNlRekvDcpQrc9NaCxN0svp4O3N3GtfzpXPbuegVeUPiAnEBGICMYFzBDS3b7mWyz8+BfNdknYkaWOSFoe5TfbGNuZ2ybFfquB4z4bRb6A+CvO7xDKfuBSmqcvEe9OunTa1W1BLq5L0MIz+UZhxpLMalKHK3iH5czoRcj3tYPKyO84/dA5aV/6AmEBMICYQEzhHQDP7luyyLfHO8bjs1KAbkP5Uctx3QjUTpPdz+e5pybleWVJuv7kMZqjDxHsTr522tFtQS7EBuDYhA+yYDmpQhupqLtA5Hjo7yxc5OuTJj0k8B3Uqf0BMICYQE4gJnCOgmX3LnvDih7Z1FeRXtoRdnJisYr+VNQV5r2nJuf6gpOz2uAxmqMPEe9OunTa1W1BLJyZogB3TVg3K0CwJL9YJjf8b1wmNj/EvLHn9n5my2eEctK78ATGBmEBMICZwjoBm9i0X0zzfrSCvLV364p0VHe+nYeadwG1xsqTsXnUZzFCHifemXTttaregdnZM2AA7plUalKHZnvmucXB2L0lvlLx2+Qg6xEk7B3Urf0BMICYQE4gJnCOgeX1L/AEu/iBXxdMtryTp35Lj/abCYz6Xy/u7hp7XOJm+OW2jdyXpf6Gz70bRBvHxTugPQ2dydpVL4v8b98R7E6+dtrRbUDvxsavHEzbAfqpBGarvMt/1WRoklPkw89rfnYNWlj8gJhATiAnEBM4R0Lx2bXvaLrw8YD5xA8kbJcd6ucLjjZtUPsnlv60B5zAu8RefvovLfF1Ly3yQ2CZu4Hk2zXNeRcf4VprvMNPmCst03BPvTbt22tRuQa3Ei/hWmLw7237VoAzVP7lOf3GX12Z3nD/iHLSy/AExgZhATCAmcI6A5rVrcempAxXk80PJccY7uJdVeLzrw8y7wZfW+Ny9FjrL++V/LHiUpB+TtD901nWPE9KnSsrwk9B5WvFUrj3PlvEnQyjbui/9N+6J96ZdO21qt6BWzkzgAPu/tBHWoAzH67nveniW12cfmXrbOWhl+QNiAjGBmEBM4BwBk9mu7Q/lT5y9VfFnfZ77jKs1PWcrQ/GE6h+hc4d+0V3q5wpe/zj3mvi+OOFbNAF/JXSWC+uXifd2XzvaLRiCTyd0gD3qXb8nrUHJdg7PZ+nc3wzTf9V3DtpZ/oCYQEwgJhATOEfA5LVrG7r0v7uG8Hm/5j7jyxqer7gESX697timftTlPXFC/WlBGZatHx7vhL5e8Pq40eyKCbkumj7xPuprR7sFFXsrDa4ndZC9WYMyND9nvucvs7z2sy5Bw8vOQWvKHxATiAnEBGIC5wiYrL4l3tV9v+T4Tgzh8+YXxDObanauDoXiJUNeneV9G0vKcXeX98QfUh8UvGdS9udo8sT7qK8d7RZULDY4dyZ4gB3TIg3KUMRgJ7sRzMezvP7HzGt3ZP49/tp/0jloTfkDYgIxgZhATOAcAZPTtywInWVeio7tStr+VG1zmLkcx7wanacDBWVxL0mrenjvkZKynO29e0ve9/EEXBdNnXgfx7Wj3YKK/TLhA+xHGpShyQc7s60hdzvz2qlH3uIjVXFtu4XOQWvKHxATiAnEBGIC5wiYnL7lZMlx3Q+DrTPezdHcZ12o0TnaVlAW8YfPdT2+//eC9//dw/viZtlFTzVen4DroqkT7+O4drRbUKG42cjTCU8/aFCG5liY/mvsbLJ3WcXd5rekAcRK56BV5Q+ICcQEYgIxgXMETEbfsrvkmOIE8DA3Zc6vab63JucntpH/FpTH5z2+v2zy/HiP779ccj6Wtfy6aOLE+7iuHe0WoEFpiJuZ73ioh9ffy5VLXIPuDeegdeUPgJhATOAcAe3vW+ImzM/C6Jc3WVrweWtqcn7OhOIlZhb0+P5tJeW5dYDPj2lLy6+Lpk28j+va0W4BGpSGWJn7jq/38J4PQucx/6dpQLDKOWhl+QMgJhATOEdAu9u1eAf13ZLjOTXkz94eZm5YWgevlJTHl3PI41QovgN60QDv/y8tszY7l/u+a2t8rOO8dsTE0AAfJuls6DxqOttaqvEXvCdJ+idJ55P0Vejs0C0QwjkAEBOICXAOAJrZrl0qOZa4UeSw94H4PveZ52pybso2Rd00hzyKYqrf5vD+70qO4YMWXxOrwsy7xw/W+HjHee2Ix6Bhih5jip3gkvTv8XGqd0JnTcnsOmU30n/XoOAcAIgJxAQ4BwDNadeOhvINIYe9D8QrYeYa6D/U5NxcKSmX+T2+/9WS9x+ZwzGcLcljc8uug7hRbVw+57Mwc2m0qRQ3Lo13+r8X6rPG/TivHfEYNFB+M4jnmQF23oaCDnJzC8tEg+IcAIgJxAT6I+cAoI3t2vZQviHkMJ9ki5PX8Um7oknWuJlpvKt83pjPzdOCY3s8h/d/XFK2G+aQR9nkf9s2V/0lzP60ZT9r5Lfx2tFuQYPl1w+7Msvrv8i9Pj5uvqBlZaJBcQ4AxARiAv2RcwDQtnbttdDZ+6HoGPYO6TPj0htxPeznYfbJ1fiah0naN4bzsqDkmB7MIY8fC94fl+nr9QeF+ONE0Yad1102YzeOa0e7BS1wOXfhfDHL64senWrbJh//DZBQtgBiAv2WfkvZAsyl/RuFpUm6VfL53zstA0+8x8n1xwXvn8v69TtKjuFTp2esXDviMehL/DU1/6tzL49A5X+BPW4gqOFRtgBiAjGBfkvZAvTV/o3CxZLP/iO0d0PIuSq6K7/XpWbWl5Tvnjl8ftEyM/84P2Pn2hGPQV+2hv4egco/XnPaQFDDo2wBxARiAv2WsgXoq/0bts9D+d3cq5yS//NnSTkt6eG9h0veu6bPWGwq7XRaxsq1M752Cxrvm9xFc77H9+Ufn/rWQFDDo2wBxARiAv2WsgXoq/0bpve6tKebnI5pviwppx09vPdywfvu9Pi5y5N0P1gCqG5cO+Nrt6AVboa5bwhRtO7ZBwaCGh5lCyAmEBPot5QtQF/t37C8HDqblRZ95gGnorC8ipab+W2W9y0qed93PXzm4iRdK/lMS8yMty64dsbTbkErrCy4aF7r4X3bcu+Ja7suVZwAICYQEwDArEY1gRUnba+XfN6PTkOpr0rKbFeX95QtEzPbDQkvheJ13ePd84udirFx7Yyv3YLW2J27YO73+L7841PHFSUAiAnEBADQk1FNYJ0p+ay/gkndbuKG85cKyi3eYFC23vrxgtfHO+C73ZCwJUl3C953KnSeKmR8XDvja7egNX4Mc187rGhg/pKiBAAxgZgAAHoyigmsvSWfE5fOWF1B/m8n6UaLz1G84/lcSRn+Emau732r4HV/FOQbJ+LjnfNFd7n/naT3XR5j59oZX7sFrTEvzNwMbbbNQvbnXv8oSesVJQCICcQEANCzYU9gxT75ecnnvFfRZ/weOncFt128w/1OSVk+CZ3J+dMlf4+T8SdD54aGc13yiWX5YRqTMV6unfG1W9C6xiR/wbyVe82C9HX7QudxmuxrLyZpjWIEADGBmAAA5mSYE1jLk/RPyWd8VtFn7Ejz2zoh5ytOiG9P0vkkPQ2DbQ4+ded0fNrw01DNHdS4dprebkHrHMldLLFx+TftRKZ+3Yv/+yTtFH4OnV9x4yNRKxUfAIgJxAQA0JdhTWDFCeIrJfmfr+gzliXpQeisdz6J65DHMl4XOhPxcdm9b0LxZG0sn2+TdDBJH4XOJqsbg7Xb63xeXTvjabegla7mLpZPFQkAiAnEBAAwdMOawDpekvfNJC2pIP84Wfhbmue5istkYUPPZZywfRaK14Gvs4UuQ9dOTdotaJ2lBRfLa4oFAMQEYgIAGLphTGB9VJJvfIrt1Qryj5N7FzP57uwznzgBGTcmjXeMxzvC45N08am60w09l1tKyv2rmhxf28p7GFw742u3oJW25y6U+4oEAMQEYgIAGImqJ7DWhs4EXFG+71dwvHHvl+uZPOMSdP3cBbwhdO72LVrSY0dDz+UvJeX+YQ2OrY3lXTXXzvjaLWitM7kLxS+dACAmEBMAwGhUOYH1UpLulOR5ZI55xWVT4t25b4TOpOPhJP1ekO9PFZTBoVyeKxp4HneG8g1UP6vZsbahvKvm2hlfuwWtlt/4wy+dACAmEBMAwGhUOYF1KZRP/g4r7amgDPZl8vurYecvTtjGidXnXcooLlMSN6KfX5NjbnJ5D4trZ3ztFrTW2oILZZliAQAxgZgAAEaiqgmssvXFh5meVxQvnM3kebwB52xj6Nyt/CB0n3AvKq+HobOZ/eExHn/TynvYXDvja7eg1Q7kLpI/FQkAiAnEBAAwMiawpi/xsVWVUN7U/lxqt6AH+UdpjikSABATiAkAYGQmfQJrdZh+F/AiVUJ5U/tzaeIdZjE/zHwkasuYjiVu/rA5dO62+yFJnzo9ACAmEBMAMAEmfQJrd+Z7X1EdlDeNOJcm3mEWW8PM9aVGvdHH60k6kzYQdRjsA4CYQEwAAKM06RNY2TWq/6c6KG8acS5NvMMsjucukHH/0nlljIN9ABATiAkAYBwmfQLrUeZ7v6s6KG8acS5NvEMXcd2n+7kL5PyYj+lhehy/Oj0AICYQEwAwISZ5Amtd5js/S9I81UF504hzaeIdSqxK0oWCCyReqB+NqeFdnjmOw04RAIgJxAQATIhJnsDan/nOv+T+9kmSLibpcZKeZtKTJP2cpDdUHeXtXI7tXJp4hwJ3Si6O/GD72xEf1/bM529wmgBATCAmAGBCTPIE1k+Z73yw5DW7Mq85ETo/0qO8ncvxnksT79Ag36UXafz1zaNOACAmEBMAMCkmdQIr7uPyLPOd3yp4TYwFrobOsnjWI1fe1OdcmniHBrmbXqQXFAUAiAnEBABMkEmdwNqU+b5PSl5zNknXkrRSNVHe1OpcmniHhng1c5HuUxwAICYQEwAwQSZ1AuvLzPf9Ife3hUk6Fzo/xC9SRZQ3tTuXJt6hIXZnLtJ1mX//KklnQudXuql0JPcaAEBMAABNNqkTWFcz33dP5t+XJelKko6qGsqb2p5LE+/QED+kF+jDgr8tTf8WN4DbrKgAQEwgJgCgZSZxAmtxkp5nvu+a9N/Xhs6yc3tVC+VNrc+liXdoiEfpBXq24G/x8ZmL6WAbABATiAkAaJtJnMDalvmu99J/25Wkp0n6QpVQ3tT+XJp4hwZYl7lAd+f+tj90Hi0HAMQEYgIA2moSJ7BOhulrVJ/K/Pd1VUJ5U/tzaeIdGmB/5gJdnfn3uB7VLsUDAGICMQHA2MWnjbam7fG+9H+3JGmBoqnEJE5g3cp812ehM2GY/f7vqBbKm1qfSxPv0AA/pRfn7fS/l4TO4+XvKhoAEBOICQDG6pUk/RimryecTXHS55vQ2dCP/k3aBNbK3Hc9lv77jcy/nVUtlDe1Ppcm3qHm5qWBWrw4Tyfp9dD55e57RQMAYgIxAcBYvZ+kx6F4ciWf7ofOxn70Z9ImsHZlvuftzL8fyPx7/LFnuaqhvKntuTTxDjW3MXNxnssEdXHgvUTxAICYQEwAMBbrw4sfRG+Gzo+i/0vS8dBZU/hJKJ58X6Xo+jJpE1hnM9/zdObfl2TqXUxHVA3lTW3PpYl3qLkjmYvz1zSQm/rvA4oHAMQEYgKAkVsUOndSxsn1nSWvWZhrq6fSecXXl0mbwHqQ+Z7bc387nvnbw7Suobyp37k08Q4191t48XhMfMQ8rgs4tXbg34oHAMQEYgKAkfssbX/f7+G1h8LMiZdXFOGcTdIE1trc93wp9/c1ub8fyv19RZK+VWWUt3M59nNp4h1qbEFmQH0q8+/Zx2beV0wAICYQEwCM1N0knZnD6/8M0ydePlKEczZJE1j7Mt/xz5LXnAvT79zNTjDGurlRlVHezuXYz6WJd6ixrZkL84PMv7+V+fffc++Jm0MsU3QAICYQEwAMxYbQ+TH05Tm8Z3+YPvFyQjHO2SRNYJ3PfMdjJa9ZnaSnmdf9FDrLZuwN03+kR3k7l+M7lybeoca+CeWPx1zJ/G1L5t9PpY0IACAmEBMAVC/uuXFmju/ZHKZPvJxUjHM2KRNYcTm57AaQ3Z5o21dQJn8kabHqorydy1qcSxPvUGNTjyMWPR6zPnPR3gmddah2JOkLxQYAYgIxAcDQvJ2kV+f4ng1h+sSLNnruJmUCa2Pm+8UnKxbM8vqDSXoUOnfwxh/dl6oqytu5rM25HHu7Fb/kP+HFmpW9pufpwKIX60JnR9tePiMW9jvqKjWwPFMvyzZ2OJ2rv3EwbndtoK2+CNMfCewlxUBq/Rw+I7arz3rI9y+nAzEBAHOwMddOb1Mkc+bOUUC71ad5aUd0Y5aB7oXQ+aV4Xh+fMT9JO0Nnoj+f75X08+epE9TE9kz93FrymvgITFy/Kk4SXQqdO9wA2u7d0NkEpyxW+DMdzC7oM/9uMcntJL3mFCAmAGCOsnt1PAuWpuiHiXdAuzWgt7sMpI8OYfAytRHVfHUBABrjky7xwsqKPuP9XL7/hrltogYAMOVQJqY4ozj6YuId0G4NaEXJQcVlZaq6Gz2/ttpa9QAAGiXezV60JMzjCj9jWy7vTxQ7ANCny5mY4g3F0RcT74B2a0BbSg7q8wo/I/uI1+/qAAA00q+heK+WqpzK5HtdcQMAfXo5E1N8pzj6ZuId0G4N6KuSg1pT4Wd8Hty9BgBNd6wkZlhUQd5x3dXsRq7rFDcAMGDMcj9JLymOvpl4B7RbA7oWijcyq9KFUP06sADAaG0vCWTeqyDv7DqsJxU1ANCneBPh8zSmeFdxDOS/ARLAxLdHi0sO6FSFnxHXiX+S5vuHegIAjbWuJG7YPmC+8Y75+2leD4M70wCA/sT5h6uh+uVzJ5WJd0B7NIBtJQe0tcLPeDuT7xfqCQA0ejD7vCBu+GrAfA9n8tqjmAGAPn2dxhOnFUUlTLwD2qMBnCg4mDigXlThZ3yWyftt9QQAGu12QexwdoD8ViTpcZrPNcULAPRpakm8i4qiMibeAe3RAG4WHMzlij/j1zTff9URAGi8cwWxw/UB8judyWet4gUA+rAxSc+SdClJCxVHZUy8A9qjPq0oOZjDFX7G/PDikfSz6ggANN7RgtjhaZ95rc3kcUzRAgB9iE/WP0rS76Gzjx0AjN32UDzxXuVyMFsz+e5Q5ADQ2vhhWR95XUvfGzdWXaJoAYA5ej1JD5J0I9icHYAaOVMwaH5S8Wd8k8lbJwgAzfdOKJ543zzHfHZm3vuhYgWAxol9/1+h8+Tbb0l6bQ7vjXvBfZtLu+f4+S8n6Z/Q2X9mudMBQJ38E6rdHK3IX2m+vytuAGiFBaF44n0uk+dxE/d76fuuKFIAaJwPCmKBe2kfP5vNBe+NG62/OofPj0vn3g2deY1Vc3hffELvG6cPgGF6tWTQ/HGFn7E8k++RhpXPpjDYov1VpaeqKgA1dL+gz5rLIPZw+p64D8xrDfvuYgQAJl2c9H7U55zCvCTdKnjfJ3P4/Dh5fjN0lph5fY7H/lPoLJun3wdgaD4uacxXVfgZO8Jw1o03qAaA8TpX0Ged6/G9q9L+rakbqooRAJh0x7v0Tz/O8t6DBe/5eQ6fHfeEuRo6E/9vzuF960Jn0j3elT9Pvw/AMP1Q0JDfqvgzzqb5/mtQrXMFoPUD7r/mGIP8E5q5oaoYAYBJFp9sj0+sXQ+du83nJ+loj/MK8b35O+Ufht7XZ1+YpMsD9p9zfRpfvw/AnBU9Fna84s+Yegz9bAPLR+cKAOU+7LPPWh+av6GqGAGASRY3RY1rq7+U+/ep/d0ed3nvqYL+bFuPnxvvUv95wL4z/mCwQr8PwDCtLWnIt1b4GW9k8t2hyAGgVd4riSVmG8z+mb7uN0UIAI0U+/KiyfJDaR//rOR9RfMQp+fwucfC4JPXPzp9AAzbp6H4l98FFX7GvkzeLynysfpPkiRpwhLDt6Ck7Dd3ec/HobkbqooRJEmSxAiEsDp0NjUtsnmWifdruXNxJzRzyTn9viRJknihq6L13S9X3KCfT/P9Xd+mc5UkSTKobqWiZevKlo9ZHF4sQfe1ohMjSJIkiREaaWUo39B0WShfEqVoibr1ilO/L0mS1MZ44WFBhocrbMznpb9y97NxCQDQDBcL4omTJa/9Kv37vXQSHgBol/lpX/9v7t8Xpf1/Nl7wIzwArbQ6FM/kb6rwM7Kbj7ytyAGglb4riCfOFbzuldBZXsa+LwDQbrGv/zP3b1/mYoW4Cet8RQVAG31QMEiOd6fPq/Azvk7zfai4AaC1dhXEFLcLXnch/dslRQYArfZf2u9PiTf+PQvT5x5eV0wAtNXRMPz13W+m+Z5V3ADQWptD8WbtWe9m/n2NIgOAVot9/unMf1/IxQkHFREAbXauYJBc5fpqr2Xy9Tg5ALTX0lC8fN3q9O/xabob6b99obgAoNXmpX3+V+l/vxuGe8MfANTOrYIB8rYK8/8ivLizbUmDy2lTqMcuuk9VWQBq7GlB37Ul/du+9L/vhs7Gam0hRgCAmRal/dPOMP3H95geJell/b5+H6DtnhQ04FU9+j0vHVzn13XTuepcAWinXwr6rrj2+0uhs9dL1T/wixHECADU0+rw4gf4/bk+6yP9vn4fYBIUNeBVbaz6YRjOXfQ6VwCop9MFfdfJJH2T/v+fW/idxQgAMNN7af/0Tnjx43tMP+r39fsAk6LokfCqTD1KdidUN5mvcwWA+tpb0Hf9FTpLzj1L0ist/M5iBACYaVvaP53I9FX3Q+cpOP2+fh9gIlwraMCrWGttTya/TxUzE2iQIArUS5rq/S516IjiAW0x6iUTIy419zxXV95TLABMki8LAqf9A+a5KnQ2S4l53Qzjudt9oVOLwQuolwOKS6b9GTp3av+bpONJWq4adbW8pP7crlHfLEZAWwzqpRhh+E7k6slx/T4Akybe3Z7/FTpuiLq4z/zi+7J30W8Y8vEvCJ1HvbYn6dvQWTs2bhh72qnF4AXUywFsLymHe0laqSp1VbSM3ftjOA4xAtpiUC/FCONzNlM2t5K0SL8PwCT6rCBoON9HPnGttiuZPL4Y8nHHSf1zuc+cSjucVgxeQL0cwIUuZXFBVerqaq68Lo7hGMQIaItBvRQjjNfltEzijX5v6fcBmGTfF3RQl0Lvv9hvDp075afe+/2Ij/9Q7thXOKXMwZFc/dln8IJBdc/1cn/udYdbUlY/z1Iey1SnUmfC9I2/Vo/5eMQIiBFAjCBGGK24/OzUk/Wj3uNFvw9ALR0KM5ediWvWnUrS1jB99/H4GNc7STqQpD9y7/lyDMe+L/P5fzmVzMHRXP39eIiDF2jy4Lubj3Ov/boFZfDlLIPqzapJqQOhXpMsYgTECCBGECOMp/2MP8CPes83/T4AtfVqkk6GzoT7XO90+ClJa8d03Nn14447jfTocKh2Y2GDaiZ1UB1C++5qm58OGu+XlMcW1aTU1rSM/g6dH+rHTYyAGAHECGKE0cne7f5Qvw8AM8Wdv7eFzk7kcUL9QehsTPI0TXHn9riGa3ycfE8Y/yYydzKd61anjx7szgXIx2owKIEmD6qjb3Lv2dWycokbiE/9MP2aalLqlTRWqMsdf2IExAggRhAjjM7pzHm+qd8HgGZbnelY4y/rixQJs1gfpi+r9EuNBiXQ5EF1dCnXJq9vUbnMT7/TP6qIGAExghgBMYIYQYwww2thvBus6/cBoGLZu5KuKA5msSwNiKfqTNwU+CWDaqis/r4Upm+2/U9ozyZjH6bf6QtVRIyAGEGMgBhBjCBGmOFirm78oN8HgGbLruH2P8XBLH7OBYPDutPGoJpJHVRHG8LMPUCaLj5CHtcsfxiGMxGHGAExAogRxAhN9nZB3Tip3weAZnuU6VzfVRx08XEuEDxa40EJNHlQHR3LvX93w8vkQvo9PlA9xAiIEcQIiBHECGKEGX4rqBt79fvQeOuS9Gd4sY9FWdrQZ/7vhM4Pl89nyT+muPfkG04JjLYBmLoAYyMwT5FQYlnamE/Vl3uhc3eKQTXjdq6HAKPfdG6M9TdeX9nHyeP1t7yB52dRZkB9SHUVIyBGECMgRhAjiBFmWF9SN0a5ual+H4YrXlM7wvRl+apcWirulfFhLiabSj8m6U2nAEZvfyjf/OqT0Flj7nGSnmZS/IUsPkrsV7LJcirXcG8f8ucZVNNr8DJ158DzdBAcg5m3krQwM2B4t6A+vZrLJ25mdSRMvxNhz5jr744w3seNBxXL+M/03HyquooRECOIERAjiBHECIV+KKkbq/T70Drxun5QcL3H9nB5xddyTN8rchifnzIX48GS1+zKvOZEaObdFAzm9VzDfXUEn2lQTS82pXXjdjooLvNlri7d7vLarZnXvVyD+ns1l8/rDTo/cZLid4MxMQJiBDECYgQxghihVLzzv2iJiHv6fWitT0v6g88ryDvbV8W2ZaXihvGIj6Fk79p4q+A189KA7n6wxtskuxiqWXvMoJqqxTWE46N0s90NlB+Ynprl9TeTdKsm9XdjLp8LDetnECMgRhAjIEYQI4gRym0tqRcnR3w+9PswOttLrvu7Fed9QVHD+GwK0zdYKBJ3Nb8W/EI2ydbmOoIrI/pcg2p6cSN0Hn3tJq6Dmr+LaNss74mPox+rUf39PZeXu8MQIyBGECMgRhAjtMOuknrxtn4fWutsKN9D5P0B8/46k9dORQ3jk32sMr+Jw8I0qIy/ji1SVBPtTMWdgEE1VYlBf7zjbLaNn7aFmWvnLZnlPeeTtLlG9ff9XF5nnH7ECIgRxAiIEcQIrbCzoE78ot+HVrsfXmxkXPX1f20OfRowRNnHKrObAy0LnTuWjiqiibcqTL8L6NYIP9ugmtmsDr1N8pwIc78j84sw2CPQw6i/f+cmBlapAogRECOIERAjiBEaL/atD3Pt6ajXTtfvw+isy1xvB0r6hVf6zHtJJo9fFTWMT/6xyjXpv8dHhuOaUnsVEYnDucb/oEE1DXQzV4++aGj9/SxUv/EOiBEQIyBGECMwfnGSLU7A7QidO8z1+9BeU232g/S/bxf0C1/3mff2McVmQE72scqp3dLj2nJPRxRw0gx3wvS7Z0Z558UoBtXrQvm6asNKTX88s2lltqIgv6Zu/LciNyi6rYlCjIAYQYwgRhAjiBHQ70Oj/Jpeb2fT/z5Y0C/Ep2D6ebrqu0werytqGJ+TYfoabqcy/31d8ZBYH8a7zuAoBtWHRzw4/LoF9aJpZZZfMzNuFjWvwfX351ye6zVViBEQI4gRxAhiBDEC+n1ohAXhxQ+lUxufxiWditZ639VH/nfT9/6jqGG8bmUu5mdph5q9wN9RRBPvm1yd2N3CQfW1XP7xUa/4C3F8xHNj6Dx2OZcB2NJQ/JhYTJdaUi+aVmb53eLPNbz+7s7l+Y2mCjECYgQxghhBjCBGQL8PjbA1c22tzPz76YK+4fc55v1q5r3fKWoYn5W5i/lY+u83Mv92VjFNvHth+iPkL7VsUJ19vDje4RTXVJw/YJ4/lRz3nTGU3zA0sczu5/Ld0/D6uyyX511NFWIExAhiBDGCGEGMgH4fGmHqCZObuX9/u6R/WDuHvPdk3rdVUcP47ArF6/8dCONbq5N6ya/R+dsYjmHYg+qpTulh+n0HdaTkmJ/MsbOss6aV2ZqCvNe0oP5eGSAYAzECYgQxghhBjAD6fRiPv9Pr6njB3/4o6B9OzCHvHzPX7EJFDeOTfazydObfl4Tp60odUVQT60CusR9HXRj2oPpimue7FeS1JZSvP7qzRfWiaWX2aZh5h1wb6m9+DV271SNGQIwgRhAjiBHECOj3od6yS8EU3ZH+cUH/8Cy9HmcTl3J7kr7nV0UN4/UgcxFvz/3teJi+i7JfyUZjWdo4vlKT48k/2ruxZYPqWK+fh2oem4zn7N+S423T2ppNLLNzuby/a0n93ZjL96ImFDGCGEGMIEYQI4gRxAjo96HWpn70jX3mooK/x41XHxX0Eft6yDu78b0fXWGM1uYu4Pz6iPnHLg/l/h7Xb/xWMVYuBsXxl8z5NTiW+Evp0zD9F9Z5YziOYQ5Ktqff6+UB84mbhN0oOdbLLaujTSuz7C/+U2lbS+rvvDD9DqSnY7pGESOIEcQIYgQxghhBjIB+H+jN+fRautLlNccK+oibPeSdfeLpDUUN47MvczH+WfKa7B0gD3Md8Jkwnjub2uyrtKx/qcnx1GHt1mEPSj4KnUflB/VDyXHGzayWtayeNq3M1ufyj3cVLG1J/Q3pBEQ27zc1pYgRxAhiBDGCGEGMIEZAvw+1lP1h9Isur1tT0k9s6LHtv6+oYbzOh5k7luetDtPvZoqPFMfHyvYm6ZQirFR246i6PA70Ua6BP97CQXUV9pccY7x23lK1x15mn+c+42rL6u+JXN4fql6IEcQIYgQxghhBjCBGQL8PtbQp9L5M368F/cSPXV4fl615Hka/dBqQk3/08P0ur91XcKHHHZYXK8bKHM+V77qaHNfp3HFtN6ieYUMo3/Rrl6pdizLLBytftqz+7gjjW5sWMYIYQYwgRhAjiBHECOj39fvQu6Oh9yXAthVcc3FifXnJ67eG8SydBuRszF20C2Z5fby76lHaMMRfs5cqwkqsDJ1Hs7ON6MMaHd8vuWN7x6B6xvm7X3J8J1TvWpTZ/PDiF/+ptKll9fftXN52rkeMIEYQI4gRxAhiBDEC+n2opz/T6+1CD6+NE/N3C/qKz0te/23ovmkrwESIdwQcCsW7VJ+t0XHmN5sa12ZudRxUx4D0asmxXQn12PiubsZRZpvDzMfU57Ws/s7P5f1EVQMxghhBjCBGECOIEQBqZ0WmTd7X43sOh+I9T4r6rJuhnZu3A/TklSRdDNMf5eslld11sCQdNMT1Gk+GzoY395L0XsFr411E8dfPB+nAIm6A0+3uhEWhPnfZ1XFQfbLkuOKdWstV9dqU2dHcZ11oaf39t8c2AxAjiBHECGIEMQIA47Er0x6/3uN74mT984L+YltBPFe3PYEARurcHAfTMT3O5XEgdB4TfVLy+jhgz98VFNd3LLpzrttGaBtzr71oUP1/dpccU+wM31bNa1Vm13Oft7el9fdiGO+j8oAYQYwgRhAjiBEA6O5s2hY/6PN92XQp95rspP5aRQ0Qwv5cw/l3D++Ja6i+l6bPe2h8P+0yYL/b5XO251572qD6/3szlN+N+LEqXasyW1rweWtaWn+/z+X/gWoHYgQxghhBjCBGECMA1MrUzQ5zXT6wbPPxVzKvmZqcv6+YATou5BrNk33kcTmUb7IxNTCOm3f8XNBIX+uSb34w/pVBdVgWijc2iemU6ly7MstPDN1tcf39Ooz/rj1AjCBGECOIEcQIABR7K9MW7+zj/TcL+oyvM3+fWlrsO0UN0NkII3+Hz7Y+8vkll8f69N+n7iD6IbzYdOO33GsPdck3v9bmhwbV//9OwaJjiZuBLVSla1dm+Tu8zrW4/n6Uy/+EqgdiBDGCGEGMIEYQIwDURnaT1JV9vH9fQZ8R99lZkMZ2g8SMAK2Tf1QormO5tI98suu4PkkH0DGfO6Fzp1t2LdcV6SDn77TR7+ZMBQP+Ng2qj4byTb9Wqs61K7NXwswNaH5ocf3dlsv/jOoHYgQxghhBjCBGECMA1MbUTQ63+nz/4lC8j0/cK+VAJmZcoqgBpv/aGdMffeTxWi6PC+m/x7t44i+fywc4vvwj7u9N8KB6eyjf9GujqlyrMouTSPHOy3sFnx0fvYsbis1rYf3dnMv/vCoIYgQxghhBjCBGECMA1MLi8OJH3+MD5HM8FC8POLVs4GVFDdDxaxh8fdT8Gqv7MsH1zgGPL7/e64YJHVTHiYtHJcdgjcz6lFl8JP1umHkHW9nA/mF6vbSl/ubvjv1JNQQxghhBjCBGECOIEQBq4YNMO7x1gHzemKUfO6ioATp33OSD/y195HM+l0dc1ys+In6pgmPMb3b10gQOquPj+LdKPv971ViZ1aj+LgkzH9UHxAhiBP2dGEGMIEYAGL/T4cUPvIsGzOtKKJ94X6eoAWY+8vksTF9ntRf5jdfiI7L70ob8lQqO8d/cMY5zY7BxDaovlnz2H8FGacqsXvV3YZj5yDwgRhAj6O/ECGIEMQLAeMW47GHaBl+pIL8PQ/k+KQCEmRtK/dpHHpvCzE2h7qR5VyG/ace8MZbXOAbVn5d87oMkrVKFlVnN6u/8XP6PVUcQI4gR9HdiBDGCGAFg7LJx2dcV5BfjrvsF/cfpEX8vNxoAtXUt10B+XsHA/FoaSFf1uPfTML6NysY9qH4vlD+6tUn1VWY1rb/Z/J+qkiBGECPo78QIYgQxAsDYnc60wdsryvPLgv5j25COf0HaX8dj/zZ09vp5EkY/0Q/QkyUFDeT6PvK5EWZuBnVkiAOBSRlUvxxePAaWTwdUX2VmUA2IEcQI+jtlJkYAoAerwvS9ezZX2L/mY70lQzj+uEH3uVC8rvwOpxeoo225xir+UjjXR7RXFjR6MYiucnOzSRxUx0elrpd83o+qrjJr0KD6mWIHMYIYQX8nRhAjiBEAxupCrg3eVWHeP2XyvTyC73Io911WOL1AHZ3INVbn+shjd0GQfnzIA4FJGJScKfmsv5K0WNVVZgbVgBhBjKC/U2ZiBABm8WoaxxVtgBrvFJ9fwWe8m8n30Ai+075cXw5QSzdzDe++PvL4saABf92geiB7Sz4nPh69uoL83w6dR//bRJnVd1DtMXIQI4gR9HdiBDGCGAFgtOLTXvdD+d4m2aVh/kn7s0H8nea3bgTf7WwY3k0dAJVYUdDgvjHHPOIj50/CzE3TqjZJG6etD9PXXcum9yr6jN9D586vtlBmBtWAGEGMoL9TZmIEAMZnf5Lujeiz7mT6kq2KHqij7WHmXT9ztbEgQN83hGPND9znjbHchjkoWR46vzQXfcZnFX3GjpZ1TsqsfoPq+bn8H2tuQYwgRtDfiRHECGIEACqwOky/W3+RIgHqKL/W5dmC1+wJ3df7+jrMfERp+RCO9VHucxa0cFASJwqulOR/vqLPWJakB6GznuaCFtRhZVbPQfXCXP7/am5BjCBG0N+JEcQIYgQAKpDdQ+iK4gDq6l7ovqP1vh4GJtdzefw6pGPNr0u2pIWDkuMled+s6PvGAeFvof8N8mYbRI2DMqvnoHpJmLlpDyBGECPo78QIYgQxAgCDyq7v/j/FAdTRywWB9arM3+Pj4fGx8m53phWt//rJkI7359znrG/ZoPqjknzjXUCvVjSAu5jJd+cAg8xNobMEwbfpeYmP+J8ew3lQZvUdVL8VRjPZBogRxAj6O2UmRgBgsmSfdnxXcQB1tCMX9D7K/G1NOqDeNkseuwqC8xVDOt4LYTibYdVhULI2zFyfdiq9X9EAJ3vXYXzUv587vTaEzh1dRY9t7xjxOVBm9R5Uv5fL/4ImF8QIYgT9nRhBjCBGAGBA6zJ9SFzqbZ4iAerouzDzDqB49847ofPI57c95HE2l8dvQzzeH4YwcKrDoOSlMH037mw6Mse85qXn8I20fA4n6feCfH+qoAwOjWgyRZk1c1C9Ncy+NjQgRhAj6O/ECGIEMQIAc7E/04f8kvtbfLoyPpEWN+5+mknxB/mf0z4dYCQulATX/6UNUi+Dkce59x0c4vGeyn3WzjGWXZWDkktdzsOw0p4KymBfJr+/Rlz+yqz+g+qdufxPaXJBjCBG0N+JEcQIYgQABvRTD/Fl9snLE6H78ogAQ3G6JLiOG6X1sqHThoL3rhni8X6W+6zPWzAo2TKGwWF8HHpZBWWQvZPx+AjLXpk1Y1D9eS7/zzS5IEYQI+jvxAhiBDECAAOYHzrLy0z1IW8VvCbeAHI1dJ7StP47MDbxEdb4S+GTNMWNjXbU+Hjz681+1/JBSd1lH+Pe6nJqVJmNov7mJ+22O/0gRhAj6O8QI4gRABjApkz/8aTkNfHH7GtJWqm4AHq3OReknzOoHpvVYfqdXotUz0aV2Sjq77lc/ptVAUCMoL9DjCBGAGAAX2b6jx9yf1uY9jEXxB8Ac7c8F6TfNqgem92Z731F1WxcmY2i/t7K5e9uA0CMoL9DjCBGAGAQV0PxHivL0j70qCIC6N/zMP2OIIPq8ciuQ/o/1bJxZTbs+jsvd60+c/oBMYL+DjGCGAGAASzO9SFT+wetTdLdJO1VRACDuZ4bCLxqUD0WjzLf22YlzSuzYdff1bm8/3L6ATGC/g4xghgBgAFsy/Qf99J/25Wkp0n6QvEADO5sLlgf1+ZTkzyoXhem36U0T7VsXJkNu/5uzeV9VhUAxAj6O8QIYgQABnAyTF/f/VTmv68rHoDBfZYL1j83qB65/Znv/Evub58k6WKSHofOr85TKe42/nOS3pjQelu3Mht2/T2cy/ugpgsQI+jvxAhiBDECAAPI7hESf6zOP+34jiICGMyWXMP6o0H1yP3Uw2BpV+Y1J0Jn07tJVrcyG3b9/TGX9xZNFyBG0N+JEcQIYgQA+rQy138cS//9RvAUFUBlFuca2/sG1SM1P3R+WZ76zm8VvCY+In01PTfWdq1nmQ27/j7I5b1YNQDECPo7MYIYQYwAQJ+yP0Lfzvz7gcy/x41XlysqgMHcyAXsLxtUj8ymzPd9UvKa+CvztdD5RZp6ltkw669N0wAxghhBjCBGECMAUKXsXj6nM/++JEz/EfuIogIYzMlc0L7ToHpkvgzTNzPJWpikc0m6kKRFqmmty2yY9XdHLt9TqgAgRtDfiRHECGIEAAaQfWJqe+5vxzN/e5j2oQD0aVsuaD9jUD0yVzPfd0/m35cl6UqSjqqejSizYdbfs7l8t6kCgBhBfydGECOIEQDo09pc//FS7u9rcn8/lPv7iiR9qxgBehMfJXoexruG6yQOqhfnyn1NphO8m6S9qmZjymyY9fd+mL7G3hLVABAj6O9UTTGCGAGAPu3L9B9/lrzmXJh+13t2cj7eiLFRMQL07nJuQPCmQfXQZe8ivJf+W9zg5GmSvlAlG1Vmw6q/b+byvKwKAGIEMYIqKUYQIwAwgPOZ/uNYyWtWp33o1Ot+Cp0lZ+IP2ZY2A5ijfbng/UuD6qHLrpv7Q9p5Tf33dVWyUWU2rPr7ZS7PfaoAIEYQI6iSYgQxAgB9mhemb576/hxiwJj+CJ2nzACYgxW5xvS2QfXQ3cp812fpoDD7/d9RLRtTZsOqv3+H6Y+Qr1QFADGCGEGMIEYQIwDQp425/mPBLK8/mKRHoXP3e/xRe6kiBOjPpdyg4G2D6qFZmfuuU4933cj821lVsjFlNoz6+04uv0uqACBGECOIEcQIYgQAAGiej3JB/AmD6qHZFYrvHDwQpv/6vFy1bESZDaP+nszl96EqAIgRxAhiBDGCGAEAAJpnfpLuZ4L4+CjREoPqoTib+Z6nM/8eyzu73toR1bIRZVZ1/V0cpm9k8yB01uIDECOIEcQIYgQxAgAANNDh3MDgoEH1UDzIfM/tub8dz/ztYejsHE69y6zq+nsgl5fJFUCMIEYQI4gRxAgAANBgy8L0u2juhtHcRTNJg+q1ue/5Uu7va3J/P5T7e9zk7tsJq5d1L7Mq6++89LrL3lW6TNMEiBHECGIEMYIYAQAAmu1obnDwiUF1pfZlvuOfJa85F6bfnZUdRJ4JnZ3IJ0ndy6zK+vtJLp+jmiRAjCBGECOIEcQIAADQfHHjqcdh+h1tCwyqK3M+8x2PlbxmdZh+V+FPofNo9N4knZrAOln3Mquq/i4I0+9ki9ehO9kAMYIYQYwgRhAjAABAS+TXcT1kUF2J+IhwdpOv97u8dl9BmfwROptqTZImlFlV9fezXB6fa4oAMYIYQYwgRhAjAABAe8S7av4O0++qWWlQPbCNme/3PMx+l2DcuO5R6NylFe/IWjqBdbEJZVZF/V0Zpt9F+ncY/l2kAGIE/Z0yEyMAAAAjtik3SDhvUA1Dq7/ncu9/V7ECYgQxAmIEMQIAALTTyVygv8OgGiqvvzty7z2pSAExghgBMYIYAQAA2iuue3krE+w/TNIqg2qorP6uSq+rqffdCpO3Ri8gRhAjIEYQIwAAwMR5LXTWw5wK+q8laaFBNQxcf+N1dDXznnidva44ATGCGAExghgBAAAmw9bcgOF7g2oYuP5+n3vPVkUJiBHECIgRxAgAADBZ9uUGAEcMqqHv+nsk9/p9ihEQI4gRECOIEQAAYDINayBgUM0kDaqHOUEFIEYAMQIAANBAh5P0NJP2D2lQ0muCUQ6WB62X+3PXz2HFDIgRxAiIEcQIAABAUwYvoF4CaItBvQQAAAxeDF5QLwHQFqNeAgAAGLygXqqXANpi1Ev1EgAAMHgB9RJAWwzqJQDAaPw/qhyITbITm1cAAAYkdEVYdE1hdGhNTAA8bWF0aCB4bWxucz0iaHR0cDovL3d3dy53My5vcmcvMTk5OC9NYXRoL01hdGhNTCI+PG1zdHlsZSBtYXRoc2l6ZT0iMjRweCI+PG1zdWI+PG1pPlU8L21pPjxtaT5rPC9taT48L21zdWI+PG1vPj08L21vPjxtZnJhYz48bXJvdz48bXN0eWxlIGRpc3BsYXlzdHlsZT0idHJ1ZSI+PG11bmRlcj48bW8+JiN4MjIxMTs8L21vPjxtc3ViPjxtaT5QPC9taT48bWk+azwvbWk+PC9tc3ViPjwvbXVuZGVyPjwvbXN0eWxlPjxtZmVuY2VkIGNsb3NlPSJdIiBvcGVuPSJbIj48bXN1Yj48bWk+WjwvbWk+PG1pPm48L21pPjwvbXN1Yj48L21mZW5jZWQ+PG1vPiYjeEEwOzwvbW8+PG1zdWI+PG1pPko8L21pPjxtaT5uPC9taT48L21zdWI+PC9tcm93Pjxtcm93PjxtaT50PC9taT48bWk+cjwvbWk+PG1mZW5jZWQ+PG1mZW5jZWQgY2xvc2U9Il0iIG9wZW49IlsiPjxtcm93Pjxtc3ViPjxtaT5aPC9taT48bWk+azwvbWk+PC9tc3ViPjxtbz4mI3hBMDs8L21vPjxtc3Vic3VwPjxtaT5aPC9taT48bWk+azwvbWk+PG1pPlQ8L21pPjwvbXN1YnN1cD48L21yb3c+PC9tZmVuY2VkPjwvbWZlbmNlZD48L21yb3c+PC9tZnJhYz48bW8+LDwvbW8+PG1vPiYjeEEwOzwvbW8+PG1vPiYjeEEwOzwvbW8+PG1vPiYjeEEwOzwvbW8+PG1zdWI+PG1pPlY8L21pPjxtaT5rPC9taT48L21zdWI+PG1vPj08L21vPjxtZnJhYz48bXN0eWxlIGRpc3BsYXlzdHlsZT0idHJ1ZSI+PG11bmRlcj48bW8+JiN4MjIxMTs8L21vPjxtc3ViPjxtaT5QPC9taT48bWk+azwvbWk+PC9tc3ViPjwvbXVuZGVyPjxtZmVuY2VkIGNsb3NlPSJdIiBvcGVuPSJbIj48bXN1Yj48bWk+WjwvbWk+PG1pPm48L21pPjwvbXN1Yj48L21mZW5jZWQ+PG1vPiYjeEEwOzwvbW8+PG1zdWI+PG1pPkY8L21pPjxtaT5uPC9taT48L21zdWI+PC9tc3R5bGU+PG1yb3c+PG1pPnQ8L21pPjxtaT5yPC9taT48bWZlbmNlZD48bWZlbmNlZCBjbG9zZT0iXSIgb3Blbj0iWyI+PG1yb3c+PG1zdWI+PG1pPlo8L21pPjxtaT5rPC9taT48L21zdWI+PG1vPiYjeEEwOzwvbW8+PG1zdWJzdXA+PG1pPlo8L21pPjxtaT5rPC9taT48bWk+VDwvbWk+PC9tc3Vic3VwPjwvbXJvdz48L21mZW5jZWQ+PC9tZmVuY2VkPjwvbXJvdz48L21mcmFjPjxtbz4sPC9tbz48bW8+JiN4QTA7PC9tbz48bW8+JiN4QTA7PC9tbz48bW8+JiN4QTA7PC9tbz48bXN1YnN1cD48bWk+JiN4M0IzOzwvbWk+PG1pPms8L21pPjxtbj4yPC9tbj48L21zdWJzdXA+PG1vPj08L21vPjxtZnJhYz48bXN0eWxlIGRpc3BsYXlzdHlsZT0idHJ1ZSI+PG1mZW5jZWQgY2xvc2U9Il0iIG9wZW49IlsiPjxtcm93Pjxtc3Vic3VwPjxtaT5aPC9taT48bWk+azwvbWk+PG1pPlQ8L21pPjwvbXN1YnN1cD48bW8+JiN4QTA7PC9tbz48bXN1YnN1cD48bWk+JiN4M0E2OzwvbWk+PG1pPms8L21pPjxtcm93Pjxtbz4tPC9tbz48bW4+MTwvbW4+PC9tcm93PjwvbXN1YnN1cD48bW8+JiN4QTA7PC9tbz48bXN1Yj48bWk+WjwvbWk+PG1pPms8L21pPjwvbXN1Yj48L21yb3c+PC9tZmVuY2VkPjwvbXN0eWxlPjxtc3ViPjxtaT5OPC9taT48bWk+azwvbWk+PC9tc3ViPjwvbWZyYWM+PC9tc3R5bGU+PC9tYXRoPsY+easAAAAASUVORK5CYII=\&quot;,\&quot;slideId\&quot;:257,\&quot;accessibleText\&quot;:\&quot;U subscript k equals fraction numerator sum for P subscript k of open square brackets Z subscript n close square brackets space J subscript n over denominator t r open parentheses open square brackets Z subscript k space Z subscript k superscript T close square brackets close parentheses end fraction comma space space space V subscript k equals fraction numerator sum for P subscript k of open square brackets Z subscript n close square brackets space F subscript n over denominator t r open parentheses open square brackets Z subscript k space Z subscript k superscript T close square brackets close parentheses end fraction comma space space space gamma subscript k superscript 2 equals fraction numerator open square brackets Z subscript k superscript T space capital phi subscript k superscript negative 1 end superscript space Z subscript k close square brackets over denominator N subscript k end fraction\&quot;,\&quot;imageHeight\&quot;:48.431654676258994},{\&quot;mathml\&quot;:\&quot;&lt;math style=\\\&quot;font-family:stix;font-size:24px;\\\&quot; xmlns=\\\&quot;http://www.w3.org/1998/Math/MathML\\\&quot;&gt;&lt;mstyle mathsize=\\\&quot;24px\\\&quot;&gt;&lt;mfenced open=\\\&quot;[\\\&quot; close=\\\&quot;]\\\&quot;&gt;&lt;mrow&gt;&lt;msub&gt;&lt;mi&gt;Z&lt;/mi&gt;&lt;mi&gt;k&lt;/mi&gt;&lt;/msub&gt;&lt;mo&gt;&amp;#xA0;&lt;/mo&gt;&lt;msubsup&gt;&lt;mi&gt;Z&lt;/mi&gt;&lt;mi&gt;k&lt;/mi&gt;&lt;mi&gt;T&lt;/mi&gt;&lt;/msubsup&gt;&lt;/mrow&gt;&lt;/mfenced&gt;&lt;mo&gt;&amp;#xA0;&lt;/mo&gt;&lt;mo&gt;=&lt;/mo&gt;&lt;msup&gt;&lt;mrow&gt;&lt;mo&gt;&amp;#xA0;&lt;/mo&gt;&lt;mfenced open=\\\&quot;[\\\&quot; close=\\\&quot;]\\\&quot;&gt;&lt;mrow&gt;&lt;mfrac&gt;&lt;mn&gt;1&lt;/mn&gt;&lt;msubsup&gt;&lt;mi&gt;&amp;#x3B3;&lt;/mi&gt;&lt;mi&gt;k&lt;/mi&gt;&lt;mn&gt;2&lt;/mn&gt;&lt;/msubsup&gt;&lt;/mfrac&gt;&lt;mo&gt;&amp;#xA0;&lt;/mo&gt;&lt;msubsup&gt;&lt;mi&gt;&amp;#x3A6;&lt;/mi&gt;&lt;mi&gt;k&lt;/mi&gt;&lt;mrow&gt;&lt;mo&gt;-&lt;/mo&gt;&lt;mn&gt;1&lt;/mn&gt;&lt;/mrow&gt;&lt;/msubsup&gt;&lt;mo&gt;+&lt;/mo&gt;&lt;msubsup&gt;&lt;mi&gt;U&lt;/mi&gt;&lt;mi&gt;k&lt;/mi&gt;&lt;mi&gt;T&lt;/mi&gt;&lt;/msubsup&gt;&lt;msub&gt;&lt;mi&gt;U&lt;/mi&gt;&lt;mi&gt;k&lt;/mi&gt;&lt;/msub&gt;&lt;mo&gt;&amp;#xA0;&lt;/mo&gt;&lt;mo&gt;+&lt;/mo&gt;&lt;msubsup&gt;&lt;mi&gt;V&lt;/mi&gt;&lt;mi&gt;k&lt;/mi&gt;&lt;mi&gt;T&lt;/mi&gt;&lt;/msubsup&gt;&lt;msub&gt;&lt;mi&gt;V&lt;/mi&gt;&lt;mi&gt;k&lt;/mi&gt;&lt;/msub&gt;&lt;/mrow&gt;&lt;/mfenced&gt;&lt;/mrow&gt;&lt;mrow&gt;&lt;mo&gt;-&lt;/mo&gt;&lt;mn&gt;1&lt;/mn&gt;&lt;/mrow&gt;&lt;/msup&gt;&lt;/mstyle&gt;&lt;/math&gt;\&quot;,\&quot;base64Image\&quot;:\&quot;iVBORw0KGgoAAAANSUhEUgAABd0AAADwCAYAAAD1oc2wAAAACXBIWXMAAA7EAAAOxAGVKw4bAAAABGJhU0UAAAB97pCfHwAALX5JREFUeNrt3QHkVef/OPDHR5LMSDKZxCRJMmYyk4xMZpJIMpOJTGYmMTOTZHxlZmbGTJJMTGaSxEwyMzFJZjImmcxEJpMk9j/P757Pf7fTufec+7nnnHvOva8Xj1mfe88953k/z3Oe533PPScEAGCaLE7KoaS8oSoAAAAAAGDh9iflj6T8m5RvVAcAAAAAAIxuV1J+C71k+3yRdAcAAAAAgBG8nJSr4dFku6Q7AAAAjO/VpPyYlCWqAgCm36akXAr5yXZJdwAAAFi4jUm52Le+fkKVAMD02pCUs2F4sl3SHQAAAEb3dFJO5qyvJd0BYAqtScqpUC7ZLukOAAAA5T2ZlA+T8mDA+lrSHQCmyMqkfJqUh+nJ/0xSPgq9BPzDIOkOAAAACzWXlHeScrtgfS3pDgBTYmtS7oXeg1LfTMrizN/fCJLuAAAAsBA7kvJbUn5IysdJOR8k3QFg6j2flBeG/D1+I38vSLoDAADAKGKCPf6CfF3m3y8FSXcAmHnngqQ7AAAAjGLVgH9/O0i6A8DMOxMk3QEAAKAKu4OkOwAt9u8Eyiw6HSTdAQAA2uS+9XBnSboD0GqS7s2QdAcAAGgXSffuknQHoNUk3Zsh6Q4AANAuku7dJekOQKtJujdD0h0AAKBdJN27S9IdgFaTdG+GpDsAAEC7SLp3l6Q7AK0m6d4MSXcAAIB2kXTvLkl3AFpN0r0Zku4AAADtIuneXZLuALSayUAzJN0BAACss6mGpDsAJgNIugMAAFhnUxFJdwBMBpB0BwAAsM6mIpLuAJgMIOkOAABgnU1FJN0BMBlA0h0AAMA6m4pIugNgMoCkOwAAgHU2FZF0B8BkAEl3AAAA62wqIukOgMkAku4AAADW2VRE0h0AkwEk3QEAAKyzqYikOwAmA0i6AwAAWGdTEUl3AEwGkHQHAACwzq7M3YLPabKcm0AdS7oDMPOTASTdAQAArLOrI+ku6Q7AjE8GkHQHAACwzq6OpLukOwAzPhlA0h0AAMA6uzqS7pLuAMz4ZABJdwAAAOtsqiLpDoDJAJLuAAAA1tlURNIdAJMBJN0BAACss6mIpDsAJgNIugMAAFhnUxFJdwBMBpB0BwAAsM6mIpLuAJgMIOkOAABgnU1FJN0BMBlA0h0AAMA6m4pIugNgMoCkOwAAgHU2FZF0B8BkAEl3AAAA62wqsidIugNgMjDzJN0BAACss6nG4QH1u1bVAGAyMDsk3QEAAKyzqcaPA+p3j6oBwGRgdki6AwAAWGczvteH1O+14BYzAJgMzAxJdwAAAOtsRjOXlCVJ2ZCUnen6+d+CciMp7ybllaQsS8ridDsAYDIwZSTdAQAArLMZzb5QnGQvU7aqSgBMBqaPpDsAAIB1NgBgMkBFJN0BAACsswEAkwEqIukOAABgnQ0AmAxQEUl3AAAA62wAwGSAipwJku4AAADW2QCAyQCVOBsk3QEAAKyzAQCTASrx95B6vqB6AAAArLMBAJMBytlYUM/3kjKnmgAAAKyzAQCTAYqdL6jnWA6oJgAAAOtsAMBkgMGeSMrxUJxwn7/afacqg9Z4NSk/JmWJqgAAwDpbIKsqgL6NdkZ5TyVlS1K2JWVvUk4l5Z8F9NFrSTmWlN3ptuI2V6peaEy8HdTFvj75hCoBAMA6WyAl5kDf1rcxGWje7Zr67L/ptoF6PZ2Ukzn9T9IdAADrbIGUmIOSTof6EmSjlD36NiYDABPzZFI+TMqDAeOgpDvmwZOZBwMYA7HOptWBlJiDfHdacqJdoW9jMgDQuLmkvBOKf6Ui6Y558GTmwQDGQKyzaXUgJebgcc8PaPeXknI09B5m+FLoXf22OLNAvzfgve/mfM6i0Ls37KGk3Mx5z1V9G5MBgMbtSMpvSfkhKR8n5XyQdMc8uG3zYABjINbZtDqQEnPwuHcz7T3ew3V1ifdtHtJnnit475KknMm85xN9G5MBgEbFBHt80PG6zL9fCpLumAe3aR4MYAzEOptWB1JiDh73fV9b3zvC+w4P6C93Sr4/ftt9ve99r+rbmAwANGrVgH9/O0i6Yx7cpnkwgDEQ62wEEjoknuwepv3j7RHfe3FAPzs9wjbeSd/zIN0XYwLOIQCTtztIumMePA3zYABjINbZCCRMwI60b3w/xgk6W14bYTvb0vd8Z0zAOQSgNSTdMQ+ejnkwgDEQ62wEEibg0/SEuW6BJ+i8snKE7WwNgx+2YkzAOQRgMiTdMQ+ejnkwgDEQ62wEEiYg3kft1ALe98mAPnZtxO3Mf7v9vDEB5xCA1pB0xzx4OubBAMZArLMRSGjY8tC7f9r6Bbz32oA+NupTx7cn5a4xAecQgFaRdMc8eDrmwQDGQKyzmfpA/lKwb20pFlOzFcO5BdTDU0M++5URt/V0UrYY3HEOgc470MD5bbNqboyk+/Q6V2MfHee+vN9U8PmjzkO7PA8WR6jOvhbOWb5p4PO7MgbOanyssxHIkp4J3UjWXg6eGi2GC1+It/Wp4wZ3tBeoX7wv58mknE7K2aTcHvN89le6na/S7cayVjU3RtJ9eh1Mytehl7T9u6L5573QS9S+P8Z+vZPu0z8L+Px4T+IfkrJxgn2j6XmwOEJ1Xhqj3WbbcLwK/EwFc5bYly6lY8so+3A3HRvWTtEYKD7W2QhkYYdse7I2Lm5Xaj5iWMLJAZ9/wZiAcwjQJybi74xwHouvPZyUNapu4iTdZ0e80vDQiH11vr8eCfUkSOND/Y6lCZJh+/B7UvYn5ckG66ut82BxhOrmLjdH7EcnQi8xXEfSeS7d9vcl9iPe3mXplI+B4mOdjUA+5mIY/m1b/Ibss6S8Hno/yYn31VoSFvZzn6wyPz2M++An22JY1q0B+3DImIBzCJDxZckF0fmkLFNdrSHpPns2huLk6HyJ894VDezTK0P24Ww6125a2+fB4gjji79yv1+yH21vcL/OD9mPIzM0BoqPdTYC+f89OWDiE7/Rf7PmBebhkgPRAc1GDEtaO2QfNhgTcA4BMg6Fcokft7drF0n32fRdif76W8Pt4NqAOfgkErVdmQeLI4zv4xL96OeG92lvqP45DF0dA8XHOhuB/D97Qv63XHM1f+6rofxPbRDDsvaHwbe2MSbgHAJknSxxHlunmlpH0n02fVuiv77c8D7lPaxu14TqpyvzYHGE8T1foh991fA+Hc3Zh3jF9+oZHAPFxzobgfw/p8OjD6dpYoIT74Va5oE6HpwqhqM6M2A/ThoTcA4BclwucR6jfSTdZ9MvBf31WgvGkBsTrJ+uzIPFEapRtB4/1fD+/JCzDx/M8BgoPtbZzHgg45XQ/fea2tbAZ8bF0PVQ7qGbT2kuYjhiXQx6YvgeYwLOIUBG/FK46N7C7nHZTpLus2dpibnnwQnMwx+0JIHRlXmwOEJ1zhT0pbMN7sszOZ9/PTR3AV4bx0Dxsc5mxgPZf3uQYw195jeh3EM3X9RUxHBELwzZn+XGBJxDgIztJc5nm1RTK01r0j22t89yynohDztL9NdVDe/Tczn7sGZC9dOVebA4YqyszrsFfenPBvflWM7nb53xMVB8rLOZ8UB+kX7uH6GZh8S8F8rdA3y/ZiKGC/D+gH25YkzAOQTIWJyUTwv61J30dbTPtCbdXx9wXK8IefiyoL/+OoF9eqtFc86uzIPFEWNldYqesRYvhJtrYD/iL1juZj77a2Og+FhnM+uB/DP93L0NfNbWUC5Ze1wTEcMF+n7A/hwzJuAcAjNlSbrwjufGmOCJv9D6MfTurXm/5LksuyiKi5WLoffQq4PpOdFPcidH0n323Crop59MYJ++zuzD4QnWT1fmweKIsbI6y0vMYTY2sB/ZC/PibV6eNgaKj3U2sxzI+acpN3E1QXwa8p3gwaliWJ9h9+V92ZiAcwhMtZhojbcsOBHKPXOkqhLvAXw+9H7d9aQwNErSfbasK9Eft01gv25PIHnS5XmwOGKsrN4/BX1qRwNzsGwfetcYKD7W2cx6IOOE5loDnTz+lOVq8OBUMazXK0MSInPGBJxDYOrMpee/s+HxB+Bly43Qu9o9/hLraFL2pe8b9p64SIpXtJ9Myk+h+IGrcR8+D70vqamfpPtsOVii/zU939uY2Yc/Jlg/XZkHiyPGyuqdL+hXh2r+/CPh8VtENd2P2zwGio91NgJZq9Oh3M+2X9A0xHAMH4fJPxHcmID2AvWL91g/mCZGhiVuTiVlVxichL1Q0J9O53zunqRcCsVJo6Oh/nvB3w3NXdFfVM5NoB1Ius+W7wva4CTme+9k9uEL82BxxFg5AccL+tXJGj873qIke9u+zcZA8bHORiAnM4nx4FQxrMugK/HfNibgHAJTIya9hyXb4y+u4hVDRYnX+DPkoqvjXxvy/nh7t2sF74/npVU11oWku6T7rIhfYBX90uTABPYr+8XddvNgccRYOQF7C/rVdzV+9leZzzphDBQf62wEshlbggenimEzlg3Zt/XGBJxDoPNWJOXbgvb/USifcN1R4ty2smAbi3MWM3lfAqyrqU4k3SXdZ8XOEm1wXcP7lP3i7kGY3HOpujIPFkeMlfV4paBf3a3pc1/MfM7f6XzNGCg+1tkIZM1WpQvNoonVTyY2YljjwvuWMQHnEOi8DaH46vYtI27z01B8lXpZRbdgi+eiOp53Iuku6T4rin6a/3sLkiiTvIVBV+bB4oixsh7LSpyn67jlXfYXf28ZA8XHOhuBrF8cMH4OHpwqhs05MWD/ThgTcA6BTov3nRyWXL4eiq9Iz3O9oC99PMK2liTltzC5nw7PKkn32XGroH99PoF9+iSzD2+aB4sjxsoJulfQv7ZU/HlvhoVfrDCLY+Asx8c6G4Gs2Mngwali2KybA/ZxpzEB5xDorJcKFim/hoX9TPbpEue4l0fc5qsltrlDSCsl6T4bNra0b/2a2YenzYPFEWPlBH1X0L92V/hZ8crt25ntP28MFB/rbASyfgdCuZ8h79MMxLAia8PgLwWWGRNwDoFOigmaYVe4/zVGcmRfQT+K9/SdW8B2i652vyKslZJ0nw2HSvTXxQ3v08rQnisIuzIPFkeMlfUqumjuwwo/K3uLvi+NgeJjnY1A1m9zKH4ifSxfaAJiWKH9YfC95o0JOIdA98RF0s2Ctv7iGNs/U7Dthd7T90iJ8+d64a2MpPtsuFjQp76fwD69UWOyZFrnweKIsbJebxX0sdMVfc76zHbvJGW5MVB8rLMRyHrF+3r/WWKx+WPw4FQxrNag5MlRYwLOIdBJRUnx/42x7XgFe9F9NQ8scNtlbjHztvBWRtJ9+i0NxReDHJrAfmUfnvziBOuoC/NgccRYWb/tBX3sckWfcym06zkIXckFzGp8rLMRyArEBOxPJRaa8eE5HpwqhlX7JzTzMBJjAtoLTH5REr8cHiepurnEuW7dAre9rMS2TwtxZSTdp9/OEn1qwwT2q//WV3+bB4sjxsoWeKqgj92v4DP2hHoSxbOQC5jV+FhnI5AV+KLERCoOIh6cKoZV2zRgX+NVjHPGhMbcDuWeA9D2ck57gYmK4/bvBW38/TE/o+gWMDdq7J+xnBfmyki6T7/jofhLuEnPPSf5RVpX5sHiiLGyGfcL+to49zhfkpQ/wqP3TN8w4ePtWi5g1uLTRdbZAtk6bwQPTu26LsfwvQH7esaY0ChJd+0FqrC7RD9dOeZnXC7Y/vEa++e/6YKIetuLpPv0KLrt4YkJ7NPhzD7sMQ8WR4yVLVH0y/VtFfaZT+QCxGcKWWcLZKs8H3pPmi9aYH4u5GJYkwsD9ne/MaFRku7aC1Thu4L2Pe5Dscrc/mVHjf0zlpvCXJk9QdJ9mj1boj/tnMB+/RAevZLwSfNgccRY2RJfFfS11xe43WfCo1dp/9mSPtO1XMCsxaeLrLMFsjVWhHIP3YwPcvDgVDGsQ9ynQV8YrDcmNErSXXuBcT0Rih+09+mYn1F0JX38/CVjbH8uuL1Mkw4PqOO1HT8uiaSe90v016aTCtlx6pJ5sDhirGyRgwX9baFXP38bqkkOz3ouYJbi01XW2QLZCnPh8acie3Bqt0xDDHcPmbwbE5ol6a69wLjKPGhv95ifcSoUf8k8jqeCB6k26ccBddz120RIJPVcrLm/VjFOvWseLI4YK1tkR0F/W8htV17ObOMHuQDxmWLW2QLZCp+Gcg/d3CTUYlijn0N9T/42JoxG0l17GWUflcmXNjpcYr9fHfMzin7d9cGY23+lxDEcMgWpNdkSy7XQ7VvMSCSFsDQU//LlgwnsV/aBoJO8mrIL82BxxFjZrDUF/e2XEbcXL9T7NTya0G5Lf+liLmCW4tNVku4COXGvlVzQvyHMYlijjwr2fZUxAeeQ1u6jIume51SJ/X5pjO1vLLH9cb9oPtTAZ8yiuKiMt/3ZEHpXqH5Top5vhN7VqzH5Eu/lvzjdjkRSN+xsaV+6lWlj5sHiiLGybYY9r23UhHR2XvM/uQDxsc5GIOsTH4Rzr8Tk6TMhFsMaxPs9xp+M/1Ri/y+nyZk5YwLOIa3bR0XSPc+ZEvv93BjbL0qI36ngGC4ED1Gtw76K2v1WiaTO+LKB/jqqdZl9+Nw8WBwxVrbQlYJ+93TJ7cRb5t0Nj952dpK/IpuWXMC0xsc6G4Ec04p0sejBqd3V1RheyJxQRi3/JOWvpLxjTMA5pBX7qEi65/m6xH4/M8b2vw/13ms9nmPbeBsF6jMtt1b7poV1+1vN/XUh3gqTSex1eR4sjhgrm3e64DjKtvnsbZh2ygWIj3U2AlmfosXq/LdrK4RXDDG4o73AiMrcXmbLArcdv0h+ULDt18bc/w9KLPqWC/NUkUiqx6oS+/zaBPbr277PfxBcZCSOGCvbqegZOXtLbOPZzHsuaMbiY52NQNan6J5Z8/efek5oW0sMjQloL9DlRcg4D1LdUWLbK8fY9ydKJBXeE+KpI5FUj9dr7q8LEW9R0P/F3VnNXxwxVrZU0bMUviyxjf5boMQ+s0YzFh/rbASyHrtKnoReF9bWEkNjAtoLtF2ZxPjBBW7704LtXh1z3z8p2P4voTvPGKE8iaR6fFWwv9cnsE9bM/vwpuYvjhgrW2r9mMfxRub1RzRh8bHOts4WyPoGhDL3z/Lg1HYP6mJoTEB7gbZbGopvAbPQqxKvF2z32Bj7/VIovq3MeuGdShJJ9Sh6/tDxCezTx2FhD7qbZeKIsXIy4pf8w54x88eQ98Zf7v3Z99obSVmiCYuPdbZ1tkBWb1lSfi9x8rkUXL3VVmJoTEB7gS4pephqTMqP+tyRZ0qcB19e4P6uDr2Hcw3b9g5hnVoSSfXMXYv2dxIPi+v/4u6qpi+OGCtbbthDjB8OWfsfy7x2u+YrPtbZ1tkCWY/zJU48fwQP3WwzMTQmoL1Alzxf4rx1dMRt7g/FzzNZyBfPKwoWTbEcEFIWYNC9sF+ZgWMvc5uppxrep3WZz/9QExVHjJUtd6ag/60f0Ef6r8A+pxrFxzrbOlsg63E0eOhm14mhMQHtBbroZIlz14YKFzYLuWVNfPjfr0HCnXrMciLp/VB8sUjTsg95fkETFUeMlS33YRj9V3jf9/39XlJWqUbxsc62zhbI6pW5MsFDN9tNDI0JaC/QVfG2BEX3Ao73sFxZYltz6cJk2LZGfZDelvDo/TSzJX7ebmFkDLOcSDpd0F+/msA+9f+i5bbmKY4YKztgd0EffCfz+u2Zv7+nCsXHOts6WyCrtyaUe+jmp0LYWmJoTJiEablX4zntBVphbSi+V/qtpGwq2M6WEv1+Xcl9Wp6eO4dtK94veKPwMaZZTiR9V9DHDja8Py9kPv9LzVMcMVZ2wKaCPniy77WLw6PPgYtzmUWqUHzkZayzBbJaT4RHHy4z7KGbTYj3sToR/PRPDI0JXSDprr1A1eIDUH8r0W9j8mTNgG0U/Xz3Ron9eDb0ku3DrpiPD3iNt3VbImxUYJYTSX8X9Nmm6yB7u6stmqc4YqzsgEUFffB832uzt17aqvrER17GOlsgq/dtaNdDN78xKRJDY4Kke5B0NxlglsUvk78s2X/jF8rvpYvtJ9P3/1zwns/7Piveiubp9P370iTNjYL3P0i34b6aVGmWE0n3Q3sevrky7eOjfEmHOGKsbItht+q7m74mznv6Lyo4rdrER17GOlsgq/dBaNdDN+d/bvOXpiKGxoROkHTXXqBO8dx1YcT+/KDEa+JC5p+Sr+0vv4TegwJXCA01mOVEUlHfa9KxzGe/q2mKI8bKDvmmoB/G25Z81ff/cT70tGoTH+cv62yBrNYrJReYrzW4T1eC++2JoTFB0l3S3WQAHhXvv/5RKL4CveoSk/Nnk3IolL8HPCzULCeSih583JSVaYKjfwxYpmmKI8bKDil6Ds27wRdS4oN1tkDWKt4D9U5o10M33+773Jc1FTE0JnSCpLv2Ak1bly64T6R9N95D+GEYL7Eek/kxuR6vLIr30NwVeg91hSbNciKp6JZQKxvajy8yn/s/zVIcMVZ2zJ5Q/heB8Rd8c6pMfLDOFsjqLE07b9Ei9GKD+7Q2/HdlxF0DixgaEwzuaC8wovhz3GWh+JYxH6Xn0cWqjJaZ5UTS8YJ+u7OBfdiU+cx4pfRyzVIcMVZ2zOZQ/sKDzapLfLDOFshqfV2ic99scHISH5Z2ve+zT2omYmhMMLijvcACbLWAocNmOZH0akG//bqBuezvwU/6xRFjZfctDuUSuidUlfhgnS2Q1ToYyv3M+tmG9mdRePwBaTs0EzE0Jhjc0V5gAT4OxT/Z9Uss2mqWE0mxX94c0nfjLaTqvOXT2cznXTNWiCPGyg4rug1tvDWfX4CID9bZAlmhl0K7HroZr0TIJmvvh14St2kbQzM/dxRDMTS4o71APWJi5VZBP/llhuqjq+fFWTbriaR9Bf33Uk2f+1nOXHaD/i6Oxm1jZYd9W9AP3zLnER/xsc6eRpMK5KpQ7oGHHzdUD88l5beczz9d8+cuScq29EQd7zn4fTohm78PeZuJYfdjaHBHe4H6FCV6/k0XOdNm2s6Ls0wiqfc8omF9+HiFnxUvEjmR8xmv6+/iKI7Gyo77Ykj/u2rOIz7iY50tYVJtw78a2vHQzXgf1WH3I99Tw2duSo//fsHxn25xuxHD7sfQ4I72AvVZkZS/SpwnL03J8U7zeXGWSST1+nLRL1a+Cb2HJo9j/YC59WH9XRzF0Vg5xXUUy3PmPOIjPtbZEibVORWae+hmvNIgJoifScrLoXdv70Ohl6Qtukr7Qfreqq1M9yOWN5NyZcDn729xuxHD7sfQ4I72AvWI576fQrnbrz1MkzRdN83nRUkSiaR4z++ihO2fSTkQRr+l4bqkfJmOBdltvqe/i6M4GiunxCsD6uhLcx7xER/rbAmT6rxVchHahtLUT76Xhl5yOPv5a1raZsSw+zE0uKO9QPVikuaNEkmdbPkrXRQ8MUV1MU3nRYkkiaT5RfyVEv05Pmwu3lpkV+h9odafvI3PeYiJ3+1JOZqUy2HwRSN79HdxFEdj5RRZMmD+Mw0P55yGviM+1tlMQSBfDPnf/re17G0oBnM59XKzpe1FDLsfQ4M72gtU42CalPkq9G6n9mDMc1Y8j1wPvVscnEq3faCjdTNN50WJJImkeTHx+mHNc+HYTzbp7+IojsbKKXR3Qmt1fUd8uhgf62wJk5F9FrqTrI2dcllDMViX8/knW9pexLD7MTS4o71ANb5r4Fz2TUfrZprOi7NMImlw+z5dw7z1WOjmL1662t/F0bhtrGzW+b66uTxl54Rp6DviY52NQE6lXTl1v1u1iKExAe0FcF5kgiSShlsdeg/I/C0sPEkb7yEer7pepb+LozgaK6fcyTBdz7OZtr4jPtbZCORUyrt6fLlqEUNjAtoL4LzIBEkklReTrfH+3V+E3i9UYgL3n6TcT8u90LtP+I+hd0uqd0L3bj8yC/1dHI3bxsr67Ev70TFzHvERH+vsWSGQk/dzpt6vqRIxNCagvQDOi0yYRBL6uzhirETfER/rbASyk5bl1PunqkUMjQloL4DzIhO2JvSufMuWVaoG/V0cMVai74iPdTYC2Wa7c+p9u2oRQ2MC2gvgvAjo74gj6DvMXHyss6eEQE7WifD4E+8XqxYxNCagvQDOi4D+jjiCvsPMxcc6e0oI5GTdytT5JVUihsYEtBfAeRHQ3xFH0HeYyfhYZ08JgZyctTl1flS1iKExAe0FcF4E9HfEEfQdZjI+1tlTQiAn50BOnb+kWsTQmID2QgM2JeXDpFxIyt9JuR96P7m8l5SrSTmVlD3BT2RxXgT0d3EE9B3xsc5GIDvkTKa+Y8JjLud1T4xQlqhWMTQmoL0wxJakXCmIXX+JCfn3k7JI1WFuA+jv4iiOoO+Ij3U2AtlmsbPfy9T32QGvjfeh+qdkcuQzVSuGxgS0FwY4Fson27MlXv3+tCrE3AbQ38VRHNF39B3xsc5GINtqc059Hyx4z6qkXM95XxwgvkjKrqSsV7ViaExAeyHHqbDwhPt8uZWOY2BuA/q7/i6O4oi+o++Ij3U2Atk6h3Pq+7kS77ucec9HSVmmOsXQmID2whAfhPET7vPl1+Cnr5jbgP6uv4ujOKLv6DviY52NQLbQpUxd3ynxnr19r7+ZlBdVoxgaE9BeKPB8Ji5x7Hkv9B6kOv+Q1PgTzJVJ2Rl6V8Q/KIjtMdWKuQ3o7/q7OIoj+o6+Iz7W2Qhkm8QrBB9m6vp0wXviU5bnkyDng29DxdCYgPZCOf0PTY0/jVxc4j3PJOXikNjGsWyFqsXcBvR3/V0cQd/Rd8THOhuBbIsdOXW9v2AAmH+wg6sLxdCYgPZCWa/2xeOTEd8br37/dkh8D6pezG1Af9ffxRH0HX1HfKyzEci2+Cynrp8ZMmDcD71v3faqOjE0JqC9MIL5n1ZeXuD7lybl9wHxvaB6MbcB/V1/F0fQd/Qd8bHORiDbIvtE5BsDXncw/fvt0Hv6MmJoTEB7oaxVaRzizyvXj7Gd1wbE964qxtwG9Hf9XRxB39F3xMc6G4Fsg5U59Xwy85pFSTneN0CsUW1iaExAe2FEb6Vx+HLM7cTbzNwdEOM51Yy5Dejv+rs4gr6j74iPdTYCOWlv5NTzrr6/P5WUn9J//zl4UJ0YGhPQXliYM6F3lfszFW0rL8aLVTPmNqC/6+/iCPqOviM+1tkI5KSdzqnn5enf4k9a/gr/PTF5qeoSQ2MC2gsLFK9OP1fRtj7Oie9DVYy5Dejv+rs4gr6j74iPdTYC2QZ3MnV8Lf33g2kCY/7ft6gqMTQmoL2wQPG2L7uT8mxF29sX3NMdcxtAfxdH0Hf0HfGxzkYgW+jZnDo+kZRvc/79jOoSQ2MC2gst8YbzFOY2oL/r7+II+o6+Iz7W2QhkGx3MqeMH4b8nJmd/tr9KlYmhMQHthRZ4Lye+h1QL5jagv+vv4gj6jr4jPtbZCOSkXcip43uhdwuAvTl/O6LKxNCYgPZCC5zMie9a1YK5Dejv+rs4gr6j74iPdTYCOUmLwn/fss2XW0nZ0Pf3vzN/jw95mFN1YmhMQHthws5nYvuDKsHcBvR3/V0cQd/Rd8THOhuBnLRtOfV7LPOaT3Je87qqE0NjAtoLExQno/cysd2hWjC3Af1dfxdH0Hf0HfGxzkYgJ+2jnPrdlnnNupzX/KTqxNCYgPbCBG3JxPWqKsHcBvR3/V0cQd/Rd8THOhuBbIMr4fEHOuT9lOVSThyeV31iaExAe2FCsleFvKRKMLcB/V1/F0fQd/Qd8bHORiAnbVlO3Z4b8NrtOa89owrF0JiA9sIELE3K3b6YfqVKMLcB/V1/F0fQd/Qd8bHORiDbYHdO3R4c8vrfcl6/dsjrV6tiMTQmoL1Qg4Ph0YcRLVclmNuA/q6/i6M4ou/oO+JjnY1AtsGJnLrdMOT1B3JeP+jqwvit3u2kvKiaxdCYgPZChZ5Ix6b5eG5VJZjbgP6uv4ujOKLv6DviY52NQLbFrUy9/lXw+kVJ+SMnHhtzXhsfGPGDKhZDYwLaCxXrv5f7B6oDcxvQ3/V3cRRH9B19R3yssxHItsh7QvKpEu97O+d9P4dHHwaxKSkPk7JeNYuhMQHthQq90BfHr1UH5jagv+vv4iiO6Dv6jvhYZyOQbZL305U9Jd4XO3vevaZOJmVJmhCJ3+C5+lAMjQloL1Qp/ozyRhrDH9PxCsxtQH/X38VRHNF39B3xsc5GIFvjTE69rij53q0F8bmoesXQmID2QsXOpvH7NXhwKs6LoL/r7+Iojug7+o74WGcjkC0Tvz27l6nTqyNu4+iA2FwOvasREUNjAtoLVTmSxi7e53Cl6sB5EfR3/V0cxRF9R98RH+tsBHJavRl6P/W/H3o/gYk/cVmsWsTQmID2QoX2hv8ePrRGdeC8COjviCPoO+JjnY1AAsYEtBcW5pU0Zn8n5TnVAQAAYJ1NfYFcaAH0bbQzuuHF0PtpZry6Y7PqAAAAsM6m3kBKzIG+rW9jMvCo+ET7w6H388MHSbmTlONJWT3mdp9JyutDyvYajuXZ0Lu6/d+atg8AAIB1tkAGiTnQt/VtTAYGeTop1wccb0y+rx9j2z8X1Ofuio8l3rf9r3Tbr2nKAAAA1tk0E0iJOdC39W1MBnriE+x/Lzjmnxe47X0F2z1Z8bGsTMof6bYPVrA9D14FAACwzqZkICXmQN/WtzEZ6Pm6ZD/ZNOJ2YzL/9pDtxUT/ExUex4rw39X6H1awvZjAv5uUtboDAACAdTbFgZSYA31b38ZkIIQtI/STIyNu+/Mh23oYRk/iDxOT95fTbX9Z0Ta/S8qPugIAAIB1NuUCKTEH+ra+jclACFfSY4pXdL+VlEWhd4X6sZzj/maE7W4sqMMPKjyG+ADYS+l2z1S0zY/T7e3TFQAAAKyzAQCTgTLmr3L/OynP5vz9VOa4r4+w7WEPT/2h4uM4l243Xpm+aIztLE7K9qRcTLd3L/QS+gAAAFhnAwAmA4W+SY9n54C/r84c9z8ltzvs4akxwb+qwmP4KtTz65dYvtANAAAArLMBAJOBMp4Mvfuqnyt43Q99x32/xHaLHp66u8Jj+DTUl3CP5XndAAAAwDobADAZKOON9FjWF7zuf+HRh58WGfbw1FMV7v/hUG/C/ZouAAAAYJ0NAJgMlBVvLXOxxOt2hfJXuj87pM5uhN7V9VV4J9SbcI/loC4AAABgnQ0AmAyU9UlSXirxuq19x32v4LVXBtRXvEJ+U0X7vTTUn3B/kJTlugAAAIB1NgBgMlC1J8KjD0EdZNjDU49oTgAAANbZ1tkAYDJgMhDCor7jvj7gNcMenvqjpgQAAIB1NgBgMvB4XZwd8PdBD0+NV8av1pQAAACwzgYATAYer4uvc/427OGpezQjAAAArLMBAJOB/Lr4Mudvgx6eekoTAgAAwDobADAZGFwX72T+fdDDU28k5UlNCAAAAOtsAMBk4FFzfce9u+/fhz089QXNBwAAAOtsAMBk4HFL+o775b5/H/Tw1COaDgAAANbZAIDJQL4n+457efpvgx6e+qNmAwAAgHU2AGAyMNiW9Jgf9v1b3sNT7yZltWYDAACAdTYAYDIw2KvpMf+Z/v/+AXXymiYDAACAdTYAYDIw3K70mM+GwQ9PPa25AAAAYJ0NAJgMFHsjPeaTIf/hqTdD777vAAAAYJ0NAJgMFPgiPeZzA+riRU0FAAAA62wAwGSgnNND6uGIZgIAAIB1NgBgMlDeoCvcL2siAAAAWGcDACYDo/k75/jvJmW1JgIAAIB1NgBgMlDeXFIe5hz/65oHAAAA1tkAgMnAaFblHPvpjh7LxqTs1KwBAACsswEAk4FJeTVz3DeT8mTL93lJUraF3tX4x5PyfVLuh/9uiwMAAIB1NgBgMjARX2WOe3NL93NTUq6G/5Lrg8ppzRoAAMA6GwAwGZiEtZljPtbifV2ZlB1peTMpVwbEbb9mDQAAYJ0NAJgMTEL2Kvc9Hdr3pUl5kBO3NZo1AACAdTYAYDLQtPU5x9ylh5DOJeVhePx+9AAAAFhnAwAmA407l3PMr3Zo/9fl7P9JTRoAAMA6GwAwGWja5gHH/HKHjmFXzv7v1qQBAACsswEAk4GmDXoI6eoOHcNnOfu/XJMGAACwzgYATAaatHvIMS/q0HH8nNn3a5ozAACAdTYAYDLQpPjw0d8HHO/9Dh3Hspz9/1RzBgAAsM4GAEwGmvTmkOP9o0PHkXe1/nbNGQAAwDobADAZaEq8dcwfQ473bIeO5URm3x8mZbHmDAAAYJ0NAJgMNOVAwfGe7NCx3Mrs+yVNGQAAwDobADAZaNLvBcd7oCPHsTZn349qygAAANbZAIDJQFNeLTjWWF7pyLHkXbH/kqYMAABgnQ0AmAw05ULBsXbpnuhnMvt+PylzOa97YoSyRFcAAACwzgYATAbKWBZ6SfVhx3qlI8cSk+v3QrkHwMb7vv8Tiq/wj+UzXQEAAMA6GwAwGShjVyhOOnflnuibc/b9YMF7ViXles77YkL+i7R+1usKAAAA1tkAgMlAGR+H4qT7sx05lsM5+/5cifddzrzno9D7BQAAAADW2QCAycBIThYc508dOpZLmX2/U+I9e/tefzMpL2r2AAAA1tkAgMnAQh0rOM5tHTmO+LDT7L3pTxe856WkPEhfez64uh0AAMA6GwAwGRjTtiHHeLJDx7EjZ//3D3l9TLjPP0j1mKYOAABgnQ0AmAxU5Yec4zuTlEUdOobPco7hmQGvjQn6+6F3lftezRwAAMA6GwAwGahSvDXLe6F3O5bjSXm5g8dwPROfGwNedzD9++2kbNbEAQAArLMBAJMBHrUyFN8aJ161fzz8l5Bfo9oAAACsswEAkwEe90ZOfHb1/f2ppPyU/vvPSVmhygAAAKyzAQCTAfKdzonP8vRv8RYyf6X/dj4pS1UXAACAdTYAYDLAYHcysbmW/nu8f/vDvn/foqoAAACsswEAkwEGezYnNieS8m3Ov59RXQAAANbZAIDJAIMdzInNg/S/tzP/Hq96X6XKAAAArLMBAJMB8l3Iic29pOxOyt6cvx1RZQAAANbZAIDJAI9bFP67qn2+3ErKhr6//535e3yo6pyqAwAAsM4GAEwGeNS2nLgcy7zmk5zXvK7qAAAArLMBgHZNBuoqlPdRTv1ty7xmXc5rflJ1AAAAQ923HgYA6iDp3m5XwuMPUM27dcylnHp+XvUBAAAMJOkOANRC0r29luXU3bkBr92e89ozqhAAAGAgSXcAoBaS7u21O6fuDg55/W85r1875PWrVTEAADDDJN0BgFpIurfXiZy62zDk9QdyXv/VgNfGq+hvJ+VF1QwAAMwoSXcAoBaS7u11K1NvfxW8flFS/sip7405r40PaP1BFQMAADNM0h0AqIWkezuty6m3UyXe93bO+34Ojz58dVNSHiZlvWoGAABmmKQ7AMAMybtVzJ4S74vJ9bx7u59MypKkvBB6V8x/oIoBAAAAAJgVZ8LjifMVJd+7NQy/suKi6gUAAAAAYFbEq9XvhUcT5VdH3MbRkJ9wvxx6D1EFAAAAAABG8GZSboTefQrjLWfiLWUWqxYAAADo+X+m13SIBdYFewAAAv50RVh0TWF0aE1MADxtYXRoIHhtbG5zPSJodHRwOi8vd3d3LnczLm9yZy8xOTk4L01hdGgvTWF0aE1MIj48bXN0eWxlIG1hdGhzaXplPSIyNHB4Ij48bWZlbmNlZCBjbG9zZT0iXSIgb3Blbj0iWyI+PG1yb3c+PG1zdWI+PG1pPlo8L21pPjxtaT5rPC9taT48L21zdWI+PG1vPiYjeEEwOzwvbW8+PG1zdWJzdXA+PG1pPlo8L21pPjxtaT5rPC9taT48bWk+VDwvbWk+PC9tc3Vic3VwPjwvbXJvdz48L21mZW5jZWQ+PG1vPiYjeEEwOzwvbW8+PG1vPj08L21vPjxtc3VwPjxtcm93Pjxtbz4mI3hBMDs8L21vPjxtZmVuY2VkIGNsb3NlPSJdIiBvcGVuPSJbIj48bXJvdz48bWZyYWM+PG1uPjE8L21uPjxtc3Vic3VwPjxtaT4mI3gzQjM7PC9taT48bWk+azwvbWk+PG1uPjI8L21uPjwvbXN1YnN1cD48L21mcmFjPjxtbz4mI3hBMDs8L21vPjxtc3Vic3VwPjxtaT4mI3gzQTY7PC9taT48bWk+azwvbWk+PG1yb3c+PG1vPi08L21vPjxtbj4xPC9tbj48L21yb3c+PC9tc3Vic3VwPjxtbz4rPC9tbz48bXN1YnN1cD48bWk+VTwvbWk+PG1pPms8L21pPjxtaT5UPC9taT48L21zdWJzdXA+PG1zdWI+PG1pPlU8L21pPjxtaT5rPC9taT48L21zdWI+PG1vPiYjeEEwOzwvbW8+PG1vPis8L21vPjxtc3Vic3VwPjxtaT5WPC9taT48bWk+azwvbWk+PG1pPlQ8L21pPjwvbXN1YnN1cD48bXN1Yj48bWk+VjwvbWk+PG1pPms8L21pPjwvbXN1Yj48L21yb3c+PC9tZmVuY2VkPjwvbXJvdz48bXJvdz48bW8+LTwvbW8+PG1uPjE8L21uPjwvbXJvdz48L21zdXA+PC9tc3R5bGU+PC9tYXRoPi95D/8AAAAASUVORK5CYII=\&quot;,\&quot;slideId\&quot;:257,\&quot;accessibleText\&quot;:\&quot;open square brackets Z subscript k space Z subscript k superscript T close square brackets space equals space open square brackets fraction numerator 1 over denominator gamma subscript k superscript 2 end fraction space capital phi subscript k superscript negative 1 end superscript plus U subscript k superscript T U subscript k space plus V subscript k superscript T V subscript k close square brackets to the power of negative 1 end exponent\&quot;,\&quot;imageHeight\&quot;:36.37949836423119},{\&quot;mathml\&quot;:\&quot;&lt;math xmlns=\\\&quot;http://www.w3.org/1998/Math/MathML\\\&quot; style=\\\&quot;font-family:inherit;font-size:24px;\\\&quot;&gt;&lt;mstyle mathsize=\\\&quot;24px\\\&quot;&gt;&lt;mfenced open=\\\&quot;[\\\&quot; close=\\\&quot;]\\\&quot;&gt;&lt;msub&gt;&lt;mi&gt;Z&lt;/mi&gt;&lt;mi&gt;k&lt;/mi&gt;&lt;/msub&gt;&lt;/mfenced&gt;&lt;mo&gt;=&lt;/mo&gt;&lt;mfenced open=\\\&quot;[\\\&quot; close=\\\&quot;]\\\&quot;&gt;&lt;mrow&gt;&lt;msub&gt;&lt;mi&gt;Z&lt;/mi&gt;&lt;mi&gt;k&lt;/mi&gt;&lt;/msub&gt;&lt;mo&gt;&amp;#xA0;&lt;/mo&gt;&lt;msubsup&gt;&lt;mi&gt;Z&lt;/mi&gt;&lt;mi&gt;k&lt;/mi&gt;&lt;mi&gt;T&lt;/mi&gt;&lt;/msubsup&gt;&lt;/mrow&gt;&lt;/mfenced&gt;&lt;mo&gt;&amp;#xA0;&lt;/mo&gt;&lt;mfenced open=\\\&quot;[\\\&quot; close=\\\&quot;]\\\&quot;&gt;&lt;mrow&gt;&lt;msubsup&gt;&lt;mi&gt;U&lt;/mi&gt;&lt;mi&gt;k&lt;/mi&gt;&lt;mi&gt;T&lt;/mi&gt;&lt;/msubsup&gt;&lt;msub&gt;&lt;mi&gt;J&lt;/mi&gt;&lt;mn&gt;1&lt;/mn&gt;&lt;/msub&gt;&lt;mo&gt;+&lt;/mo&gt;&lt;msubsup&gt;&lt;mi&gt;V&lt;/mi&gt;&lt;mi&gt;k&lt;/mi&gt;&lt;mi&gt;T&lt;/mi&gt;&lt;/msubsup&gt;&lt;msub&gt;&lt;mi&gt;F&lt;/mi&gt;&lt;mn&gt;1&lt;/mn&gt;&lt;/msub&gt;&lt;mo&gt;;&lt;/mo&gt;&lt;mo&gt;&amp;#xA0;&lt;/mo&gt;&lt;mo&gt;.&lt;/mo&gt;&lt;mo&gt;.&lt;/mo&gt;&lt;mo&gt;.&lt;/mo&gt;&lt;mo&gt;;&lt;/mo&gt;&lt;mo&gt;&amp;#xA0;&lt;/mo&gt;&lt;msubsup&gt;&lt;mi&gt;U&lt;/mi&gt;&lt;mi&gt;k&lt;/mi&gt;&lt;mi&gt;T&lt;/mi&gt;&lt;/msubsup&gt;&lt;msub&gt;&lt;mi&gt;J&lt;/mi&gt;&lt;msub&gt;&lt;mi&gt;N&lt;/mi&gt;&lt;mi&gt;k&lt;/mi&gt;&lt;/msub&gt;&lt;/msub&gt;&lt;mo&gt;+&lt;/mo&gt;&lt;msubsup&gt;&lt;mi&gt;V&lt;/mi&gt;&lt;mi&gt;k&lt;/mi&gt;&lt;mi&gt;T&lt;/mi&gt;&lt;/msubsup&gt;&lt;msub&gt;&lt;mi&gt;F&lt;/mi&gt;&lt;msub&gt;&lt;mi&gt;N&lt;/mi&gt;&lt;mi&gt;k&lt;/mi&gt;&lt;/msub&gt;&lt;/msub&gt;&lt;/mrow&gt;&lt;/mfenced&gt;&lt;/mstyle&gt;&lt;/math&gt;\&quot;,\&quot;base64Image\&quot;:\&quot;iVBORw0KGgoAAAANSUhEUgAABe0AAAB6CAYAAAAieXg2AAAACXBIWXMAAA7EAAAOxAGVKw4bAAAABGJhU0UAAABLISoKhgAAIyxJREFUeNrt3Q/knfX///HLzEwSmUwmkZlkEsnMRxKTvCUzMjOTRJLMZMxHMsmHTJIkMh8zkzF5S2YimXxkYiaTr8w3ySSJyUzePsbvd67v+73v9/259rquc94751zX68/tzovW+5zr9TrP1/PxvJ6v5znX61VVAGbJ/5tRA+iHfgAAAAAAAABMiaIjQD8AAAAAAAAAIkHREaAfAAAAAAAAAJGg6AjQDwAAAAAAAIBIUHQE6AcAAAAAAABAJCg6AvQDAAAAAAAAIBIUEQF6AwAAAAAAABAJiohAWXrzdAAAAAAAAOWiLgAkLFQAeerNzRkAAAAAgHJRFwASFioQKwszvMHcaVtMWG9uzmX7IEBzNAdAHBQHAXFAHCgbdQEgYaECsfJyBMnKRwnrzc25bB8EaI7mAIiD4iAgDogDZaMuACQsVCBWTkaQrOxNWG9uzmX7IEBzNAdAHBQHAXFAHCgbdQEgYaECsfJ1BMnKzoT15uZctg8CNEdzAMRBcRAQB8SBslEXABIWKpAbSw0fvzlq6wrUG82X7YMAzQGAOAhAHAB6qSP4diDtCTZPiQoPSIj7Az7+U6F6o/myfRCgOQAQBwGIA0AvdQTF4LQn2DwlKjwgIXYHfPxMoXqj+bJ9EKA5ABAHAYgDQC91BMXgtCfYPCUqPCAh3gj4+DuF6o3my/ZBgOYAQBwEIA4AvdQRFIPTnmDzlKjwgIQ4HfDx3YXqjebL9kGA5gBAHAQgDgC91BEUg9OeYPOUqPCAhPg+4OPbCtUbzZftgwDNAYA4CEAcAHqpIygGpz3B5ilR4QGJsG7Ubjb8e6lgvdF82T4I0BwAiIMAxAGglzqCAgSHADsDbWwP+PfFgvVG82X7IEBzACAOAhAHgF7qCAoQHALsDLSxN+DfJwvWG82X7YMAzQGAOAhAHAB6qSMoQHAIsDPQxj8C/n2oYL3RfNk+CNAcAIiDAMQBoJc6ggIEhwA7A20sBvx7oWC90XzZPgjQHACIgwDEAaCXOkJMBYht1ewOXJ2mfV+yQyBZO9NPPOQ0F1cD191UsN5ii63bBtTitp76jckHh7Y5hmWpY+73DzSm0y3jOZGB5vq+l9IvIPeQewDyIfkQoqojxFSA2FPFUej6tGSHQLJ2pp94yGUuNgSueaNwvcUWW/cMqMU9PfQbmw8ObXMMy4WOuf/nAON5tGUs/x61BzPQXN/3UvoF5B5yD0A+JB9CVHWEmAoQb1dxFLoOl+wQSNbO9BMPuczFk4Frflm43mKLrW8PqMW3e+g3Nh8c2uYYlpMdc//1AOP5umUsxzLRXN/3UvoF5B5yD0A+JB9CVHWEmAoQn1VxFLqeL9khkKyd6ScecpmLA4FrHi9cb7HF1s8G1OJnPfQbmw8ObXMMy8sdc7/U81iebhnHn9V0j27HpLm+76X0C8g95B6AfEg+hKjqCDEVIH6q4ih03V+yQyBZO9NPPOQyF8erePYpjEVvscXWnwbU4k899BubDw5tc/fKYdk1JuY+1ONYvm8Zw5sZaa7veyn9AnIPuQfkQ/Ih+RCi0n9pxd2PxzjoJ24IYOfi9WMuljkXuO5ThestJs2vH7WbLeP5a6C+Z91vbD44pM3dK4dnw5i4u7uncext6f+3UduYieZoDYgTuYd4CPmQfIj+0aP+Syo6vj4muHzFIcDO9GMu/pcbgWtvKFxvMWl+ZzXcfpI7e+o3Nh8c0ubulXHQ9Wund3rof13HGF7NSHO0BsSJ3EM8hHxIPkT/6FH/pRQdF6ruItcPo3YPhwA704+5+B82Ba59ld6i0vz+jvGcGKjvf86wjxh9cN+ANnevjIMzHZ/nsx76b/vS9srKAjYXzdEaECdyD/EQ8iH5EP2jR/2XUHR8dNSud3zW30dtC4cAO9OPufhfQl8OLNJbVJr/qGM8Lw3U9yz7jdEHh7S5e2UcvNnxeX6bc993rfQR6ntPZpqjNSBO5B7iIeRD8iH6R4/6z73ouHnUfu34nPU+UDs4BNiZfszFf3Aw0McxeotK8190jGdhoL6fzdwHu2z+rDBVxL1yd9X9tNPGOfZ9tKXP7zLUHK0BcSL3EA8hH5IP0T961H/ORcf6G7iLY4LJHg4BdqYfc3EbpwJ9vEBvUWn+z4ES5a6+N2Tug1023yBUFXGv3DwmFs+raHVf1f6k1VMZao7WgDiRe4iHkA/Jh+gfPeo/56LjF2MCyd85BNiZfsxFkAuBfh6jt2g0f1fHWK4N1PcfmfvgxgFt7l4ZFzc6PtPrc+rz/Zb+vsxQc7QGxIncQzyEfEg+RP/oWf+5Fh3fq7qLXCc4BNiZfsxFK0uNfm5W0x/qk4PeYtF814HEiwP1vZi5Dw5pc/fKuDjX8ZlOzaG/h1b8P9Tf9gw1R2tAnMg9xEPIh+RD9I+e9Z9j0fHlqrvIdX7U1nMIsDP9mIsgWwN9Xaa3qDT/asdYPhqo7w8y98FXOmz+oXBV1L2y61CwS3Po72QPC+KYNEdrQJzIPcRDyIfkQ/SPnvWfW+DYVXUXuX4ctXs5RG/9xdTceOnHXEzGnkB/n0p0o9L8yY6x7B2o772Z++CQNpeTxMW+js80619jbW/p59+j9mCmmqM1IE7kHuIh5EPyIfpHz/rPKXBsq5b3dmr7TPWedw9xiF77U7SnH6Q3F0cDfR6R6Eal+W86xrJzoL53ZO6D5ztsvqNCSYvUx8fkG0/MsK+vWvp4P+O4T2tAnMg9xEPIh+RD9I+e9Z9L4KhPkf6l4/PU+1I9ySF670/Rnn6Q3lycCfS7W6IbleaXqn5+1TJp37PuN0YfHNLmcpK4WFe176lat30z6ufJluvXB79tyjju09pkfrC6HRdmzKPcQ+4B+ZB8SD6E/PSfQ+DYMGrfjkmC9nMIRXs3XvoxFxNxJdDvFoluNGN4sGMcV+bc95ae+o3NB7cMaHM5SZxc7PhcH8+oj0st138r47hPa5MXKxTtzaPcQ+4B+ZB8SD6EzPWfQ+A4MyYBeptDKNq78dKPuZiI0C8mliS6UY1hd8c4Tg/U9+nMfXBIm8tJ4uRUx+c6N4Prv9By7d9G7a6M4z6t3Y6ivXmMAbmHeAj5kHyI/jGA/lMPHG+PSX5OcwhF+0rRnn7MxaTsCPR9XqIb1Rje7BjHO3Pu++8t/R7N3AePVL7YtEj9T17r+Fw3ZrBo/LHl2gczj/u0djuK9uYxBuQe4iHkQ/Ih+scA+k85cBwYk/jU20xs4BDZ3BDYmX5yJaa52Bfo/wS9RTWG0x3j2D1Q37sz98Ehbe5eGScLY+L2/XNYAF+p5rOHaUyao7XbUbQ3jzEg9xAPIR+SD9E/BtB/qoGjTnz+3TH+n6vlAx05hKI9O9OPuZicDwNjeIXeohrD5Y5xPDxQ31sz98Eum2+tUGJOsmHMIvVOF1QbR+3Xar4HusWsuS6tbSs4T1C0N49DI/eQe0A+JB+SD2EA/acYOB4atT86xn6th+TBDQH0gxznYjEwjgV6i2YMob0W+9pzsa3vpcx9cEibx6q5Era/m4RfO8Z0p4ejtW1BcamAuN+ltVm1FDWraJ8HKc+j3EPuYc0vH5IPyYcwUB0htaLjvaP2U8e4a+d+mj8o2rMz/UROrHNxLTCWjfQWzRge6xjDxYH6vpC5D3bZ/DuL1KIXqYsdYzpzB9fbNGrXW643z/tBLJp7rAdfuZigDhXt8yDleZR7yD2s+eVD8iH5EAaqI6RUdFw/at+Mcb6X+EJy88rO9FMa5iJdvQ09hr0dYzg5UN8nM/e7IW1ukRr3IvWdjjH9cgfXe6/lWl8VEuP39uArKWp2+6idHdMOVjCPcg+5B+RD8iH5UL75ULG1jJSKjifHON67/CDJeWVn+ikNc5Gu3oYew7GOMRwaqO/XM/e7IW1ukRr3InXPmHGt5QDxB6r2800eLSTGH+vBVw5VAOQebA75kHxIPoRE6gipFB3fHON0n/OBJOeVnemnNMxF2nobegxdj58uDNT3QuZ+N6TNLVLjXqQ+OGZcz6zhWidarvFpQTF+sQdfWagAyD3YHPIh+ZB8CInUEVIoOr4wxuHqfd028oHk5pWd6ac0zEX6eht6DL91jGHTnPtuO2Tq3sz97uqANrdIjXuRWrPUMa5XJrzGI1X72SZbC4rxJWsNiBm5h3hoDSIfkg/RPwaqI8RedNw5an91jLN26M3mP7l5ZWf6KQ1zkYfehhzDho7+bwzU9/XMfa7L5tdJUk5SLe+vOu1+oWdb3v9BQT5Ca0B62pR7iIeQD8mH6B9z1n/MgaN+zOb3MU77iLmPYl5L/eaZfmAuykp0hxzDro7+530w09Mt/Z7N3Oee6rD5lyRpkTrieMfn+3aC9/+tai+G3VeQj9AaECdyD/EQ8iH5EP1jQP3HGjjuGbUfqu4i7LPmPZp5VbSnH5iLEhLdIcdwoKP/4wP1fTxznxvS5rSbBvs7Pt/SBO+/0PLetwrzEVoDaFPuIR7Kh+RD8iH6p/8EAse6avlbpK4i16vmPKp5VbSnH5iLEhLdIcfwz47+Xxyo7/2Z+1zXr4b2k6RFarW89VlXjO96iur5lvfU+0ffXZiP0BoQJ3IP8RDyIfkQ/WNA/ccYOD4ZI/gPIzJ86GTnhZQdYsb9KdrTT4r6KXEuJLrxj+FsR/+75tx325dPT2buc+c6bP4USVqkVstfzt7s+IwvdLzvx5b3HCrQR2gNiBO5h3gI+ZB8iP4xoP5jCxyHqu4i1xeRGf6PwBg3FnhDULSnn5z0U+JcSHTjH8P1jv43zLnv0CHKN1cS7Zy5MaDNaTcd/qvjM77X8p6XW17/cwG6ojUgHeQe4iHkQ/Ih+seA+o8pcDxXdRe5vq/iejwmdLLz9dQdYsb9KdrTT4r6KW0uJLrxj2FdNd0+kdPwUIcf58ymDptfJUeL1FWc7viMiy33v19bXr+vQP+gNSBO5B7iIeRD8iH6x8D6jyVwPF51f5Nfi/n+yIy+MGEwckMgPPpJSz+lzQW9xT+Gezr6/m3OfbcdLPVx5v723BoXHrPm0Wr510efjtovtBs1b3R8xtCX0X+vyixGxao1mgXkHqXFw9A67F9zXustkpR8SD6UVT4kjvSk/xgCx/0rN/62sdSPiDweodFfijiRULQvx870Ew+pzgW9xT+Gpzr6Pjfnvtt+NbM7c3872GHzYzPua/2oPTNqb43a51V4SwDaTXORVbdNq15776hda3ndM4XG9i6tvRvpmHPXLCD3yDv3aNuS5Ik59vERScmH5ENZ5UPiSE/6Hzpw1FtEXBoj7lgPpjwRGOteNwQ3XvpJXj+lzQW9xT+GZzv6PjvHfutH4/8M9PnvarlolTOnqrUfpjUp943anmr5i8oLVffBXYr28XPPmLl7btVrj7W85nzBsX2eWpsVpWkWkHvkHQ9PVvM/c+tkRus8+ZB8SD4kjgym/6EDx9kxwn4jYqN/FRjvTjcEN176SV4/pc0FvcU/hmc6+v52gAX7ZwX423cdNn9sTn6kaJ8u1zo+5+GV1zxQLe8DPQ+fylVr2yP3YUV75IzcI6/cYzVfd/Tz8Jz62ElS8iH5UPL5kDgygP6HDBwfjEl2P4nc6M1AE9Np9hYQ+duZfuIh9bmgt/jH0PWI+jwPcP6iKvPx9Jp/t3z2WcQqRfv8cpLFjs95euU1x1v+fqbw2D5Prc3bhxXtkTNyj3zj4VLH3P5zDn2kvM6TD8mH5EPiyKD6HypwvDom0f0qcoPfHxjzT24Ibrz0k4V+SpqLrgRrgd6iGcPdY/zs7jn0ua2lr6tzSphi8sFtHba+PAc/qpPQ+uCm96vlLTgU7dPjWMfn/HHUHulYiG0tOO53ae37iH04d80Cco/8co9bbBkzr3V8e3DGfVwhJ/mQfCiLfEgcGUD/QwSOZ8ZM8A/V8n5YMbO7ivubQUX7fO1MP/GQw1zc4o/A+DfSW1Rj6Po1wzz2OWz7pdvhAnxwTzX+V0LTUB9KXT/mf2TUnq5u36NX0T49XhizcGnT05AHasWguS6tfRrR/JamWUDukV/u0bUOa7b3Z9zHaVKSD8mHssiHxJEB9N934Kj3Yrre0e/v1fI3KrHzRmDs77ghuPHSTxb6KWkuajZU/T72nHJcG3IMXfsGfjnjvva29PPrnJLY2HzwaIetjwzkZ+6VcfNwtfbtU/6qlp88KznuD621FDRb5xtnx7SDEdni7AStxOunNo9yj3zj4ZGAfZv91V/W3DdFH4cb13tb2UA+JB/KKh8SR3rUf5+Bo56wq2PEuiMRg5+u4t5nT9E+PzvTTzzkNBc1C4HPsCjRjW4MR8ckvM/MqJ8dVfsXUvsK8cEzHXbePZCfuVfGz9IaF6lDLj5i0dzQWktBs09O4EvHE9D7rGyT6vVTm0e5R77xsLkOe60K76X99gz7KOE8AvmQfKikfEgc6VH/fQWO+tvx78aIdU9CBr8UGP82NwQ3XvrJQj8lzUXNS4HP8LFEN7oxbB3jd/XTHY/OIHH9s+X6ZwvywSsddt4ykJ+5V8bPhTUsUOtHse8ecKyxaG5oraWgWUX7PK6fatFe7pFfPLzcuHb9y+iPAn3+OcV96nKi6zz5kHxIPiSORKf/vgLHZ2PE+lZCxq4PwblZ3f7ox1rZVd3+i4Jz1Wwe/1O0z+vGSz/96qeUubjFicDn2CvRjXIMi2P8r953+VC19sPa6kTr047r/jxqmwrxwfWBGLXavkP5mXtl/JxcwyL1DXE/mA9MkxfE5uOzQtE+j+unWrSXe+SVezTj7q1Y+2BL/4dn2AfkQ/KhPPIhcaRn/fcROHZUa9/Xap7t/JSfZ3vgmhfXeI36Mb/m4yMn3RDceOknCv2UMhe3+Cpw7Z0S3SjH8NDK4m2cb/w2ah9Uy099PNxYSNf/vbla/mXb30ftm2r8r+jm/cuGmHxwZ4ctPsugAIj58fKEsfvnOyhu5ai5HT3c36oMNKton8f1Uy7ayz3yyT2a67BLq/52KtD31Tu4X22fcp0H+ZB8KO58SBzpuY7QRwFiX2SFrhNTfp7QITlrKRj2cQinon3kwqOfqPVTylzcornv4M0IEqhY41oMY9jbo4/9UvXzKGJMPvh6hz0OZVAAxPx4ekJdvRjBWGPQ3L4e7m9VBppVtM/j+ikX7eUe+eQezXk8tepvj7T0/9qUfZysIB+SD+WUD4kjPdcR+ihAfBhZoeuVKT/PPwLXPDjhe98PvPf1TAtLJUA/eeqnlLmouT9w3Z8K1lsqsfVA1f4Y5axa/cuue3v4LLH54OcdNtk2oJ8hfjZMoKvLEYwzFs113VNfziAfnBWK9nlcP/Wivdwjj9yjuQ5rbk1yLtD/lSn7OFRBPiQfyikfEkd6riP0UYBYrOIqdC3M4fOMu2a9T13z9ON6e4/dsTkEorMz/fSvn1LmolqxYfO6ZwrWW0qx9fHq9gN6ZtHqaz7X4+eIyQfXV7dvvTXEY5nu3+ny0xh9PRvBGGPR3OKc729VJppVtM/j+jkU7eUe6ecei2Nibds2PXtm2AfkQ/KhtPMhcaTnOkIfBYhrkRW6pj2o8mrgml2H5Nwzal83Xl/b5KlCCks5Qz956qeUuagZcruhFONajLG1fnzw/JS+VD8aWh8G9/QA44/JB/d32Oi1gf0MaXCmw4e+iWSMsWju2pzvb1Ummp2k2PtJAvdqRfu05lHukWfu0VyHbQ685l+BcVyaoo9NFeRD8qGc8iFxpOc6guLu2gg96nO94/WbV5yzeUjPowUWlnKEnfPUT0mcDszJbnpLUvP14+T1LxjqRyzrXyfUv1r7c2VRfKvVB8n9MWpnq+W9AQ+uFBLW8cH/4ULVfrjehoH9DCgx7qecD86T442+PjIFSZLDPMo90sk9muuwGy2ve7ZlPLvuoI/rZA75UFaIIwPUERQd10boVxJftrx2a7V8InZzL6cHYnYIsDP9FMWlarh9u1PUG83n64PPd8zvGxH4GVBi3E85H5wnp6q0zwCAeRQH+889muuwrzpe+31gPP+6gz6+5GoQB7JCHBmgjqAAsTYOVJPtP/jEqP3eeF39Lfp9sTsE2Jl+iqH+hVPzQLGlO7hO/Y359cZ16gNoNmaoN5rP0wfvD8Sc1fvsrovAz4AS437K+eA8+bLyy8AcMI9yjz5zjwPV5GcotG3Z8/gM+wDEgfQQRwaoIyhArI1PArba33hN/SjIjYBw70rBIcDO9FMM26vpD7zaV91+eNbJjPVG8/n5YH1Y0tWWef1rZYwx3FuAEuN+yvngPAsNS42+tnDt5DCPco++c4/mdkwvjnn9lcDYPl/jWm8/d4M4kBXiyAB1BAWItXE2YKvVB2K+FPj7qZQcAuxMP8WwN2DvtSQafR/eo2jPByfxwf+ulvfVfWfl+n+rlr/0W7eqUPLQSqJ9ruo+JO+FiO4tQIlxP+V8cF40t9P4gfmTxDzKPfrOPZr9jjsA+LWW8T28hj6e4m6QD2WFODJAHUEBYm3cCNhq/crf3gr87d3UHALsTD/F8I+AzQ9O+N73A+99vQC90Xz8Prg0ZjE8aTsQ2b0FKDHup5wPzoP6cLb/avRzmPmTwzzKPYbIPZrrsHGH3NZrtF+rybY2vdM+APlQ2vUccaSHOoICxORsCtjp6srfjkcmXPPKzvSDcSwG7L4wwY33dOM99WOBuwvRG83H7YNbZrBgrveX3RXhvQUoMe6nnA/OmvWB+asXwhuZPynMo9xjiNyjuQ77bcL3HQ6Mtd4H/IHAa+9tWecB8qE86zniSE91BAWIyVkI2Kne7uOLKr4tPcwrO9MPxhHaS3NTx+vvGbWvG6+/VvX3yJqiPR8c54O7p1w014/FxnDgNR+DuJ9+PjhLdoza94E+djF9UphHucdQuUdzHbY44fvuWvmszTG/N8M+APlQmvUccaSnOoICxOQcDNipdqLrLTbclaJDgJ3ppwg2BGx+veP1m0ftUnX7t+uPFqY3mo/bB4/cwWK57vOjqntvxRjuLUCJcT/lfHCW7Apc/yVmTw7zKPcYKvdorsOOreG9b1fhw3KbBc7Xp+gDkA+lV88RR3qqIyhATM6pKnxQzAtV+2Num1NzCLAz/RTBkwGbf9ny2q2j9nPjtfVJ8A8UqDeaj9sH160UReozMs6M2o8rCeHSSvtz1C5Wy4+21q95uvq/Q+Jiv7cAJcb9lPPBWXNrK8FfKz9sSBnzKPcYIvc4Vd35Ybf3VeE9+4/OsI8mWwJ2B+RDcdVzxJGe6ggKEJNzIWCnx1b+9kGLHb9JzSHAzvRTBAeqyQ6EeaJa/gJl9esuVMNsIaJozweH9sEh/QygubI1W+/z+uao3c3cSWMexcEh+K5lDTYpoYM3/6j+8yyG5lpv+xTjbW45dJrrQhwQRxKPI4r2PdD8Zqg+POHWt+TrA058q72bkkOAnemnCD4J2Hp/4zXPVref3n6uWt6XrlS90XzZPjiknwE0R7MAxMFp12Gr12CT8sDK+5q2OzzDPlbT3HLoba4LcUAcSTyOKNrPma0BG10OOOG1Fns+l4pDgJ3ppwjOBuy8+iCdlyoHbNM8H4zJ1wGao1kA4uBa2TZmDTYpoUJnfZjnusBa7/spx3y6cb3dXBfigDiSeBxRtJ8zewI2+jTwuudb7FkXIx9IwSHAzvRTBDcCdl6/8re3qjifeFC054Ml31sAmqNZAOLgtOuwO90i4uGWWPdqdfs2FJ9OOebLjett47oQB8SRxOOIov2cORqw0ZGW177XYtN6f6Z1sTsE2Jl+smdTFf6Gu+Z44G+v0xvN88HB/QygOZoFIA5Ouw47MsW1Pg/Y6ccZ91Gv91ZvobHEdSEOiCMZxBFF+zlzJmCj3R0O8m2LXT+I3SHAzvSTPQsB29aPCX5Rxf0ooKI9Hyz53gLQHM0CEAenXYdNs0XE41X7U9Gz6mN741oXuS7EAXEkgziiaD9nrgRstKXj9Zur20+avtWej9khwM70kz0HA3ZdHLXrLTbfRW80zwcH9zOA5mgWgDg47Tpsy5TXO9+RD8+ij72Na53kuhAHxJEM4oii/RxpPlox6eMVu6r2b5AejNUhwM70kz2nAnZ9YaWFbF5/gbKZ3mieDw7qZwDN0SwAcXCaddgstoh4suoutE3bxz8a1zvEdSEOiCMZxBFF+zmyI2Cf8xO+92iLfevHM9bH6BBgZ/rJngsBmz628rcPWmz+Db3RPB8c1M8AmqNZAOLgNOuw8zO67sWOnHjaPhYb11vguhAHxJEM4oii/RzZF7DPiTW8v+3Rj09idAiwM/1kz1LDlvU357cO+a2/DPmuxebv0hvNF+6D8/ajaRpAczQLQBzsWoedmNF193TEtmn7uNq43qYJ3rNt1H5tvO/7UbuP20McEEciiSOK9nPkw4B9XlnD++tJ/q3Fzvt6XlyAnemnbLYG7Hi58ZoHqtsPgrnVnitcbzRftg/O248UAEFzNAtAHJzXOuyVGV77xxZbvTzFNTc0rnVjgvfUv5JunoVW/5r6Xm4PcUAciSiOKNrPkcWAfdb6eMVTLXa+vhI8+lpcgJ3pp2xC32h/Gnjd81X7mQIPFKw3mi/bB+ftRwqAoDmaBSAOzmsdNsstIl5ssdU0fTTXfF+Oef3fqtsLrPVWJndzeYgD4khkcUTRfo6EvmnbeAfXeavF1j/c4fXMa7yLOKStn5wJnRNwpOW177XYvP7WeV2heqP5sn1w3n6kAAiao1kA4uC81mGzXDPVtvhlRuu8WxxoXOt4x2ufqZZ/QdsszlkXQhwQR2KMI4r2MK/sDIzlTMBfd3fcRL9t8fEPCtUbzZftgwDNAYA4iPlwvGHvAy2vq7cpae5N/nm1vCc5IA6IIzHGEUV7mFd2BsZyJeCvWzpev7m6fX+3W+35AvVG82X7IEBzACAOYj6ca9j66cBr9lbLh4euft0ppoM4gMjjyMyL9h7xjAvzlNa8ADGyLnBzWprgfbuq9n39HixMbzRftg8CNEdzAMRBcXA+NLep2ND4+8uB+fiY2SAOIIE4omifOeYprXkBYmRHwFfPT/jeoy2+frHq71FURXs+OLQPAjRHcwDEQXFw9mxq2Pi3xt8PBebhPWaDOIBE4oiifeaYp7TmBYiRfQFfPbGG959v8fdPCtIbzZftgwDN0RwAcVAcnD0LDfsurvrbWwH7H2UyiANIKI4o2meOeUprXoAY+TDgq6+s4f33VcvfVod8fl8heqP5sn0QoDmaAyAOioOz52DDtsdW/v97Abu/wVwQB5BYHFG0zxzzlNa8ADGyGPDVhTVe46kWn78+alsL0BvNl+2DAM3RHABxUBycPacatq0Pivw4YPOXmQriABKMI4r2mWOe0poXIEauBXx14x1c560Wv//hDq+Xkt5ovmwfBGiO5gCIg+Lg7PmuYdevA7Y+zEwQB5BoHFFHAAgPoDeaBwAAAJJiaVVefXPUnhi1vxr59uVRu5upACQYR9QRAMID6I3mAQAAgGTYVt1eVKvZG8i5F5kLQIJxRB0BIDyA3mgeAAAASIY9jbz69Kq/HQvk3UeZDEBicUQdARgAZw0AZemHhgEAAIDZcbSRVx9p/P1cIPd+ntkAJBRH1BGAAVC0B8rSDw0DAAAAs+NMI6/e3fj7vaN2pfGa66P2CNMBSCSOqCMAA6BoD5SlHxoGAAAAZkezkLYl8Jqto3at8bqfR20T8wFIII6oIwADoGgPlKUfGgYAAABmw7pRu7kqp17qeO2zgRz8ayYExJEE4og6AjAAivZAWfqhYQAAAGA27Gjk1OfHvP5wIA//iBkBcSTyOKKOAAyAoj1Qln5oGAAAAJgN+xo59YkJ3nMmkIu/yJSAOBJxHFFHAABgzrjZAgAAALPhw0ZO/coE79k4apca76u3w9jJnIA4EmkcUUcAAGDOeLoGAAAAmA2LjRx5YcL31YdM/t54b/3vzUwKiCM9xBF1AQAAIsPNGQAAAJgN1xo58sY1vPdv1X8ePlm379Z4DQDiyJ3EEXUBAAAiw80ZAAAAAAB1AXUBAADcnAEAAAAAgLoAAABwcwYAAAAAAOoCAAC4OQMAAAAAgNzrAv8fFyNX5KXHqfYAAAN9dEVYdE1hdGhNTAA8bWF0aCB4bWxucz0iaHR0cDovL3d3dy53My5vcmcvMTk5OC9NYXRoL01hdGhNTCIgc3R5bGU9ImZvbnQtZmFtaWx5OmluaGVyaXQiPjxtc3R5bGUgbWF0aHNpemU9IjI0cHgiPjxtZmVuY2VkIGNsb3NlPSJdIiBvcGVuPSJbIj48bXN1Yj48bWk+WjwvbWk+PG1pPms8L21pPjwvbXN1Yj48L21mZW5jZWQ+PG1vPj08L21vPjxtZmVuY2VkIGNsb3NlPSJdIiBvcGVuPSJbIj48bXJvdz48bXN1Yj48bWk+WjwvbWk+PG1pPms8L21pPjwvbXN1Yj48bW8+JiN4QTA7PC9tbz48bXN1YnN1cD48bWk+WjwvbWk+PG1pPms8L21pPjxtaT5UPC9taT48L21zdWJzdXA+PC9tcm93PjwvbWZlbmNlZD48bW8+JiN4QTA7PC9tbz48bWZlbmNlZCBjbG9zZT0iXSIgb3Blbj0iWyI+PG1yb3c+PG1zdWJzdXA+PG1pPlU8L21pPjxtaT5rPC9taT48bWk+VDwvbWk+PC9tc3Vic3VwPjxtc3ViPjxtaT5KPC9taT48bW4+MTwvbW4+PC9tc3ViPjxtbz4rPC9tbz48bXN1YnN1cD48bWk+VjwvbWk+PG1pPms8L21pPjxtaT5UPC9taT48L21zdWJzdXA+PG1zdWI+PG1pPkY8L21pPjxtbj4xPC9tbj48L21zdWI+PG1vPjs8L21vPjxtbz4mI3hBMDs8L21vPjxtbz4uPC9tbz48bW8+LjwvbW8+PG1vPi48L21vPjxtbz47PC9tbz48bW8+JiN4QTA7PC9tbz48bXN1YnN1cD48bWk+VTwvbWk+PG1pPms8L21pPjxtaT5UPC9taT48L21zdWJzdXA+PG1zdWI+PG1pPko8L21pPjxtc3ViPjxtaT5OPC9taT48bWk+azwvbWk+PC9tc3ViPjwvbXN1Yj48bW8+KzwvbW8+PG1zdWJzdXA+PG1pPlY8L21pPjxtaT5rPC9taT48bWk+VDwvbWk+PC9tc3Vic3VwPjxtc3ViPjxtaT5GPC9taT48bXN1Yj48bWk+TjwvbWk+PG1pPms8L21pPjwvbXN1Yj48L21zdWI+PC9tcm93PjwvbWZlbmNlZD48L21zdHlsZT48L21hdGg+BjHPPAAAAABJRU5ErkJggg==\&quot;,\&quot;slideId\&quot;:257,\&quot;accessibleText\&quot;:\&quot;open square brackets Z subscript k close square brackets equals open square brackets Z subscript k space Z subscript k superscript T close square brackets space open square brackets U subscript k superscript T J subscript 1 plus V subscript k superscript T F subscript 1 semicolon space... semicolon space U subscript k superscript T J subscript N subscript k end subscript plus V subscript k superscript T F subscript N subscript k end subscript close square brackets\&quot;,\&quot;imageHeight\&quot;:20.514701024116285},{\&quot;mathml\&quot;:\&quot;&lt;math xmlns=\\\&quot;http://www.w3.org/1998/Math/MathML\\\&quot; style=\\\&quot;font-family:inherit;font-size:24px;\\\&quot;&gt;&lt;mstyle mathsize=\\\&quot;24px\\\&quot;&gt;&lt;mfenced open=\\\&quot;[\\\&quot; close=\\\&quot;]\\\&quot;&gt;&lt;mrow&gt;&lt;msubsup&gt;&lt;mi&gt;Z&lt;/mi&gt;&lt;mi&gt;k&lt;/mi&gt;&lt;mi&gt;T&lt;/mi&gt;&lt;/msubsup&gt;&lt;mo&gt;&amp;#xA0;&lt;/mo&gt;&lt;msubsup&gt;&lt;mi&gt;&amp;#x3A6;&lt;/mi&gt;&lt;mi&gt;k&lt;/mi&gt;&lt;mrow&gt;&lt;mo&gt;-&lt;/mo&gt;&lt;mn&gt;1&lt;/mn&gt;&lt;/mrow&gt;&lt;/msubsup&gt;&lt;mo&gt;&amp;#xA0;&lt;/mo&gt;&lt;msub&gt;&lt;mi&gt;Z&lt;/mi&gt;&lt;mi&gt;k&lt;/mi&gt;&lt;/msub&gt;&lt;/mrow&gt;&lt;/mfenced&gt;&lt;mo&gt;&amp;#xA0;&lt;/mo&gt;&lt;mo&gt;=&lt;/mo&gt;&lt;mo&gt;&amp;#xA0;&lt;/mo&gt;&lt;msup&gt;&lt;mfenced open=\\\&quot;[\\\&quot; close=\\\&quot;]\\\&quot;&gt;&lt;msub&gt;&lt;mi&gt;Z&lt;/mi&gt;&lt;mi&gt;k&lt;/mi&gt;&lt;/msub&gt;&lt;/mfenced&gt;&lt;mi&gt;T&lt;/mi&gt;&lt;/msup&gt;&lt;mo&gt;&amp;#xA0;&lt;/mo&gt;&lt;msubsup&gt;&lt;mi&gt;&amp;#x3A6;&lt;/mi&gt;&lt;mi&gt;k&lt;/mi&gt;&lt;mrow&gt;&lt;mo&gt;-&lt;/mo&gt;&lt;mn&gt;1&lt;/mn&gt;&lt;/mrow&gt;&lt;/msubsup&gt;&lt;mo&gt;&amp;#xA0;&lt;/mo&gt;&lt;mo&gt;&amp;#xA0;&lt;/mo&gt;&lt;mfenced open=\\\&quot;[\\\&quot; close=\\\&quot;]\\\&quot;&gt;&lt;msub&gt;&lt;mi&gt;Z&lt;/mi&gt;&lt;mi&gt;k&lt;/mi&gt;&lt;/msub&gt;&lt;/mfenced&gt;&lt;mo&gt;&amp;#xA0;&lt;/mo&gt;&lt;mo&gt;+&lt;/mo&gt;&lt;mo&gt;&amp;#xA0;&lt;/mo&gt;&lt;mi&gt;t&lt;/mi&gt;&lt;mi&gt;r&lt;/mi&gt;&lt;mfenced&gt;&lt;mrow&gt;&lt;msubsup&gt;&lt;mi&gt;&amp;#x3A6;&lt;/mi&gt;&lt;mi&gt;k&lt;/mi&gt;&lt;mrow&gt;&lt;mo&gt;-&lt;/mo&gt;&lt;mn&gt;1&lt;/mn&gt;&lt;/mrow&gt;&lt;/msubsup&gt;&lt;mfenced open=\\\&quot;[\\\&quot; close=\\\&quot;]\\\&quot;&gt;&lt;mrow&gt;&lt;msubsup&gt;&lt;mi&gt;Z&lt;/mi&gt;&lt;mi&gt;k&lt;/mi&gt;&lt;mi&gt;T&lt;/mi&gt;&lt;/msubsup&gt;&lt;mo&gt;&amp;#xA0;&lt;/mo&gt;&lt;msub&gt;&lt;mi&gt;Z&lt;/mi&gt;&lt;mi&gt;k&lt;/mi&gt;&lt;/msub&gt;&lt;/mrow&gt;&lt;/mfenced&gt;&lt;mo&gt;&amp;#xA0;&lt;/mo&gt;&lt;mo&gt;&amp;#xA0;&lt;/mo&gt;&lt;/mrow&gt;&lt;/mfenced&gt;&lt;/mstyle&gt;&lt;/math&gt;\&quot;,\&quot;base64Image\&quot;:\&quot;iVBORw0KGgoAAAANSUhEUgAABecAAABsCAYAAADg1Al5AAAACXBIWXMAAA7EAAAOxAGVKw4bAAAABGJhU0UAAABHKJxGrQAAHj1JREFUeNrt3X+kXVf6x/Gl6oqIEhFRVaGqIqJKRYyKEeqrouoaIq6IilAxoiJKjIioCKNqVFSJGBFRIeqqihhqRFRFqIioqPJVFRVVoiLiijDfs91Tc7/nPvvcH2f/3q836597z95nr+dZz/N89tpnr5XSYv4zYQOAPiJ3AgAAAIB7P/d+EAfigHEBQO4EAAAAALj3A8QB4wKA3Cl3AgAAAIB7P0AcgHEBQO4EAAAAALj3A8QB4wKA3AkAAAAAcO8HiAPGZTAAkGcBAACA3nA80Op/Yxa4nwN6FTNRLTjOYACgMAEAAAAoh6OBTj/JLHA/B/QyZk4G132UwQBAYQIAAABQLAcCjf4ps8D9HNDrmDkXXPs+BgMAhQkAAABAMewctKcj+vxrZoH7OUDMDOvBwmt/OqwbDAYAChMAAACACXhh0H4d0eb/O2jrmQbu5wAxM6wHP49cf1Y3NjFYdVxLk+9CvNq2g/l7Iwj3DtqFoRCEwgSARqARQCMAQPncSIt/Efkqs6il7udoYpgDWcBrafEbVt8yWHXM1ZRgMqc/w/y9EAdiTmECQCPQCKARAKBaTgR59hizqKXu52himAMJOBb04wSDlc/zqb6nf34d1R9xIOYUJgA0Ao1AI9AIAFAd2a/jR38FeZNZ1FL3czQxzIGM4VZa/IBoK4OVy3SNSeay+O10InLjbTzwuVg3DtrtCxoBNIK8yRd8ARMs6F8tlQNpYvQ3ZramxQ92bzFY8zga2PAUs0hEbm4gz4p1sd97X9AIoBHkTb4A6ue9YAz/g1nUUvdzlUETi9E280nQn4MM1iwuBTacZhaJaEF7OGhfDNohMWc88LmJDeOgV76gEUAjyJt8AdTL2kG7PzJ+fx+0DUyjlrqfqwyamMZoMxuGdWNhf+4P6wuDNYRbgQ23MEuveTwUB++n+R2exZzCxOcmNoyDfvqCRgCNIG/yBVAv0Sawx5lFLXU/Vyk0MY3Rdo6nEjeHlWQmI9slenTtoTlmMS7EHPjcxIaJjd77gkYAjSBv8gVQL+sG7cHI2P1t+Heope7nqvMXTUxjtJ21QT35vah6IslMxrbAft8xC8Qc+Jxv0Xu/0QiQU+RNfgPq5Vgwdk8yi3wlB1YKTSwOuxIzJ4N+HWOw+tkT2O8is0DMgc/5Fr33G40AOUXe5DegPrJf694bGbdPBm0j08hXcmCl0MTisCsxs3FYRxb265c0/m0eSaYCTgf2O8IsEHPgc75F7/1GI0BOkTf5DaiPfcG4Pcss8pUcWDk0sTjsUsycC/q2j8HqZTaw325mgZgDn/Mteu83GgFyirzJb0B9XA/G7XZmka/kwMqhicVhl2Jme9C36wxWL/cC+21gFog58Dnfovd+oxEgp8ib/AbUw8vBmL3DLPKVHFgLNLE47FrM3An69zKD1cNUYLtHzAIxBz7nW/TebzQC5BR5k9+A+vgwGLMfMIt8JQdWDk0sDrsYM4VvNt4Eg/2Qcx1VtBcnuO6dwfn+1aNg+6Fge0pS7fV7G+KVz9FV34rJZvqNRqAR1At5U94EmlWHNqulaqnaZd6MbqAbCmBz0L8f2mywbEfbpzUN8rkJr31/cM5zPSl4kd/mErqepNocr3yOLvpWTDbXbzQCjaBeyJvyJlAPW4LxekstVUvVLvNmdAPdUCDfBX3c2laD7Uj1PYG6NuG1nw3Oub8nBW9HCfZczVgtu0lS3YlXhQld9K2YbK7faAQaQb2QN+VNoB6OB+P1hFqqlqpd5s3oBrqhQE4GfTzWVoPtrXGgX5jw2q8E59zVE8EzE/T9PLHQ+STV5nhVmNBF34rJ5vqNRqAR1At5U97UT9TD9cCP29VStVTtMm9GN6inBbI96OP1thrskxoH+qEJr/1RcM6pngieM0Hf3yMWOp+k2hyvChO66Fsx2Vy/0Qg0gnohb8qb+onqWZsWL0HxQC1VS9Uu82Z0g3paAg9H+vh0teO7ywZ7edB+y+nj3UFbP8G51wfn/KVHomc26P9uYkGSami8KkzgWzFZpd9oBBpBTpE35U39RD1MBz68pJaqpXJDLbWr75qYbuh+Pb0c9PMdBvsvGwftp5z+ZcnghQnPvzs472yPksiDoP9r5FZJqqHxyufgWzFZpd9oBBpBTpE35U39bDv70vwvRi8Ma9jtNP8Lwab/4vXjwId/VUvVUrmhltrVd01MN3S/nh4O+vkxg82Tvcp2M6dvmaB4vYDveD8490cdG2SvDNq7aX5tu2ydsOyJ3uNBe5Jj2yfD/2ef+2rQPhu0PandT/skqW7EK5+Db8VklX6jEWgEOUXelDf1s82sybFFG5aHadN682ppe+JY7aKJ6QYxE1HYuvNdNNhXOf3K1v75n4K+42Jw/j0dsF329C7bXfj7VNyrapndvxy0P8nBRH9N8crn4FsxWaXfaAQaQU6RN+VN/Wwzu3Ns0fRfvD6TFk9szw3/rpaqpXJD9bWrq5qYblBPx9WdJ6upO10z2Gdjita7BX7PjeD8r7XYbhsG7R8p/yl9Ue3SUJAQC0R/lfHK5+BbMVml32gEGkFOkTflTf1sMwdzbHGm4df9enDN36ilaqncUFvt6pomphvU04hvgr6+3meDfTBmkH9Y8HfNpcVPuJ5pqd2yBPAgVbfpy/3Ujdd0JKn2xCufg2/FZJV+oxFoBDlF3pQ39bPNXMixxd6GX/dMcM3n1VK1VG6orXZ1SRPTDeppHueDvs701WB7xwzyfxb8XS8H33GnhTZbl+KdhatoXVlHS5JqfrzyOfhWTFbpNxqBRpBT5E15Uz/bzrUcW+xo+HV/GlzzAbVULZUbaqldXdHEdIN6uhQHgr5+1keD7Uz5r4d9PWjPFvx90yl+faxNZK+63VqioP+c5l9dzNYE27LAjnlPP7O2eWif7JW9e2npJ/p9fOWu76K/6njlc/CtmKzSbzQCjaBeyJvypn62nbkUr4Vc1y9esw1Ps18hZutXfzdoj4YxmNWS/Qs+92Vw3bvVUrVUbqildnVBE9MN6ulyiPZpme2bwbIdzvNeEbs9aM+V8J0ng+861rKb7h/GFPFM8LyVc+zzwef/N+ezmXh4L41/he9zYqFXor+OeOVz8K2YrNJvNAKNoF7Im8amfraJF1Jxv9b+cYLvi459adDOpvHrtC88Lpqs3qCWqqVyg3kzukE9LZENQV/v9clgG1P+0+JfBm1TSd8bvZo23RKbTaV4U44/dhQ+vMTx0dPPy0sckz3d/3mMYOjbhiB9naitK175fPJrbULjWzHZFr/RCDQCjSBvGpv62SamU7Gbka72+xYem006n0jL2zz10oJjno78b04tVUuTyXnzZnSDelo+E++v0FaDZeu3fZdz/b8P2tYSv/vH4DtfaIndPhtjszeWcfzR4NhTyzhuS4pfj+zq+lqSVHPilc8nv1aT82qomKQRaAQ5Rd6UN03Od5NjBeq1Dyf4vj+OzSarbq7iO18K/ve9WqqWpn5Pzps3oxvU02q4G/R3cx8MdjXn2rOnE7tK/N6mPJFfDX8eY7M3lnmOS2n1Tz9PjUlMxEK3qSte+byYazU5r4aKSRqBRpBT5E150+R8N7lUoF6bnuD7smNfHLSfVvmdb6cC1vxVS8Wx2tV7TUw3qKerYTZNuOdJGw12bkxx3lfyd+8IvvNaSwbL9zk2O7qCc0Sb2mxZ5rHj1jPs+lPDPiepOuOVz4u5VpPzaqiYpBFoBDlF3pQ3Tc53kzsF6rVXJvi+bPI6Wv7h1zS/+ek76b/rx2cTf39K88tm/PGdM8Gx59VStTT1d3LevBndoJ5Wx4Wgv3u7bLDjYwb58Qq+vwlFfzXsTfkbUCyXIp5+3k2r/5VF2xNR1yYl2xCvClO9Y9fkvJjsm99oBBqBRpA35U39bDNRLi/yF69558/+NrqUTbYe86G0/DV7jwTnPa2WqqUF1VK1qx+amG5QT1fL6TTZg9lWGWxmzCCvah21M8F3v9eCgfJNjt3eWcE5tqV4p/mVcDnnOmaIhc5NzjchXhUm8K2YrNJvNAKNQCPIm/Jmd+Krj3G6LacP35V8/tF2Mc2v17wSol+q7ldL1dLUv8l582Z0A91QPe8G/T3bRYNlazLl7db+rwqvY+J1hGpgc47d7q3wPNGvAS6s8BwXcq5lfw8SUZ9uvJsSrwoT+FZMVuk3GoFGoBHkTXmzO/HVxzjN+/X3hZLPv7AdWuW5Pw/O9Re1VC1N/ZqcN2/G9nRDPexJ8YPmThksWx/tQc61ZmuyravwWqLrWNPwQXI4x3ZnVnie6DWNIwWIpv8MBzKx0I0E1qR4VZjAt2KySr/RCDQCjSBvypvdia8+xunfc/pwpKDznx5jp2xS6+0Jzv1lqm8yUC3tfi1Vu7qviekGcyCTsDvo75ddMtjzaX69ubwn0ZvMDS1J3qtt76zwPEU8/fwq51re4qZOIF4VJr4Vk/xGI9AIkDf5rUnXaXJ+slxe5CT37Bg7Tfor96vBOXeppWqp2mXejO3FTAW8GfT3SlcMlj1dup1zjdlTqa3ywLLISxQbVnieewWc437OtazjptYjXhUmvlVD+Y1GoBEgb/Jb067T5PxkuXw1+Xyl5y/il/nRRqib1VK1VO0yb8b2YqYCouXN7nbBYNlO5f/Kub5sx/Kd8sCy7Zhnw5UwFZzj0SoSV3Qt97mpE+NMvCpMfKuG8huNQCNA3uQ3/WwnUzn9f9iS80dLSqxVS9VStQtsL2YqIMq/v3XBYBdT/q8PZuSBZfNcyn+KtxJ2psk3tcjbAOgSN7Ue8aow8a0aym80Ao0AeZPf9LO9/DmVu5Fh3vmvFnT+h8G5p9RStVTtAtuLmQqIHrA+bLvBTowZ5MeM8RXxpxw7/rbC8+wPznFuhef4QuLqJOJVYeJbNZTfaAQaAfImv+lnu9mf0/9zLTn/XE2+U0vlQLXLHAjbq6fRW1SP22ywA2MG+Vnje8W8nIp5ffBscI79Kzg+2yTjaYpf1ZviptYiXrtXmP6TrNeqhopJGoFGgLwpb/Yzb/a5PpzL6f++lpy/rsl5tVQOVLvMgbC9ehr1ea6tBntzzCD/ytheFVNjbLqSTWGuBMfvWsHxZ3Ku4WMuai3itZuFyeR8e30rJolFGgHiT96UN/VztVzN6f+fW3L+unynlsqBapc5ELZXT6M+t3Jy/tUUrxOXtZupms1cusrjNPmvFB6l1a/htz3n+7PreoF7Wol47W5hMjnfTt+KSWKRRoD4kzflTf2chEc5/Z9qyfnr9J1aKgeqXeZA2F49He3v07YZLHsF637Otfw0aBuN64nIW3vuxjKPjza5We6O75nv7uV8/wmuaSVtiNfoVbPPFKZVX6vJeTVUTNIINALkTXnT5Hx32ZDT93stOX/dvlNL1S61yxwI3aCetnpyfv2gfZ/yN1F5SR6YmHdT/oTXgWUcvzs4bnYZx20a49vv0vyGCWgXbYnX86lZGyGZnDc5LybFJI1AI0DelDeNz6bydk7fZws6/+6c83/REd+ppWqX2mUOhG5QT1u7rM2zg/bvnGvIOvGGPFCYnX/NsfOTQXtrieMPB8d9tMQx2VpceU8Ws2vxel07x1Fb4vXr4BrrvD4TgYS6mBSTNAKNAHlT3jQ+m8r7OX3/qOTz/73APszVnFvUUrVL7TIHQjf0u562dnL+Ysp/wjwtDxTKoTT+V6mZMHpuBX7ak/PZrYN2acz3PBi017mjlbQpXkfFefY6UZ2/HDERSKiLSTFJI9AIkDflTeOzbTp/T0vOH8VM1b5TS9UutcscCN3Q33r6TIr3/Wi8wU6NGeRH5IBS+HoJwfB4mHz2Dtq2NP+UMONG8NnXhoMveyKfvQb54aDdWuL8vxIKraVN8bopxevAudFDl3wrJsUkjQB5U96UN/WzKG7m9P21ks+/rcA+RBs1TlVsR7VU7epz7TIHQjf0uZ5OBf192HSDHRwzyD+RA0ojWyvrdqpnvehMSLzIBa2kbfE6HVznZYUJHfKtmBSTNALkTXlT3tTPInmS4o3sivrV5VzJ5894EHzHWrUUahfoBvW0AtaleE+CxhrsrTGD/Cs5oBLBcL1CkZCJrlPJZjRtpY3xejS41lMKEzriWzEpJmkEyJvyprypn0XySk6/75R8/tsF9+Nu8B2b1VKoXaAb1NMK2Bz0925TDZa9YvUw5zu/HbQ1DTb0geCaP2vpoMkK94kU/4KhyJbtML+FX1pLW+M1WoPxLwoTOuBbMSkmaQQaQd6UN+VN/Syav+T0+4uSz/95wf24GnzHLrVULVW7KqXt44VuUE9Xy5tBf6800WDZU4S8HcyztZA2NNzQ54Prnmn54MnWr/t40H4vUCBkO8b/I83/QoJf2kub4zVai3FLzddkIpBQF5NikkagESBvypvGZxM5ntPvSwWd/2TO+Y8V3I8vg+/YrZaqpWpXpbR5vNAN6ukkvJ3iB6iNMlj2atfdlL9pyUstMHS0ucsbHRlE2ZP97CnPqeHg+XHQHqV47cE/Xp2bG4qMa2n+Vw+HUz2bz3TZL3XR5nh9Zjg+F17znBs9tNy3YlJM0gg0grwpb8qb+lkW53P6fbWg81/OOf90wf34PDXvl6NqqdzQl9rV9vFCN6ink7In6O/FJhks27E2b821bLfy7S0x9FwqdwObpvJD4LcX+aWztD1et6V4cySFCW31rZgUkzQCjSBvypvyJsrkQo5/sxy6roDz/5hz/hcK7se54Dv2q6VqqdplvNANdEMFvBv092yTDJb3pDxr77TEyJtS/FpL12nqE7i++6VM2h6vkz6tPBwcf0RhghoqJkEjQN6UN+XNjnJ2TMxMulZ0VCvKqhdHgu85rZaqpWqX8UI30A0VcDro79GmGGxHqm6X8rx2rYB+TAfnvdyDArSjJHsWRV/9UqW/2xavkyTED4JjD7VEzKGbQl1MikkagUaQN+VNeRNls2+JMZ0tb/NWmv91aVExWUa92Bt8zwW1VC1Vu8yb0Q10QwVEb6HtbYrBZhow0M8X0I+jwXlP9aAAzZRkz6Loq1+q9Hfb4nU2rW4jqGijqiJfg3VDS6iLSTFJI9AIkDflTTSRjSn+dXsRY32mxHv0USbejE8tVUvVrt6NF7qBbiiKaFPyt5pisDMNGOjvFdCPS6m5m8uUyZmS7FkUffVLlf5uW7zeC865aYljPgqO2dciMYfuCnUxKSZpBBpB3pQ35U009T7g4ATnPVhCH14Kvud7tVQtVbvMm9ENdEMFRBsKb26KwWYbMNB3F9CPW8F5t/SgAM2WZM+i6KtfqvR3m+J1KjjfoyWO+TQt3rBmumViDt0V6mJSTNIINIK8KW/Km6iCdTl5c9KxPlviPfooTV+/XS1Vu7pau9o8XugGuqEoJt4MuUyDPWjAQF/TwyJfpv/WNOTa+uyXKv3dpnjdGZzv6zGfH10T7EmJYtgNLaEuJsUkjUAjQN6UN9Fk1qf4l6+TjPUHJd2j5xH9gnSDWqqWql3mzegGuqFENgR9vcdgxbItsM8tZuEXNI79wZj4Z85nL4587nFa4Xpg8iz4VkyCRoD4kzfR0Rz6yaBdH7SHaX6CbbT92tBrb/ov0dVStct4Ad3QPXanAvY8kWTGsyewz8UVHH84OP4Is/ILCuds4NN3Rz7zbCDas9e+dhFz4FsxCRqBRpA35U1+Q6v5NBinB5hFLZUDjRe6gW4okQNBXz9jsGI5Hdjn6DKP/SA49hCT8gtK4Urg14UFJ3td7OrI/7NfA71BzIFvxSR30Qg0grwpb/IbWs9MME7PM4taKgcaL3QD3VAi54O+zjBYsaz21biTwXH7mZNfUBqPAt9ODf+3dtD+PfK/bH25HcQc+FZM8huNQCPIm/Imv6ETvB6M02+YRS2VA40XuoFuKJFvg76+xmDFEm0qs2mJYz4KjtnHlPyC0lgf+Pb+8H/PBcnyt9UkS4UJfCsmQSNA/Mmb/IbGkm1K+SQt3vDwGaZRS+VA44VuoBuaXHckmXymAts8WuKY0XXush2rp5mSX1AqeRtwZAXrxsjfsw2sXiXmwLdikt9oBBpB3pQ3+Q2d43owVrczi1oqBxovdIOYKYHC3tiSZPLZGdjm6zGfv5AWPy2xOzy/oHyiDWSydb9up2ZsLCPPdhe+FZOgESD+5E2gOXwcjNW/MotaKgcaL3SDmCmBvwb9/JjBimV/YJt/5nz24sjnHg/aW0zIL6iEi8GY+Dwnv2XrrG2q+Prk2e7Ct2ISNALEn7wJNIfpYKxeYha1VA40XugGMVMCl4N+vsNgxXI2sM27I595Ni3e/CJ7hWcX8/ELKuNGMCa25RSsrF1RmMC3YpLfaAQaQd6UN/kNnWNNml8iY+FY/Z1Z1FI50HihG8RMCTxMi5dommKwYrkS2GbXSOG/OvL/zDFvMB2/oFLmgoSYbcCRrbf2S06eO6gwgW/FJL/RCDSCvClv8hs6h3Xn1VI50HihG+iGstke9PE6gxXPo8A2fzwBWTto/06LXxXZwWz8gkp5ORgPtxf8/82cPJcJghcVJvCtmOQ3GoHZ5E15k9/QKY4H4/UEs6ilcqDxQjfQDQVyMujjMQYrlvWBXe4P//fcoH078r/fBu01ZuMXVE60ruTnI585k5Prrld0jfIsoS4mxSRoBIg/eROohi3BeL3FLGqpHGi80A10Q4F8F/RxK4MVy+7ALrPD5DO6ttOvg/Yqk/ELaiF6WvnByGeyV+l+zMl37ytM4FsxyW00AuRNeZPf0Cl+CMbsZmZRS+VA44VuoBsKYHPQv7sMVjyHA7ucT/Ovioz+/Qhz8QtqI9odezr43I6cfJet1faKwgS+FZOgESBvypv8hs7wYVp68gpqqRxovNANYmY1HAv6d5LBiifa4fjzHHtla2ZtYjJ+QS1ET4Ofz/ns6ZyxclNhAt+KSdAIkDflTX5DZ4jWZL7DLGqpHGi80A10QwF8H/TvJQYrnhuBXbblJJ+sXWEyfkHlZLuRPx3x+eMlPn8nZ6yUuUmUPEuoi0kxCRoB4k/eBKrlejButzOLWioHGi90A90wAdtTCWv5SzIxcyM2eToc1NnaWb/k2O0gs/ELKiV6TevaEsdsC8bRH2Npm8IEvhWToBEgb8qb/IZOsC8Yt2eZRS2VA40XuoFumIBzQd/2MVjxRK/A3V7w/zdz7PZw0F5kPn5BZcykeI27pTiWM1ayJ8rPKkzgWzEJGgHyprzJb2g92SThvZFx+2TQNjKNWioHGi90A92wCjYO68jCfv0yrDcMVjDTKV43ayFncmx3nfn4BZUR+Xu5T+K/yRkrpxUm8K2YBI0AeVPe5Dd0gsI37VNLe1lL5UDjhW4QM2lYP0b7dYzBqjP26M7ua1K8CUPW3mdCfkElzAZ+3r3MY7PNOh7ljJUdChP4VkyCRoC8KW/yG1rPujS/EeXCsfvb8O9QS+VA44VuoBsmqScPiqonksxiLgc2mQ4+tyPHftlaTq8wI7+gdB4Efl6zguMP5YyVH1d4Hnm2v/CtmASNAPEnbwLN5niqdiNEtVTtMl5oL7qhezFTai2RZBYTPdl7Puezp3NseJMZ+QWQZ/kW/AYaAeKP34BaWZsWb075+6BtYBq1VA40XiBmlkFWLx6mxWvNr2GwcsgW8X86Yo/HS3z+To4dPY3nF0Ce5VvwG2gEiD9+A+rlQDCGzzCLWioHGi8QM8sgWuv/AIOVR/TKzbUljtmW5l/JGT3u6fB/4BcoTPJsf3y7kga+AI0gVsUqXwDVcFPOV0vdzxkvEDMr5NW0+GHUDQYrl5nAHueXcdyxHFtmTwefFZf8AoVJnjWxYRzwBWgEiFW+AGpjazDBcptZ1FL3c8YLxMwYbqfFD5S2Mli5RK8qHFzmsd/k2PO0uOQXKEzyrIkN44AvQCNArPIFUCvRhn7HmUUtdT9nvEDMBPytqpohyfx/ZgN77F7msS8N2qMcm+4Qm/wChUmeNbFhHPAFaASxKlb5AqiVb9PiX0G+ppaqpe7njBeImQW8nha/bfUNg1XDg8AeK9l991COTX9MBe7iyy/8AoUJJjbAF6ARxCr4Algxzw/aryPj+adBW6+WqqXu54wXiJlhPfh55PqzurGJwQBAYQIAAAAwGTsH7cmIPv+aWeB+DhAzw3qw8NqzevEGgwGAwgQAAACgGKJNLc8xC9zPAb2OmXPBte9jMABQmAAAAAAUy9FAp59kFrifA3oZMyeD6z7KYACgMAEAAAAoh78N2txIO84scD8H9Cpmaq0FNgICALkTAAAAAODeDxAHjAsAcicAAAAAwL0fIA4Yl3EBQO4EAAAAAPd+7v0gDsQB4wKA3AkAAAAAcO8HiAPGBQC5U+4EAAAAAPd+7v0gDsRBwP8B+QRFHsiOn5gAAAQRdEVYdE1hdGhNTAA8bWF0aCB4bWxucz0iaHR0cDovL3d3dy53My5vcmcvMTk5OC9NYXRoL01hdGhNTCIgc3R5bGU9ImZvbnQtZmFtaWx5OmluaGVyaXQiPjxtc3R5bGUgbWF0aHNpemU9IjI0cHgiPjxtZmVuY2VkIGNsb3NlPSJdIiBvcGVuPSJbIj48bXJvdz48bXN1YnN1cD48bWk+WjwvbWk+PG1pPms8L21pPjxtaT5UPC9taT48L21zdWJzdXA+PG1vPiYjeEEwOzwvbW8+PG1zdWJzdXA+PG1pPiYjeDNBNjs8L21pPjxtaT5rPC9taT48bXJvdz48bW8+LTwvbW8+PG1uPjE8L21uPjwvbXJvdz48L21zdWJzdXA+PG1vPiYjeEEwOzwvbW8+PG1zdWI+PG1pPlo8L21pPjxtaT5rPC9taT48L21zdWI+PC9tcm93PjwvbWZlbmNlZD48bW8+JiN4QTA7PC9tbz48bW8+PTwvbW8+PG1vPiYjeEEwOzwvbW8+PG1zdXA+PG1mZW5jZWQgY2xvc2U9Il0iIG9wZW49IlsiPjxtc3ViPjxtaT5aPC9taT48bWk+azwvbWk+PC9tc3ViPjwvbWZlbmNlZD48bWk+VDwvbWk+PC9tc3VwPjxtbz4mI3hBMDs8L21vPjxtc3Vic3VwPjxtaT4mI3gzQTY7PC9taT48bWk+azwvbWk+PG1yb3c+PG1vPi08L21vPjxtbj4xPC9tbj48L21yb3c+PC9tc3Vic3VwPjxtbz4mI3hBMDs8L21vPjxtbz4mI3hBMDs8L21vPjxtZmVuY2VkIGNsb3NlPSJdIiBvcGVuPSJbIj48bXN1Yj48bWk+WjwvbWk+PG1pPms8L21pPjwvbXN1Yj48L21mZW5jZWQ+PG1vPiYjeEEwOzwvbW8+PG1vPis8L21vPjxtbz4mI3hBMDs8L21vPjxtaT50PC9taT48bWk+cjwvbWk+PG1mZW5jZWQ+PG1yb3c+PG1zdWJzdXA+PG1pPiYjeDNBNjs8L21pPjxtaT5rPC9taT48bXJvdz48bW8+LTwvbW8+PG1uPjE8L21uPjwvbXJvdz48L21zdWJzdXA+PG1mZW5jZWQgY2xvc2U9Il0iIG9wZW49IlsiPjxtcm93Pjxtc3Vic3VwPjxtaT5aPC9taT48bWk+azwvbWk+PG1pPlQ8L21pPjwvbXN1YnN1cD48bW8+JiN4QTA7PC9tbz48bXN1Yj48bWk+WjwvbWk+PG1pPms8L21pPjwvbXN1Yj48L21yb3c+PC9tZmVuY2VkPjxtbz4mI3hBMDs8L21vPjxtbz4mI3hBMDs8L21vPjwvbXJvdz48L21mZW5jZWQ+PC9tc3R5bGU+PC9tYXRoPhXfLVgAAAAASUVORK5CYII=\&quot;,\&quot;slideId\&quot;:257,\&quot;accessibleText\&quot;:\&quot;open square brackets Z subscript k superscript T space capital phi subscript k superscript negative 1 end superscript space Z subscript k close square brackets space equals space open square brackets Z subscript k close square brackets to the power of T space capital phi subscript k superscript negative 1 end superscript space space open square brackets Z subscript k close square brackets space plus space t r open parentheses capital phi subscript k superscript negative 1 end superscript open square brackets Z subscript k superscript T space Z subscript k close square brackets space space close parentheses\&quot;,\&quot;imageHeight\&quot;:18.857142857142858},{\&quot;mathml\&quot;:\&quot;&lt;math style=\\\&quot;font-family:stix;font-size:24px;\\\&quot; xmlns=\\\&quot;http://www.w3.org/1998/Math/MathML\\\&quot;&gt;&lt;mstyle mathsize=\\\&quot;24px\\\&quot;&gt;&lt;msub&gt;&lt;mover&gt;&lt;mi&gt;J&lt;/mi&gt;&lt;mo&gt;&amp;#x23DE;&lt;/mo&gt;&lt;/mover&gt;&lt;mrow&gt;&lt;mi&gt;M&lt;/mi&gt;&lt;mi&gt;A&lt;/mi&gt;&lt;mi&gt;P&lt;/mi&gt;&lt;/mrow&gt;&lt;/msub&gt;&lt;mo&gt;&amp;#xA0;&lt;/mo&gt;&lt;mo&gt;=&lt;/mo&gt;&lt;mo&gt;&amp;#xA0;&lt;/mo&gt;&lt;msup&gt;&lt;mfenced open=\\\&quot;[\\\&quot; close=\\\&quot;]\\\&quot;&gt;&lt;mrow&gt;&lt;msup&gt;&lt;mi&gt;A&lt;/mi&gt;&lt;mi&gt;T&lt;/mi&gt;&lt;/msup&gt;&lt;mi&gt;C&lt;/mi&gt;&lt;mo&gt;&amp;#xA0;&lt;/mo&gt;&lt;mi&gt;A&lt;/mi&gt;&lt;mo&gt;+&lt;/mo&gt;&lt;mi&gt;I&lt;/mi&gt;&lt;/mrow&gt;&lt;/mfenced&gt;&lt;mrow&gt;&lt;mo&gt;-&lt;/mo&gt;&lt;mn&gt;1&lt;/mn&gt;&lt;/mrow&gt;&lt;/msup&gt;&lt;mo&gt;&amp;#xA0;&lt;/mo&gt;&lt;mfenced&gt;&lt;mrow&gt;&lt;msup&gt;&lt;mi&gt;A&lt;/mi&gt;&lt;mi&gt;T&lt;/mi&gt;&lt;/msup&gt;&lt;mi&gt;Y&lt;/mi&gt;&lt;mo&gt;&amp;#xA0;&lt;/mo&gt;&lt;mo&gt;+&lt;/mo&gt;&lt;mi&gt;Z&lt;/mi&gt;&lt;mi&gt;U&lt;/mi&gt;&lt;/mrow&gt;&lt;/mfenced&gt;&lt;/mstyle&gt;&lt;/math&gt;\&quot;,\&quot;base64Image\&quot;:\&quot;iVBORw0KGgoAAAANSUhEUgAABeQAAACMCAYAAAAdp6n4AAAACXBIWXMAAA7EAAAOxAGVKw4bAAAABGJhU0UAAABkivs33wAAMYhJREFUeNrt3X+kF8v/wPGX5EgSSZIkkiS5LsmVJJEkORI5kiSRJEkiSa4kkitJ4kpyJIfkSJJIkiSRJEkiSXIkkhxHEve7r+97z6c92+7s7Pu9P2Z2nw/mj3s7793Z2R8z89rZGRH3/RWkdQIAAAAAAAAAAEozI0jvgzQSpFkUBwAAAAAAAAAA5bgRpP/CdI/iAAAAAAAAAACgeCfkVzB+PJ2nWAAAAAAAAAAAKM5e+T0YP54OUTwAkOm/khMAANRtAAAAQAMcsmgsH6WYAMCIoAUAgLqNug0AAABINTlI/yY0jO8HaTjh/18OUh/FBgCJCFoAAKjbqNsAAACARCuD9DKhUfwpSLODNDNIIwn//ipIqyg+APgNQQsAAHUbdRsAAADwP/OCtCNIDwyN4nWRv9eg/Y+Uv3sQbmsexQoA/4+gBQCAuo26DQAAAA2m08doAH0gSKeCNCidqWbuSGek+9cgjQXpu2WDeH/CPnZY/vZ7uK+v4b5vh3nRPP0d5lFH1k/mtAEgaEHQAgBA3UbxAgAAwHULg7QnSENB+lhwY/iUYb/HCtzPzyC9CdKVIG0N0hxOKwCCFgQtAADUbQAAAIALZgXpUJCel9gQPmaRj8Ml7v9hkHYHaQqnGwBBC4IWAADqNgAAAKBqc4N0TtLncC8i6RQz23LkSaedGS0xPzrdjb4cmMbpB9DAoAUAANSN1I0AAABw0D4pN/Ct6a50psDJa4F05qgvM286HU8/lwEAgg4AAFA3AgAAAGXRKVuuS3mB7tdB+jdIfxWQ1+Xhtl6XmN/TXBIACDoAAEDdCAAAABRtapAeSL6A9UiQhoN0KUj7pTOlzMYgrQzSdOkE+CdVeAyTwn3qvPdrwrzowq1HgjQYpNuSf+T/EJcGAIIOAABQNwIAAABFup3RWP0ZpHtBOhqkDUHq8/hYZwdpc5DOBumZRUP9IpcHAA8QdAAAgLoRAAAAHjhhaKTqqPnt0uyFTnUB2wNBemUohz1cJgAcR9ABAADqRgAAADhuRUrj9LF05mlvGx05/zahPL4HaTGXCwCHEXQAAIC6EQAAAA7TOdeTRoUfanm56Dz05xPK5SGXDACHEXQAAIC6EQAAAA7bH2uQjgVpPcXyP7sTGu1bKRYAjiLoAAAAdSMAAAAcNTlIH2INUoLxv4sH5V9TJAAcRdABAADqRgAAADgqHmg+SJGkOhMrq80UCQAHEXQAAIC6EQAAAI56GmmIPqI4jHSu/ZfCXPIA3EbQAQAA6kafbAzSTIoBAAC0wR+xhugSiiTT8liZLaJIADiGoAMAANSNPlgdpOfhOVhLcQAAgDY4HmmEDlEc1oYj5XaM4gDgGIIOAABQN7psYZBuxM4BAXkAANAK0elX/qQ4rC2LlNsLigOAYwg6AABA3eginZZG1+X6mXAOCMgDAAAAALxE0MF9uibJqMW5qjqxlgwA6kaUVe8dDNIXwzkgIA/acrTlAAAAAIIOKMUqBztwmo5zagBQN6Jg/UF6Y3EOCMiDthxtOQAAAICgA0pxPOXcjATpSpB2B2mjdKZImxqkvtjv7xvO77aUfc4K0uYgXZLkqQI0reTUAKBuREH+CNKDIL0N0oUgnQ/SNyEgD9pytOUAAAAAgg6o2NPYOXkWpPWWv51s6IRpmmOxjUVBehf73Zh0Pr8GAOpG9ELrqcvSWWurP/ZvW4WAPGjL0ZYDAAAACDqgQjNi5+OfnL/fZDi3eRYany8T5z4d4tQAoG5EAaYEaUvKv2mwMC0QSUAetOVoywEAAABeIujgtoHIuTjTxe/PGc7t2ZzbOhP57W5ODQDqRlQgbWFXAvKgLUdbDgAAAPASQQe3DYXn4XGXv39pOLfrc26rP/LbeZwaANSNqMBnISAP2nK05QAAAIAGIejgtk/S+Vx/SRe/nW04rz+kMydpHqvD377htACgbkRFCMiDthxtOQAAAKBRCDq4a1l4Ds53+fsBw3m91cX2xjtx5zg1AKgbUREC8qAtR1sOAAAAaBSCDu46Kp0RVfO7/P2Q4bwe6GJ768LfbuTUAKBuREUIyOezniKgLUdbDkCLLQ3SQooBAOA6gg7uOhKkf3v4/YjhvHbz2fQm6e7zaACgbkS3CMjbWSSdOcoJttKWoy0HoK2mSWdKLn3OHQvSJIoEAOAqgg7NtNhwTkd6aOCsomgBUDeiQgTksx0O0vewXHQB0DkUCW052nIAWupc5Fn5XDovrFFDQ62I9J3iBUDQobFuRI51VoOOa5/hnA428DzOC9LmIJ2Uzufdd8K2wWgkSPE9TF+lM3LiZlgWGsjQ0YTTLfazPUh3pTPira2aes+geNNKbJ9r6qNubHU/j4B8J/D+MFImDyzrMuol2nI2dpX4/La1oaD9nedxgYg3JbdP6ohL3qogD7t6LPei8vjZ8vn1M/z70bAPh5L8G3asPxR4senJexGkKxQvgAZrc9Ah3sjf0NDOaTwNNOD49FNr/ez6cpDeF1j3PwvSCekE6KdG9jdTOoH7H+Hf/d3S50WT7xkUb0qQroZt9JGC2+fXpdwpFwjIu4OAfDI9/k8ycYHPvhaWA2258qwJr6uxgp7f36QzYGIoRx7+CJ/398Pfd7vfnTxKEVos/gXj/wufByYHg3QtvGdHC973uyANh8+EXhwK8/elh7x8Cft/NtbFnhsXhClsStcXVsTnIx3nPElHvvUL86oBaIe2Bh20Mo6PjjjQoGP7LunBrBkeH9vyIF0qsHPYbdrUwmdFk+8ZVGOudF5sddMR00+OdXTTFOrG1iEg/7sDsbIYbmmQgbZcdXS++pOGPKWlR0HaKp2BDUXQGI0Omnhquf/jMnGABXBM/AvGv5bOV4d56KKmOoCo2+D8tbC/U9aLXv3CS78C+ih2XwecDdKyLvazItbuvNtFWaJLK+TXZwo26RhFBqBl2hp0OCrNncplteF8Pvb0mPRF+RPLulxH4urXbTukMzJiWixQMTUsI20E3snZThhPbZyft8n3DKo1X/JNN3lDqh8oQ0DeHQTkJ7oUK4dbLb42aMtVTwdG2I5UL3OmgWkZ+RgVvqJBsqyXOTqoV6f/0tHUOhBAXwD9GfYfimqL6NRittPm6FSbC3u8Z/P0dTRA/leF50NfLr425Od9j8cv4fFEg/J6DTDtZkXuiv3bWwBomzYGHeZK8miBJw05vuOG83nCs2NZI3ajoPR8ngsbnXlpcPBijobqaAufE02/Z1C9v8X+BVsdI5kIyLuDgHyHfh0Sn3/3nrRzmhracvXab/n83lhyPm5L+hcE63h0IuW5kXa9ahB+m1QzAOBGjn7Hhgr3p8H/BTWcl+2S/nKkqAVZdTHr6BfWugA6QfkKDFlefGsoKgAt1Magw1Vp9iLeDw3nc7UnxzDbsv7W0Q46Qq6IgJ2WzSeLfd5s4XOi6fcMqjdg2T4/TN3YegTkO8H4e7Hj17UUprf4uqAtVx99CWQzdWDZAfm0qTh2CZBsryTPj17lPZVnypyiZvC4bLm/fTWdl7Qvgop++dgvv0+HOIPbolzDYvdZBgC0UduCDqszjneB58enn1OmfZaonScf5pjdInZzTJ8voRG1ULLnMjzTsmdE0+8Z1GO72C3gOpu6sfXaHpDX0Zp3YseuL4/ntviaoC1XvytSb3Bvo6FtCKSJv9i8I9UGZDdIcYu45mEzyOlDjc+WtZI8On5mCfs6Ir/PlDKFW6M8rywuvnMUE4CWalPQYZJFneD7Yp2bDMc27HjetTFkM3XMWyl3bsNlYh75taVFz4c23DOoxwWLe/0BdSOEgHzS4LI2f9lNW84Nmy2ek1dL3P+zhP3d5XEJA/2iKPqi66ZUG4DWQT+2i9q/lmK/gHpnsc+/azw3W6Xa9UDiU/hc4/Yox2SxW8BgA0UFoKXaFHQ4ZHG8Rz0/xvOGY9vjcL51FKzNoq3XpZr5pE3zoy5p0fOhDfcM6vHQ4to6RN0IaXdA/rRjQRPqJdpy43QQRVacZaSkfe9M2JcukMnUEzDZHrteqlyfRr96eSH287gvKnDfsy33u7jGc5M0SKPMdSD0WfGR/kz51ltcePopxGSKCkBLtSXoMCdI3yyOd8jz4zStUr/Q0TwvkexpYjQdrzhfSQ3nNs2Z3pZ7pldnw+BJPC0RpNH5h20GzNRZhgTk3dHWgPw2YSFt2nJut+XuS/VBvlkJz4SiA5i0UZrpeuSaWVXxvm3XtSxj7YWtYvf1cZ3igzQ+VbDPpOmDVvPIKNZxi4vvFsUEoMXaEnS4atkIeuF5R9XVhlaa5WL3+WYdC3QlNWAftujZ0IZ7pgjfha8v89pkcV2N1JxHAvLuaGNAXoNl8anTfgov+mjLucXma4WiR/RfT9jHeh6TtFEy6ADcH1LPC7uDYh+ML2Pwkc3LgHM1n5v4II2LFe37WkLbcyaPjeLYfA57gGIC0GJtCDqszNEQ0gbBJE+P07RI4gUH82sbjN9RU/4mhQ2zaF4uteS50JZ7hs5uPWzWirhM3YhQ2wLy+gVJ0hdap1p+HdCWc68tt0Tsphosyg5xa2oz2ij+6I88G+ZXuN/VYv/cullSHkak+lH5eayvMT96LfwQ5pMvxTSx+xx2MUUFoMWaHnTQDtnLHI0hTUs9PVbTCAjXFjhbbAiyuPTS/FwsP9tb8Exo0z1DZ7ceby2uqbqfWVXVjbty3mtVpz4Hrpe2BeRPJByrvrye3uJnBm05dxerzZpycEyKeTmiU9LEpyu6QnVKG8XS5fC4z1e4z3nSmXqljkVco/0t16fwPpGQnypfqJ5NKJN+Hh29G7C4+N5RTABarukB+fhngtcsjnmLp8ea1uj76UhQZZzO//nB4jycdyCva2N5WtmCZ0Kb7hk6u9VbJHajW6e0pG4kIJ+tTQH5JZI8oOxIy58btOXca8uNs/niqdd5mXVBzPgLmScO1BO0UfyhA2zeB2luRfvTe/Wp1LOIa9Q+i/3frvncPJDyvqqxMT+h3v3I86V3ly0uvksUE4CWa3JAflbYyImOpLGZu9jHz8L/MBzPA4fyqSMwHlmcgwcO5fentGdqljbdM3R267Hbk/ufgDwBeRcCE+OLibd5dDxtOffaclE25+Jkj/uIrx2gU3DMpjqljeIwm1hkFdOzXBe3v0ZOmj++jnXDbko18/m3is1cSZsoJgAt1+SA/KXIcYxKZ6GsOVLtfJdVOWA4nmMO5fOCRfl/cayj9TjM18sWPA/adM/Q2a3HsMX1dLhFdSMB+WxtCcj3CwPIaMv50ZaLii6WmZae9bD9/fL7C6q/qEppozhsj9S7iOs4HUQ0ZpGHOhcLT3qhN8eRfOi9M5fLuTt/iN3nsH0UFYCWa2pAfpkhwPM945jfe3i8NwzH40rHZYtl43TAsbIdlHbMVdq2e4bObvVsO4fLWlQ3EpDP1paAfNoc6atb/MygLedeWy7JHYtnSTcDLVbJ76Nntwtoo7hrhWS/oCp7EddxNgthj9RcXueluJd3vbZPk+6Vf7mku3PQ4uK7TzEBQGMD8s8ix/BGJk41cleyX9hO9uhYJxkaf18cyeOcMC9Z19sth9sU+xv+LGjTPUNntx5rLJ4Bn6gbEdOGgHzatB+fW37uacu51ZZLc8Dimbkt5zaTFsT8h8chbRSH6fRaNrN0jD/Pyp6K7KhFPi7XXGZvYvk5UWNehlLqkXlc2vnZvKU9TDEBQCODDnsyGp028/r5tHinKcg15EgebeYw1EbPQgfLd4Z0phJocoOsbfcMnd16nLS4jgapGxHThoD8I8fvB+ol2nImiy3ORZ5j0EVcn8d+f4dHIW0Uh+kLtYdiF4z/JuUt4hp1zyIvm2sss3kJ+VlRY352ppQRLwJzspnHTNOfFBUANC7oMFMmjsROGnG93eK4t3p0zKYg1zYH8rfBsoF6ltuRe4bObqM9EX+mrCIg746mB+SX8VylXvKgLZflrWQHIW3FB3G8lnYvbEwbxX02a2RVsYjrOJuYqA6EmlZjmcWn7Kv7i7AFKeU0VnM5ecdmpe9PFBMANDLoEG0QaUMkacT1WovjPu/RMT82HMecmvOmI0ZeWZS3nisWzuGeobPbXNPF7iuZGdSNiGl6QP684TqbT71EW86Btlyv13Ge0a/H5ffpehbwGKSN4rAd4sYirlE2g6Ee1Fxu8RdvLnwRltbe2M9lXmxlMEgxAUDjgg5/WjZ6+iyOe9iTY9Y39j9TjuGlA/nbbdlAvcCtyD1DZ7fRBiyuoUfUjcjRQW5CQF5fWn8VP+cNp15qT1vORr/0HoxM+uphHY9A2iiOP69sFquvYhHXqNMW+TlWc903Ku5MnzMubYrVF1zq9t6IP5/DAgBBh+JEF//6KObPyz5kHLcvHeHN4u4UMNrYem/ZSF3Crcg9Q2e30Wzme/6buhEJmhyQ3yi85KRecrstZ8tmioynht+vTPj9AR5/tFEcNitHP6eKRVyjnlrk6a8ay26VuDV9zrjjhvJayiWfbaHYfQ7LHGQA0KygQ3weuqz5Noctjr3Pg+O+aMh/3Y1tm/ldNT3kNuSeobPbeCOOdw6bWjc2QZMD8v8K04BRL7ndlsvjpsX5mJnwO52a6VPs7y7z6KON4jibRVOrXMR1nM0UgXXP1x4PfN935JyaXo6e4JLPtoeOPwC0LugwI9Zht5n24KTFsa/34NjTvgrTUUaTa87bM8uG6i5uQ+4ZOruNttji2nFtJCsBeXc0OSBvWghzO/USbTkH2nJ57JP8C+3qeX8Z+5vHnh03bZT2+Ufs543vrzhvmy3yNFRz+cXXzDjkyHldaiiz11z22W6IX5/DAm20K0cF5lv67OH5aELQ4Zzk/6Rsi8Wx73D8uOca8n6r5rwts7xntLPJyvXcM3R2m+2AB53DJtaNTdHUgPy8jGusbc8Q2nLuteXyWpTzWa9TG8ZHGes0RbN57NFGcZjNc6fqRVyjLkr+F2NV0hH88TUzXJm6dFJGuc3j8jcX3g8pZnVvAOUhIE/QoUjxN9m2i4PajNi85Pix7zTkve7V4M9Z3jO3eSRyz9DZbbxbjncOm1g3NklTA/JZQZ051Eu05Tw8l1nr+UX7SoOxf9PFMZfxyKON4jANHH+z7OPccvQeTJs6qioDsby8dewcm87vDm6BdGvFv89hgTYiIE/QoUiPYs942waGzUvcu44f+5C4u0jqJ8t7Zi+PRO4ZOruNZrPQX92dwybWjW24x3wPyGe9uJ5EvURbzsNzeVbs1gs5mvD/B3jc0UZxmE6v9FbcXMR13FyLvD2ruRwvx/JzzrHz/MBQdle4DdLZzOM0RDEBtSMgT9ChKNtied2X8/dZK9CPOnzs2glNe4P/vea8rc5xzyzmkcg9Q2e30dZ70DlsWt3YJHMM52CT58d2i2cpbTmH23JlPvPvJ/y/UzzuaKN4/MyucxHXqO0W+at7cdKPjl+L18X8ogUpXlhcfNsoJqB2BOQJOhRhWqxCf9HFNq6If6M2x20y5LnuT/9Oin2DFdwzdHab7YwHncMm1Y1Nc8RwDs55fmymz+I/Ui/RlvP0nNp+FeXzXPm0UdrnmLi7iGvUkEX+VteYv/g0Y/qscO1rsEFD2f0UFpxONMfy5phJUQG1IyBP0KEI/xTQuNhvcfwuNli14fLSkOcXNefvgeX9cp3HIfcMnd3Ge+5457BpdWOTrJHOnNKmjvE6T4+tT1hfhbac2225XtzI0Xd6JZ0XM6CN4qqNOa7nugcYjGTkb0zqDYDHn9c3HDzfFzLKcBW3xO92ip+fwwIAQYf8lsjE1dmvdbmdDRbHv8+xY+8Lj9eUZx1tUNcL6Emxc+PbqNimavM9Q2e3PrMtrpdRcXOubALy1dJ5b1eH942uLXI3RwDkbvjc0aCJBvF9mAotazHSGy0457Tl3G3L9WqP5b2r6wUs4PFHG8VhC8Pr1OZ6rvtFqs0i13VP4X0zlp/dDp7zrJe8rHWRwObTjJMUEwA0IugQnXtyLOzId2OmxfEPOnLMS4N0UOwXE9KX0P1hp69Kf+UIomzi9uOeobPbaFvF3/WdCMhXa1CK+1rRh7m3s0ZcXmvBOact525brlfzLY9vO48+2igO0y83Xon9Iq4zas6vzSwEu2rMX9J0VnMdPO87MsrwGLfGRKbFUFz/HBYACDrkEw/wHO1xe6MZx/+oxmPVekunQbIdcW4agaqjO55I+fPeDeTI15/cftwzdHYbzWbAjKsBGQLyKNOWjOvrCvUSbbka23K9WmNxPD+EuZhpo7jtutivibXEkzZXnQHw+ILPzz2pn+LpErfGRKssLry650oCAFf5FHSYKhMX/3onvY8auiX+j7RzyYkcnUs6YtwzZWvymiU+LIL32eI45lA3ooW2S3u/NKIt13w2i3nfpJhoozjsoPj3xe+njHy+duy54OrUpZuFL9hyOS7+fg4LAAQd7J2S4lexv2BRBvO5TKxdsWy8jlFU3DN0dhvd2V1mcQzPHc4/AXmUKWv9syaPwKMt13w203zsoZhoozhqjfiziOu4BRZ5PVdzHl/E8rPC0fO/SVjjJZcnFhffbooJALwOOuhCNdHPfe8UtN1twlznRbL9vPMTRcU9Q2e30Z3dwxbHcJq6ES2V9Wy6SL1EW85TNoFBV+eOpo1CQH6e2H3d58IirlFbHX8Gzo7l5avD18AmafbXH4WazgMfAFoRdLhbY6PyMJeJtVuWZXqPouKeobPb6M7uPYtjWEvdiJZqa0Ceeqn59ojfX0fRRmlvQH5KeG36sohrVNbC6D/D46tL/IWByzOYEJDPwWbxuJcUEwB4HXTYJPU2Kpn2zJ5tQJ7GDPcMnd3mdnYnS/YChq6v70RAHnU+m5o4ZQ31UjvcFH+m+aCNQkA+atDy2HSB5SWO5f2FuLuwtcjvC84OeFxX0Yc1nNikdJZiAgBvgw76Nv99zY1KRvLYsw3IM/8e9wyd3eZ2dm0Cb8PUjWixHdKuRV2pl9pBX8b+sDgXKygq2iiO2Zvj2DY7eN9lDYL4p8b86eCLbzJxtP50j9uwBOQjPlncMOsoJgDwNujwdyw/S0vYR1YQ+ae4PZLTJTYjo3wIxvmMe6Za31PKYEOLr8FzFs8A19d3IiCPMmXN93uFeol6yUP9Fs/OzxQTbRTHrJLsgPZ4OuVg/lda5Lu/xvytjeXlgePXQ1ZAnj5s6E+LC+8HFS8AeBt0WBBrSJbVQbX5RHEpl4oV20VdGV3APUNnt7leW1wf86gb0WJZgctr1EvUSx761+IcDFJMtFEcoouNjlj2Xe44egzbLfI+zaHnguvreWzOKMur3DYdhywuvJsUEwB4G3SIjnbSF6zzS9qPzWeKm7lUrFyybNQ+pqi4Z+jsNtJcacb6TgTkUaasEY1NmtaNeqk93nEOaKN4RKd6eWTZb3krbi3iGpX1Iux1jXnTwdGfY/lZ4vh1kbVO6SVunY77FjfOHooJALwMOmyU6ua+s/nE9iSXipX9lg3brxQV9wyd3UaymRPXh/WdCMijTH0Z19dt6iXqJc8stih/nRZkCkVFG8URNl90uLqIa9SwuDsFWvy5/NaD6yJrjZcj3DqdRozNPE/zKSrAy866r8nHeRFdDDr0hRX2eB50IZiZJe7PZkTnNW7dwjrEzOXKPUNnt7mGLK6N9dSNQOqzQ9MI9RL1kmcOWpT/fYqJNoojdoq/i7jGPc3I/74a8xZfW+yEB9fGvozyHOCxkj3RvqYXFBPgJALyBB2yxBf/OlbBPn9klMM7bl0rM3LcL4spLu4ZOruNoi/ZRqUZ6zsRkEfZ7ol5RCb1EvWST2xmLzhEMdFGccByMb8QrXMRV/2C5G6Qzuf4zdeMY6jrXOtaQfFB1Es8uD4uZJTnah4rIhctbp7jFBPgJALyBB1MdITTmEwcJVbF563PhBHdRXlleb9soai4Z+jsNsoqac76TgTkUbasNVd8fn5SL7XLNLGbvWAJRUUbpWazgvTBsp9yt4b8HZX885RnvVyYVVNZn47l44kn10jWAuF9PFYmfv7GAx/wCwF5gg4m16SetUBspllYwe1r5R/L++UCRcU9Q2e3Uf62uCb2UjcC/29bxjU2h3qJeskTAxblztcJtFFccM+yj6LXa9WLuOqUXuOj3fNM7edie2W6dKYpi+ZjlyfXiGlO/vc8UkQWWVx0zygmwFkE5Ak6pFkT2/cbqW4k0wmLsmDOODvLLe+X147le1rYUN/uUVlzz9DZdclDi2tiEXUjYNWn9fUZQr3UPpctyv0SxUQbpWZnxH4R16U15O9CZP95npljDrZXjsvv66JM9uQ6eWAoy6Em3Aj6pmmrdIJyukDC1Jy/32dxE+3n2Qs4i4A8QYck2vCIT3VS5SI6NqN7znP7Wntpec/84Uh+dSTHI/n1SftCD8qYe4bOrktspix4S90ITDBiuMa2eXg81Evt9Mmi3DdRTLRRarQ1R3++jik1o4OZBnP+9k3G8VQ90l+/7oqvJ3TYo2vlm/j/lWeq/oQD1P/enWMbNzMuuO9hxxoA4E/Q4YjUO8/cCouyGOZysWb74s2FaWtmhtebb0EQ7hk6uy7ZbHE9XKRuBCYwjSw+5+HxUC+1j81XkfqydipFRRulJjrafUzs+iWna8if3huvpfuXV9cyjmljxccTz4++eJ7mybXSJw2eFn1Bxo1gM7ecfuaQtXr6OQEA+BR0mJ9QP6x1rALW9IXLxZqOkntjUaZap9c5T+68WCP4oCflyz1DZ9c1Fy2uh80eHQ8BeVRhkzQncEy91E42a4c8ophoo9RER4fbrD9Z1yKuKrrAt56vvFO77BZ34qNJgzN8GlX+l6EcP/p+M5yX7LmaslasXS/Zb18X8NwFAK+CDndi+3xeU1l8syiPmVwy1votG8BXa8qfjqSLfmZ9zKOy5Z6hs+samw7vLOpGYILJhmeIb9MgUi+101OL8j5DMdFGqcltsV/EtY7nwl7pfY5ybVuZBi3rS8gqRqjPD/flQj3QLdO0Z94P/H5vcSNkrSactRADi4UAgF9Bhx3izjogz6RZIzxdcNWyIVx1ue6OdVJ8CsZzz9DZdc1ii+vgG3UjkGhQ/H+JRb3UTgvE3Tm5QRvlhNgv4lrHmlYDBd4r/2Yc46mSj0W/RIivH6YvCXyb4uWsoQxXNfVhkOezttdi/ux9Ps9cAPAm6KDThXxJ2Gddz/JbFuVxlksmdwPNZuoaDdb9VUF+dPTLUGzfBzwqT+4ZOrsuOibufgruY92IdlkrfgeOqZfa66TYBTxXUFS0USpm+5WupoEa8ndAkuOZfV1ub678vpBq3lhrL32rx+LOS9lepH1R8a4JN8Woxc1gugCXZPz27xY8UPULgk9i93JjPG2vMH/Lc+RLpxd6VWJeloT70H1NruDYB3Mce9aixGNhw/ZeGDjSa3tjRceB9qkr6KBzjD8St0ZRvhK7TxqRzwKZODWM6ZPKNSXmQ0edjET2N1ZTI5x7hs5uk2jb5IM0byFFAvKoUtqUTxcczzf1UnvNErvpgTRNo7hoo1RoYY5rs+pFXDVwfiMlL9d73PZeyR78VPQo70WSPGj6sofXjdZnaVP/HGnCjXGvx8ataQ76V9K+YKUGnE9K9iK3VT1k+sT8BcN4eiKdBYz6Ss7Pfan285Ip4X62hg8gmxdQedOP8EG9SgD/gw6Xxa3FtrRj8dPyXlzHZZObfgr6ybJ8TxRcR6xMCBjowjzLPStD7hk6uy46bnkN3KZuBFIdSrnO3lAvUS856maOPuxyios2SkX05c9rcW8RV/0KWF+wmmJ32wrYT9YgUb0eihq5rtsZTWnvTfLw2lkl6TG4WU24OQ5K929PFxgu3u9Sz5xPrsh6EzZYUT7OWpzfaxXlZWtsv1trOC/69jMr+KSLXOinQ+OBJ31w6Sc/Ohpe5/n6kFGBzKONAU+DDhcz9rmohnKwnet8vIM8g0sntwViN32NJl13Zp90P6pKf7dTkj+hvOFhw4p7hs6ui/ZIvkEFc6kbgURTg/Q15VpbTL1EveSQaTnL+b/wWgFtlCrckHoWce0Ln+PLpDOrhX6BqwMWNP712bKNVNSXJNcs9qdrbfR3sW0dhKrrcKW99NCvIX0dKP23+PmlWq6H98eMC2N3ykl/IuW+SfLZxowyvVlBHlZZ3PRjUs3K1VMTrrO6biLTG8pvFo1ADdAflvSRHjr6ZCXtDHgUdFgtdott6T28o4IKXbevX+w8kvxfrOjCNYyuym96kK5IviDerfBZqJ2HBQnXhbYTlofnUkfX35Xkl/hfwuvKJ9wzdHZdvId1OsTHXVwDOmWUzpvqwyJfBOThSjDAtUXHqZfaSV8M6bQNH6S7L721LdcfttlAG6UMR6T4GQqqSrcKLgvbBW31Oa0Lwm4O22aTY7GoOeG1oqPhh8U8wv+E59fPc2nBOqUauB0T8/yx2yIXgi4A8tTw9zsEey1usjLpi5b34s6b8VPizrylpoB8ni8X1hu2o6NpFnEbwPGgwxGZOHd3nmCsBn2uhc+6ImgwWKd+eiH2nzVnvWy8E24X9vRl8tuKGrl6ns9JNS+FhXumdfdMWzq7B8Pg1U8pbs0cbePrWjkLW1o3AlEzJHlx1FeO5I96qX0xBj1nDzLiN92k0bANeDPcxzaKmzZKj9aIv8F4TTtLKBN9efq6grx/DONVPktbr7SRC4BrUP5TjyddH+CMDO7I+iTle8n7v2h5zvorKIvFKY2yrzWdm2EpbjXvfwzbesRtAMeDDrcKqOyHKjreXhLy0ZEXe0psLGoHUtef8XFkA/cMnV3XDJd4Hbi4Ng7Pe9ThcMr15kK/l3qpXYakumDkeYqbNkqPzou/wXiNX5U1fZb2tfTLxPcl5FtfrOmo+CYs2pwUa9MY4symPhj0wE5J/oUvda4nHaHTJxi/wWzKsKxPw6Ijt1+KeWREFXNJmRYOruOa+VbgQ3eWmD8RYqFXEHSAz1aFjeluRt8lTXGzU/gsGnR2Qd0Iv2h/KenrsWGKBgBtFPRAz7m+aOv1ixedskxjstMbUi76QiEpbre3DReFBkl1zjcdZa3B1K/hQ+N7eKG8CxsgOqfeCu6hxABGdF7OtJtmdQn7nhHZpwaYD0m9K1hvznhwVF3pLJLiR7TfFkYWgKADmk+fn/oV0YWwDfA81j4YbyN8Dp+LV8KG4VrxdyEh0NkFdSMwHjTxaXFXALRR4A8d1KuxVQ046zTKOnWUxvVGY30t7Xu9DvtiGmvaIp055ZvmWML98ZjLBDaORy6a/YZOw6YS9h39jE0v4jOG/R8quRx0IdesBWaqXm9glyEvx7vc5inDNp9wO4CgAwDQ2QV1I7yXNF3ITYoFAG0UoDA6c8tX+X0qngUUDWxEF7ydJ+mL2hQdjN4S2fbz8P+9MHRalpVcDiciN09aGVxyoCE9nrr92mO7mBd3BQg6AEC1dHqkXQlpHkVD3Qj0ECRI+vp5LUUDgDYKUIik9TBZZBpWZkQumjfh//uY0mm4UOB+dS7zz/Jrrl5dkXi2ocPyueRyWCC/5lY/IukvBu5WeG5Mc/uP9rDdAUM5f+OWAEEHAACoG9EIaxKuO51fnvVRAADozdqEOvYixQJb0eDseMD9lpS7or26Ednu0YS8xNPVksth/Jh1vYHJkj4yfbTCc7PKUB69nIuthu1+4ZYAQQcAAKgb0RhJc9uepVgAAOiaDm6OT3n9UFiLDDlEA8/jc8RflXJHh++IbPNpSl7iaWuJZdCfUAZHDXmZWdG5OW7IQy+fwOw1bPc2twQIOgAAQN2IRrmZcP2to1gAACikXtWvz2ZSLMhjfNoYnTO9L/x//0h5o6d1nrHxBQ90cZBFkX/7JNUHwfvCG0f38SDy/zcZ8lLV4iVPDHnoZWXqQcN2T3FLgKADAADUjWiUaTJx3bD/wr4Xc0ADAJDP37H6VKf9nkuxII/lkQvofuT/py36+bOAfd6NbO9w5P//aeisPK/gRtJjWxL5//MN+dlXwbmZUWJ5vJLiF4oFCDoAAEDdCHfpGl6vE/oV0ygaAACsxKeA1mD8fIoFeUWnZTkW+f+m0eG9jFSPTpXyOPZvBw37PF3S8etCrt8lfcHa7yn5Gazg3AyUVB5/GLb7mlsCBB0AAKBuRGPNlt+D8kxZCQBANp3q7Uek/tQ1KPnSDF25L8kjo5cbOg7dzjW4MEhjkjxVjbpTwj6zjC8sq1PoJL1oeJiSn4cVnBvTfPpre9iuabqa7dwSIOgAAAB1IxpNR8o/j12LVygWAABSrQzSN5m4HuYsigXd0E8Tf4YX0mjs3/oMHYctXe7vUWQbB2P/pqsQ/0jZn/7/SSUc/wZDfsalBa+/V3B+0ubTH+uhPNYYzutjbgkQdAAAgLoRrTBdJk4lqukixQIAwG9WycRgvC7oynRv6NrmyMU0lPDvadO17O9iX4fFHPhdb+io3Czh2KMLueonm2kB7r2GfJX5Wcoyw36Hu9zmUkkP8usXAgu5JUDQAQAA6ka0yvnYNXmJIgEA4H90xo6xSD15nCJBry5FLqhdCf/+JqXjkHfkxGL5FdzXizgp8HvG0FE5UMKxR1dE3mD4uw2GfG0q8dwcNex3Txfb0yluvkj6iPu13A4g6AAAAHUjWkkXqIuO/NMBQH0UCwCg5bbJr9k8dIArsTMUYkTMo71vpnQcrufYh448fyHZwfXnho7KkoKPW1c/Hn+7lbWA0XRDvg6VeG7uG/abZ/VmXbTWNGe8PlBWcyuAoAMAANSNaDXtY0SnGH0QpBkUCwCgpY7JxMXPZ1MkKMKSyIX1JuVv0gK5eeYaPy7ZC6HONnRSRko49vGFXHX+/MUWfz+akrerJZ2bqfJrbv940pErOg980oiVKdKZlqY/fHA8MJSrfrHwD41sEHQAAIC6EYjYL79Gy6+hOAAALaRxSo0F6kwTuygOFOlgpCNwIeVvjkt6UNjGnzJx0dgFKX83YOikDBZ83Gsj2z5j+ZtbKXl7VtK52WTReesm6bnQIL1+pcBK0CDoAAAAdSOQZI50PtMHAKCtdN1NRsWjcHckey70bYbOw6SM7esI7leRv99n+Nurhv1sKfCYNc+vw+3qW67plr/7NyVvP0o6NxcN5XFNOi8I9MsBnXYnuvDuz/C/dYHWl9KZckhfaOjLl43SGXkPEHQAAIC6EQAAAECFJsuvRQk0iJu2YM9GQ+dhQcY+/on87f2Mvx2R9BHdRU6pcjiy7b05frfdUA6LSzg/b1P29YVLFwQdAACgbgQAAADgl+iUKA8Mf7fY0HnYYPjdysjf6VQ1pkVIlxr28bjAY54jv+aCf5Hzt6sMedxU8LkxlfkQly4IOgAAQN0IAAAAwC/nI52AY4a/m2zoPAyk/GaaTBzhvS8jLwcM+zhR4DFHp8XJuzhRnyGPxws+N/sN+9rJpQvPgw69JgAAqNsAAAAAeOdNpBOwIuNvx1I6D2mB/AtiP1WNumXooKwu6HhXR7Z5o8ttfJBqRq3fNJTHPC5dELQAAIC6DQAAAIA/FsnE6WSyPEvpPAwm/O3ayL9/k+wAcnQu+3jSFwGTCjhe3cbLEjtRbwo8N6byeMulC4IWAABQtwEAAADwyx7JN7p7OKXzMBz7O1189WPk33dZbHutoXMyXNDxHiq5E6ULz04qKK/rDfv5l0sXBC0AAKBuAwAAAOCXG5EOwG6Lv7+c0nl4Gfu7wci/3bXMy2lD52RPAceqC7l+C7d3rcdtDRjyurygc3NGqls8FiBoAQAAdRsAAACAEulI7uiUKDZzkh+W9Cllxm2O/P+vQZprmZ+nhs7JogKOd3whVx3FvrjHba2W/Avc5vVK0kfhT+PyBUELAACo2wAAAAD4IzpFjO3c56aR4X1BmhWkT5Jvqho1w7DddwUc68rI9i4VsL0+Q35PF7D9uYbtP+LSBUELghYAAOo2AAAAAH6JTolywfI3GwwdiD+DdD3y33dy5MUU6L/Y43FGF3LV0eXzCyq/b1LefPe7DOVxgksXBC0IWgAAqNsAAAAA+OWF5J+TfJ6hA3FNupuqRl2W8uZL3xfZ1vkCy+9uSn4/FLDt64byWMOlCwAAAAAAAAD+0AVOo3OS91n+bpLYje7ZmTM/I5I+X/qUHo5T51r/HG5L58ufW2AZDhqOf3IP29UyHk3Z7vfw3wEAAAAAAAAAnohOifIg52/TpmoZTzdzbm+xYVsPejzOU1Ls3O5RBw35XtXDdlcXWLYAAAAAAAAAgJrdkF9B3mM5f/tQ0gPGX4I0O+f29hu2d6yHY1wgnRH2up2xIM0suAw3GfK9tYftnjRs9wCXLgAAAAAAAAD4Q6dT0elbuh3NbZrffHsX+blh2N6KHo7zppS7EOpSQ74v9LDdp4bt/sHlCwAAAAAAAAD+GJCJc7TnnZP8oiQHi290kRfd94+U7Y32cIwbItvR7c8uoRxN8+nf6nKbM8T89QEAAAAAAAAAwCN35FeQ910Xv98rxUxVozZKegD6epfHNzVI7yPbuVZiWaYtvjrW5fa2GsrjGpcuAAAAAAAAAPhD51XvdZHQLVLcnOm3JD0AfbzLbZ6V3qfRsWVa4Lab6WVM0/cc5vIFAAAAAAAAAH9ckYlB3kddbGO99D5VjVou6cFnTTu72GbSiPu1JZbndyluQdo58msR2qS0g8sXAAAAAAAAAPyQNLJdA8DLcm4nOs/5Z+luqpqFQfog5oD8vZzb/EuSR6z3l1SemzPyPxKWla3hjO3d4RIGAAAAAAAAALfNCtLfkj76Wud/PyD5Auvj29qS4ze6CKoGzU9JZ471/yySBqnXiHnh2WlBOmTYps4nv0HyL16bZq50po8Ztcj/s/CYTWWyLkh3LctDg/L6hcJkLmsAAAAAAAAAcIdOCaMj2P/LkXSE+WmLbX8V+0VGp0gnKP4zZ17iI/n1xYFOsTMrsu3TObb7I0gfpfPyIa8VQXol5jnjTUlfFryMbbOXMtHffQrSSi5zAAAAAAAAALb+DzsT7cXv6GC+AAACKnRFWHRNYXRoTUwAPG1hdGggeG1sbnM9Imh0dHA6Ly93d3cudzMub3JnLzE5OTgvTWF0aC9NYXRoTUwiPjxtc3R5bGUgbWF0aHNpemU9IjI0cHgiPjxtc3ViPjxtb3Zlcj48bWk+SjwvbWk+PG1vPiYjeDIzREU7PC9tbz48L21vdmVyPjxtcm93PjxtaT5NPC9taT48bWk+QTwvbWk+PG1pPlA8L21pPjwvbXJvdz48L21zdWI+PG1vPiYjeEEwOzwvbW8+PG1vPj08L21vPjxtbz4mI3hBMDs8L21vPjxtc3VwPjxtZmVuY2VkIGNsb3NlPSJdIiBvcGVuPSJbIj48bXJvdz48bXN1cD48bWk+QTwvbWk+PG1pPlQ8L21pPjwvbXN1cD48bWk+QzwvbWk+PG1vPiYjeEEwOzwvbW8+PG1pPkE8L21pPjxtbz4rPC9tbz48bWk+STwvbWk+PC9tcm93PjwvbWZlbmNlZD48bXJvdz48bW8+LTwvbW8+PG1uPjE8L21uPjwvbXJvdz48L21zdXA+PG1vPiYjeEEwOzwvbW8+PG1mZW5jZWQ+PG1yb3c+PG1zdXA+PG1pPkE8L21pPjxtaT5UPC9taT48L21zdXA+PG1pPlk8L21pPjxtbz4mI3hBMDs8L21vPjxtbz4rPC9tbz48bWk+WjwvbWk+PG1pPlU8L21pPjwvbXJvdz48L21mZW5jZWQ+PC9tc3R5bGU+PC9tYXRoPoIsWdMAAAAASUVORK5CYII=\&quot;,\&quot;slideId\&quot;:257,\&quot;accessibleText\&quot;:\&quot;J with overbrace on top subscript M A P end subscript space equals space open square brackets A to the power of T C space A plus I close square brackets to the power of negative 1 end exponent space open parentheses A to the power of T Y space plus Z U close parentheses\&quot;,\&quot;imageHeight\&quot;:20.151515151515152}]&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 2013 - 2022</Template>
  <TotalTime>6046</TotalTime>
  <Words>1617</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Narrow</vt:lpstr>
      <vt:lpstr>Calibri</vt:lpstr>
      <vt:lpstr>Calibri Light</vt:lpstr>
      <vt:lpstr>CMU Sans Serif Demi Condensed</vt:lpstr>
      <vt:lpstr>CMU Serif</vt:lpstr>
      <vt:lpstr>Dreaming Outloud Script Pro</vt:lpstr>
      <vt:lpstr>Gadugi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Enciso Alva, Julio Cesar</dc:creator>
  <cp:lastModifiedBy>Enciso Alva, Julio Cesar</cp:lastModifiedBy>
  <cp:revision>45</cp:revision>
  <dcterms:created xsi:type="dcterms:W3CDTF">2022-11-18T07:17:23Z</dcterms:created>
  <dcterms:modified xsi:type="dcterms:W3CDTF">2023-05-29T02:24:30Z</dcterms:modified>
</cp:coreProperties>
</file>