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45038"/>
  <p:notesSz cx="6858000" cy="9144000"/>
  <p:defaultTextStyle>
    <a:defPPr>
      <a:defRPr lang="es-MX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1"/>
    <a:srgbClr val="9AF564"/>
    <a:srgbClr val="4F8D2B"/>
    <a:srgbClr val="FF7668"/>
    <a:srgbClr val="FF5E4D"/>
    <a:srgbClr val="46D1A3"/>
    <a:srgbClr val="A13B31"/>
    <a:srgbClr val="206B53"/>
    <a:srgbClr val="5DE5B8"/>
    <a:srgbClr val="FF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014" y="-72"/>
      </p:cViewPr>
      <p:guideLst>
        <p:guide orient="horz" pos="13495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60" y="13309735"/>
            <a:ext cx="25706944" cy="9183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520" y="24278855"/>
            <a:ext cx="21170424" cy="10949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2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3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21306" y="10721181"/>
            <a:ext cx="22504077" cy="228387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3824" y="10721181"/>
            <a:ext cx="67013422" cy="228387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5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1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531907"/>
            <a:ext cx="25706944" cy="850950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59558"/>
            <a:ext cx="25706944" cy="9372349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4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824" y="62452597"/>
            <a:ext cx="44756125" cy="1766564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4009" y="62452597"/>
            <a:ext cx="44761374" cy="1766564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6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3" y="1715788"/>
            <a:ext cx="27219117" cy="7140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9590547"/>
            <a:ext cx="13362782" cy="399688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173" y="13587431"/>
            <a:ext cx="13362782" cy="2468548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261" y="9590547"/>
            <a:ext cx="13368031" cy="399688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261" y="13587431"/>
            <a:ext cx="13368031" cy="2468548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8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0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2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75" y="1705867"/>
            <a:ext cx="9949891" cy="72598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354" y="1705870"/>
            <a:ext cx="16906936" cy="3656705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175" y="8965724"/>
            <a:ext cx="9949891" cy="2930719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9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930" y="29991527"/>
            <a:ext cx="18146078" cy="354066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930" y="3828283"/>
            <a:ext cx="18146078" cy="25707023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930" y="33532196"/>
            <a:ext cx="18146078" cy="5028338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7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73" y="1715788"/>
            <a:ext cx="27219117" cy="7140840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73" y="9997178"/>
            <a:ext cx="27219117" cy="28275745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173" y="39711006"/>
            <a:ext cx="7056808" cy="228110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FC9B-39C1-4C80-AEE1-CC5631B8D3EF}" type="datetimeFigureOut">
              <a:rPr lang="es-MX" smtClean="0"/>
              <a:t>06/08/2018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3183" y="39711006"/>
            <a:ext cx="9577097" cy="228110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482" y="39711006"/>
            <a:ext cx="7056808" cy="228110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A370-A4F7-4652-A954-4A78B3C7B6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2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243463" cy="6084815"/>
          </a:xfrm>
          <a:prstGeom prst="rect">
            <a:avLst/>
          </a:prstGeom>
          <a:solidFill>
            <a:srgbClr val="A13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6635167" y="540199"/>
            <a:ext cx="22362212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1500" dirty="0" err="1" smtClean="0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Estacionariedad</a:t>
            </a:r>
            <a:r>
              <a:rPr lang="es-MX" sz="11500" dirty="0" smtClean="0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 débil en registros</a:t>
            </a:r>
          </a:p>
          <a:p>
            <a:pPr algn="ctr"/>
            <a:r>
              <a:rPr lang="es-MX" sz="9600" dirty="0" err="1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p</a:t>
            </a:r>
            <a:r>
              <a:rPr lang="es-MX" sz="9600" dirty="0" err="1" smtClean="0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olisomnográficos</a:t>
            </a:r>
            <a:r>
              <a:rPr lang="es-MX" sz="9600" dirty="0" smtClean="0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 de Adultos Mayores</a:t>
            </a:r>
          </a:p>
          <a:p>
            <a:pPr algn="ctr"/>
            <a:r>
              <a:rPr lang="es-MX" sz="8800" dirty="0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c</a:t>
            </a:r>
            <a:r>
              <a:rPr lang="es-MX" sz="8800" dirty="0" smtClean="0">
                <a:solidFill>
                  <a:schemeClr val="bg1"/>
                </a:solidFill>
                <a:latin typeface="Bahnschrift" pitchFamily="34" charset="0"/>
                <a:ea typeface="Segoe UI Black" pitchFamily="34" charset="0"/>
              </a:rPr>
              <a:t>omo marcador de Deterioro Cognitivo Leve</a:t>
            </a:r>
            <a:endParaRPr lang="es-MX" sz="8800" dirty="0">
              <a:solidFill>
                <a:schemeClr val="bg1"/>
              </a:solidFill>
              <a:latin typeface="Bahnschrift" pitchFamily="34" charset="0"/>
              <a:ea typeface="Segoe UI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084815"/>
            <a:ext cx="30277744" cy="36760223"/>
          </a:xfrm>
          <a:prstGeom prst="rect">
            <a:avLst/>
          </a:prstGeom>
          <a:gradFill flip="none" rotWithShape="1">
            <a:gsLst>
              <a:gs pos="15000">
                <a:srgbClr val="FFCFCA"/>
              </a:gs>
              <a:gs pos="76000">
                <a:srgbClr val="FF7E71"/>
              </a:gs>
              <a:gs pos="100000">
                <a:srgbClr val="FF766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angle 7"/>
          <p:cNvSpPr/>
          <p:nvPr/>
        </p:nvSpPr>
        <p:spPr>
          <a:xfrm>
            <a:off x="720131" y="7957023"/>
            <a:ext cx="11665296" cy="5040560"/>
          </a:xfrm>
          <a:prstGeom prst="rect">
            <a:avLst/>
          </a:prstGeom>
          <a:solidFill>
            <a:srgbClr val="46D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 smtClean="0">
                <a:solidFill>
                  <a:schemeClr val="tx1"/>
                </a:solidFill>
              </a:rPr>
              <a:t>El sueño de Movimientos Oculares Rápidos (MOR) se caracteriza por actividad </a:t>
            </a:r>
            <a:r>
              <a:rPr lang="es-MX" sz="3000" dirty="0" err="1" smtClean="0">
                <a:solidFill>
                  <a:schemeClr val="tx1"/>
                </a:solidFill>
              </a:rPr>
              <a:t>electroencefalográfica</a:t>
            </a:r>
            <a:r>
              <a:rPr lang="es-MX" sz="3000" dirty="0" smtClean="0">
                <a:solidFill>
                  <a:schemeClr val="tx1"/>
                </a:solidFill>
              </a:rPr>
              <a:t> (EEG) de bajo voltaje y frecuencias mixtas, atonía muscular y </a:t>
            </a:r>
            <a:r>
              <a:rPr lang="es-MX" sz="3000" dirty="0" err="1" smtClean="0">
                <a:solidFill>
                  <a:schemeClr val="tx1"/>
                </a:solidFill>
              </a:rPr>
              <a:t>MOR’s</a:t>
            </a:r>
            <a:r>
              <a:rPr lang="es-MX" sz="3000" dirty="0" smtClean="0">
                <a:solidFill>
                  <a:schemeClr val="tx1"/>
                </a:solidFill>
              </a:rPr>
              <a:t>. Usualmente se asume que las señales del EEG son no-estacionarias sin que ello se compruebe formalmente, particularmente en registros de sueño en Adultos Mayores. El objetivo de esta investigación es comparar la presencia de </a:t>
            </a:r>
            <a:r>
              <a:rPr lang="es-MX" sz="3000" dirty="0" err="1" smtClean="0">
                <a:solidFill>
                  <a:schemeClr val="tx1"/>
                </a:solidFill>
              </a:rPr>
              <a:t>estacionariedad</a:t>
            </a:r>
            <a:r>
              <a:rPr lang="es-MX" sz="3000" dirty="0" smtClean="0">
                <a:solidFill>
                  <a:schemeClr val="tx1"/>
                </a:solidFill>
              </a:rPr>
              <a:t> débil en sueño MOR contra sueño no-MOR (NMOR) y vigilia (V); ésta fue analizada usando la prueba de </a:t>
            </a:r>
            <a:r>
              <a:rPr lang="es-MX" sz="3000" dirty="0" err="1">
                <a:solidFill>
                  <a:schemeClr val="tx1"/>
                </a:solidFill>
              </a:rPr>
              <a:t>P</a:t>
            </a:r>
            <a:r>
              <a:rPr lang="es-MX" sz="3000" dirty="0" err="1" smtClean="0">
                <a:solidFill>
                  <a:schemeClr val="tx1"/>
                </a:solidFill>
              </a:rPr>
              <a:t>riestley-Subba</a:t>
            </a:r>
            <a:r>
              <a:rPr lang="es-MX" sz="3000" dirty="0" smtClean="0">
                <a:solidFill>
                  <a:schemeClr val="tx1"/>
                </a:solidFill>
              </a:rPr>
              <a:t> </a:t>
            </a:r>
            <a:r>
              <a:rPr lang="es-MX" sz="3000" dirty="0" err="1" smtClean="0">
                <a:solidFill>
                  <a:schemeClr val="tx1"/>
                </a:solidFill>
              </a:rPr>
              <a:t>Rao</a:t>
            </a:r>
            <a:r>
              <a:rPr lang="es-MX" sz="3000" dirty="0" smtClean="0">
                <a:solidFill>
                  <a:schemeClr val="tx1"/>
                </a:solidFill>
              </a:rPr>
              <a:t> (PSR).</a:t>
            </a:r>
            <a:endParaRPr lang="es-MX" sz="3000" dirty="0">
              <a:solidFill>
                <a:schemeClr val="tx1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720131" y="6948911"/>
            <a:ext cx="11665296" cy="1008112"/>
          </a:xfrm>
          <a:prstGeom prst="round2SameRect">
            <a:avLst/>
          </a:prstGeom>
          <a:solidFill>
            <a:srgbClr val="206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 smtClean="0">
                <a:latin typeface="Bahnschrift" pitchFamily="34" charset="0"/>
              </a:rPr>
              <a:t>Introducción</a:t>
            </a:r>
            <a:endParaRPr lang="es-MX" sz="6000" b="1" dirty="0">
              <a:latin typeface="Bahnschrif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0131" y="16309951"/>
            <a:ext cx="11665296" cy="4464496"/>
          </a:xfrm>
          <a:prstGeom prst="rect">
            <a:avLst/>
          </a:prstGeom>
          <a:solidFill>
            <a:srgbClr val="9A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720131" y="14725775"/>
            <a:ext cx="11665296" cy="1584176"/>
          </a:xfrm>
          <a:prstGeom prst="round2SameRect">
            <a:avLst/>
          </a:prstGeom>
          <a:solidFill>
            <a:srgbClr val="4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Bahnschrift" pitchFamily="34" charset="0"/>
              </a:rPr>
              <a:t>Materiales y Métodos</a:t>
            </a:r>
            <a:endParaRPr lang="es-MX" b="1" dirty="0">
              <a:latin typeface="Bahnschrif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531" y="24464926"/>
            <a:ext cx="11665296" cy="4464496"/>
          </a:xfrm>
          <a:prstGeom prst="rect">
            <a:avLst/>
          </a:prstGeom>
          <a:solidFill>
            <a:srgbClr val="46D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872531" y="21710551"/>
            <a:ext cx="11665296" cy="2754375"/>
          </a:xfrm>
          <a:prstGeom prst="round2SameRect">
            <a:avLst/>
          </a:prstGeom>
          <a:solidFill>
            <a:srgbClr val="206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Bahnschrift" pitchFamily="34" charset="0"/>
              </a:rPr>
              <a:t>Prueba de </a:t>
            </a:r>
            <a:r>
              <a:rPr lang="es-MX" b="1" dirty="0" err="1" smtClean="0">
                <a:latin typeface="Bahnschrift" pitchFamily="34" charset="0"/>
              </a:rPr>
              <a:t>Priestley-Subba</a:t>
            </a:r>
            <a:r>
              <a:rPr lang="es-MX" b="1" dirty="0" smtClean="0">
                <a:latin typeface="Bahnschrift" pitchFamily="34" charset="0"/>
              </a:rPr>
              <a:t> </a:t>
            </a:r>
            <a:r>
              <a:rPr lang="es-MX" b="1" dirty="0" err="1" smtClean="0">
                <a:latin typeface="Bahnschrift" pitchFamily="34" charset="0"/>
              </a:rPr>
              <a:t>Rao</a:t>
            </a:r>
            <a:endParaRPr lang="es-MX" b="1" dirty="0">
              <a:latin typeface="Bahnschrif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0344" y="8533087"/>
            <a:ext cx="11665296" cy="4464496"/>
          </a:xfrm>
          <a:prstGeom prst="rect">
            <a:avLst/>
          </a:prstGeom>
          <a:solidFill>
            <a:srgbClr val="9A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17790344" y="6948911"/>
            <a:ext cx="11665296" cy="1584176"/>
          </a:xfrm>
          <a:prstGeom prst="round2SameRect">
            <a:avLst/>
          </a:prstGeom>
          <a:solidFill>
            <a:srgbClr val="4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Bahnschrift" pitchFamily="34" charset="0"/>
              </a:rPr>
              <a:t>Resultados</a:t>
            </a:r>
            <a:endParaRPr lang="es-MX" b="1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EQUIPO 1</dc:creator>
  <cp:lastModifiedBy>EQUIPO 1</cp:lastModifiedBy>
  <cp:revision>8</cp:revision>
  <dcterms:created xsi:type="dcterms:W3CDTF">2018-08-07T02:06:57Z</dcterms:created>
  <dcterms:modified xsi:type="dcterms:W3CDTF">2018-08-07T03:52:40Z</dcterms:modified>
</cp:coreProperties>
</file>