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43463" cy="42845038"/>
  <p:notesSz cx="6858000" cy="9144000"/>
  <p:defaultTextStyle>
    <a:defPPr>
      <a:defRPr lang="es-MX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1"/>
    <a:srgbClr val="A63C0F"/>
    <a:srgbClr val="FFFFFF"/>
    <a:srgbClr val="34846F"/>
    <a:srgbClr val="9FB3B3"/>
    <a:srgbClr val="475556"/>
    <a:srgbClr val="9AF564"/>
    <a:srgbClr val="4F8D2B"/>
    <a:srgbClr val="FF7668"/>
    <a:srgbClr val="FF5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1014" y="2232"/>
      </p:cViewPr>
      <p:guideLst>
        <p:guide orient="horz" pos="13495"/>
        <p:guide pos="95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260" y="13309735"/>
            <a:ext cx="25706944" cy="91839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6520" y="24278855"/>
            <a:ext cx="21170424" cy="109492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FC9B-39C1-4C80-AEE1-CC5631B8D3EF}" type="datetimeFigureOut">
              <a:rPr lang="es-MX" smtClean="0"/>
              <a:t>08/08/2018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370-A4F7-4652-A954-4A78B3C7B6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29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FC9B-39C1-4C80-AEE1-CC5631B8D3EF}" type="datetimeFigureOut">
              <a:rPr lang="es-MX" smtClean="0"/>
              <a:t>08/08/2018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370-A4F7-4652-A954-4A78B3C7B6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733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21306" y="10721181"/>
            <a:ext cx="22504077" cy="2283878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03824" y="10721181"/>
            <a:ext cx="67013422" cy="2283878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FC9B-39C1-4C80-AEE1-CC5631B8D3EF}" type="datetimeFigureOut">
              <a:rPr lang="es-MX" smtClean="0"/>
              <a:t>08/08/2018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370-A4F7-4652-A954-4A78B3C7B6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653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FC9B-39C1-4C80-AEE1-CC5631B8D3EF}" type="datetimeFigureOut">
              <a:rPr lang="es-MX" smtClean="0"/>
              <a:t>08/08/2018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370-A4F7-4652-A954-4A78B3C7B6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816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25" y="27531907"/>
            <a:ext cx="25706944" cy="850950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025" y="18159558"/>
            <a:ext cx="25706944" cy="9372349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FC9B-39C1-4C80-AEE1-CC5631B8D3EF}" type="datetimeFigureOut">
              <a:rPr lang="es-MX" smtClean="0"/>
              <a:t>08/08/2018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370-A4F7-4652-A954-4A78B3C7B6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544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3824" y="62452597"/>
            <a:ext cx="44756125" cy="17665643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4009" y="62452597"/>
            <a:ext cx="44761374" cy="17665643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FC9B-39C1-4C80-AEE1-CC5631B8D3EF}" type="datetimeFigureOut">
              <a:rPr lang="es-MX" smtClean="0"/>
              <a:t>08/08/2018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370-A4F7-4652-A954-4A78B3C7B6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66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173" y="1715788"/>
            <a:ext cx="27219117" cy="71408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73" y="9590547"/>
            <a:ext cx="13362782" cy="399688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173" y="13587431"/>
            <a:ext cx="13362782" cy="24685489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3261" y="9590547"/>
            <a:ext cx="13368031" cy="399688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3261" y="13587431"/>
            <a:ext cx="13368031" cy="24685489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FC9B-39C1-4C80-AEE1-CC5631B8D3EF}" type="datetimeFigureOut">
              <a:rPr lang="es-MX" smtClean="0"/>
              <a:t>08/08/2018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370-A4F7-4652-A954-4A78B3C7B6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08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FC9B-39C1-4C80-AEE1-CC5631B8D3EF}" type="datetimeFigureOut">
              <a:rPr lang="es-MX" smtClean="0"/>
              <a:t>08/08/2018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370-A4F7-4652-A954-4A78B3C7B6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04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FC9B-39C1-4C80-AEE1-CC5631B8D3EF}" type="datetimeFigureOut">
              <a:rPr lang="es-MX" smtClean="0"/>
              <a:t>08/08/2018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370-A4F7-4652-A954-4A78B3C7B6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822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175" y="1705867"/>
            <a:ext cx="9949891" cy="725985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4354" y="1705870"/>
            <a:ext cx="16906936" cy="3656705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175" y="8965724"/>
            <a:ext cx="9949891" cy="29307199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FC9B-39C1-4C80-AEE1-CC5631B8D3EF}" type="datetimeFigureOut">
              <a:rPr lang="es-MX" smtClean="0"/>
              <a:t>08/08/2018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370-A4F7-4652-A954-4A78B3C7B6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292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930" y="29991527"/>
            <a:ext cx="18146078" cy="354066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930" y="3828283"/>
            <a:ext cx="18146078" cy="25707023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930" y="33532196"/>
            <a:ext cx="18146078" cy="5028338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FC9B-39C1-4C80-AEE1-CC5631B8D3EF}" type="datetimeFigureOut">
              <a:rPr lang="es-MX" smtClean="0"/>
              <a:t>08/08/2018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370-A4F7-4652-A954-4A78B3C7B6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70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73" y="1715788"/>
            <a:ext cx="27219117" cy="7140840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73" y="9997178"/>
            <a:ext cx="27219117" cy="28275745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2173" y="39711006"/>
            <a:ext cx="7056808" cy="2281102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FC9B-39C1-4C80-AEE1-CC5631B8D3EF}" type="datetimeFigureOut">
              <a:rPr lang="es-MX" smtClean="0"/>
              <a:t>08/08/2018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33183" y="39711006"/>
            <a:ext cx="9577097" cy="2281102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74482" y="39711006"/>
            <a:ext cx="7056808" cy="2281102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3A370-A4F7-4652-A954-4A78B3C7B6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2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"/>
            <a:ext cx="30277744" cy="42845038"/>
          </a:xfrm>
          <a:prstGeom prst="rect">
            <a:avLst/>
          </a:prstGeom>
          <a:gradFill flip="none" rotWithShape="1">
            <a:gsLst>
              <a:gs pos="0">
                <a:srgbClr val="9FB3B3">
                  <a:shade val="30000"/>
                  <a:satMod val="115000"/>
                </a:srgbClr>
              </a:gs>
              <a:gs pos="50000">
                <a:srgbClr val="9FB3B3">
                  <a:shade val="67500"/>
                  <a:satMod val="115000"/>
                </a:srgbClr>
              </a:gs>
              <a:gs pos="100000">
                <a:srgbClr val="9FB3B3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240000" cy="7920000"/>
          </a:xfrm>
          <a:prstGeom prst="rect">
            <a:avLst/>
          </a:prstGeom>
          <a:gradFill>
            <a:gsLst>
              <a:gs pos="12000">
                <a:srgbClr val="475556"/>
              </a:gs>
              <a:gs pos="100000">
                <a:srgbClr val="475556">
                  <a:alpha val="47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TextBox 23"/>
          <p:cNvSpPr txBox="1"/>
          <p:nvPr/>
        </p:nvSpPr>
        <p:spPr>
          <a:xfrm>
            <a:off x="5760691" y="283520"/>
            <a:ext cx="18705762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9600" dirty="0" smtClean="0">
                <a:solidFill>
                  <a:schemeClr val="bg1">
                    <a:lumMod val="95000"/>
                  </a:schemeClr>
                </a:solidFill>
                <a:latin typeface="Bahnschrift SemiBold" pitchFamily="34" charset="0"/>
                <a:ea typeface="Segoe UI Black" pitchFamily="34" charset="0"/>
              </a:rPr>
              <a:t>Estacionariedad débil en registros</a:t>
            </a:r>
          </a:p>
          <a:p>
            <a:pPr algn="ctr"/>
            <a:r>
              <a:rPr lang="es-MX" sz="8400" dirty="0" err="1">
                <a:solidFill>
                  <a:schemeClr val="bg1">
                    <a:lumMod val="95000"/>
                  </a:schemeClr>
                </a:solidFill>
                <a:latin typeface="Bahnschrift SemiBold" pitchFamily="34" charset="0"/>
                <a:ea typeface="Segoe UI Black" pitchFamily="34" charset="0"/>
              </a:rPr>
              <a:t>p</a:t>
            </a:r>
            <a:r>
              <a:rPr lang="es-MX" sz="8400" dirty="0" err="1" smtClean="0">
                <a:solidFill>
                  <a:schemeClr val="bg1">
                    <a:lumMod val="95000"/>
                  </a:schemeClr>
                </a:solidFill>
                <a:latin typeface="Bahnschrift SemiBold" pitchFamily="34" charset="0"/>
                <a:ea typeface="Segoe UI Black" pitchFamily="34" charset="0"/>
              </a:rPr>
              <a:t>olisomnográficos</a:t>
            </a:r>
            <a:r>
              <a:rPr lang="es-MX" sz="8400" dirty="0" smtClean="0">
                <a:solidFill>
                  <a:schemeClr val="bg1">
                    <a:lumMod val="95000"/>
                  </a:schemeClr>
                </a:solidFill>
                <a:latin typeface="Bahnschrift SemiBold" pitchFamily="34" charset="0"/>
                <a:ea typeface="Segoe UI Black" pitchFamily="34" charset="0"/>
              </a:rPr>
              <a:t> de Adultos Mayores</a:t>
            </a:r>
          </a:p>
          <a:p>
            <a:pPr algn="ctr"/>
            <a:r>
              <a:rPr lang="es-MX" sz="7400" dirty="0">
                <a:solidFill>
                  <a:schemeClr val="bg1">
                    <a:lumMod val="95000"/>
                  </a:schemeClr>
                </a:solidFill>
                <a:latin typeface="Bahnschrift SemiBold" pitchFamily="34" charset="0"/>
                <a:ea typeface="Segoe UI Black" pitchFamily="34" charset="0"/>
              </a:rPr>
              <a:t>c</a:t>
            </a:r>
            <a:r>
              <a:rPr lang="es-MX" sz="7400" dirty="0" smtClean="0">
                <a:solidFill>
                  <a:schemeClr val="bg1">
                    <a:lumMod val="95000"/>
                  </a:schemeClr>
                </a:solidFill>
                <a:latin typeface="Bahnschrift SemiBold" pitchFamily="34" charset="0"/>
                <a:ea typeface="Segoe UI Black" pitchFamily="34" charset="0"/>
              </a:rPr>
              <a:t>omo marcador de Deterioro Cognitivo Leve</a:t>
            </a:r>
            <a:endParaRPr lang="es-MX" sz="7400" dirty="0">
              <a:solidFill>
                <a:schemeClr val="bg1">
                  <a:lumMod val="95000"/>
                </a:schemeClr>
              </a:solidFill>
              <a:latin typeface="Bahnschrift SemiBold" pitchFamily="34" charset="0"/>
              <a:ea typeface="Segoe UI Black" pitchFamily="34" charset="0"/>
            </a:endParaRPr>
          </a:p>
        </p:txBody>
      </p:sp>
      <p:sp>
        <p:nvSpPr>
          <p:cNvPr id="2" name="Round Same Side Corner Rectangle 1"/>
          <p:cNvSpPr/>
          <p:nvPr/>
        </p:nvSpPr>
        <p:spPr>
          <a:xfrm>
            <a:off x="539999" y="9823153"/>
            <a:ext cx="13500000" cy="7638926"/>
          </a:xfrm>
          <a:prstGeom prst="round2SameRect">
            <a:avLst>
              <a:gd name="adj1" fmla="val 0"/>
              <a:gd name="adj2" fmla="val 10025"/>
            </a:avLst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1800"/>
              </a:spcAft>
            </a:pPr>
            <a:r>
              <a:rPr lang="es-MX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 Adultos Mayores (AM), han sido identificados como marcadores para Deterioro Cognitivo Leve (DCL) el enlentecimiento del Electroencefalograma (EEG) en el lóbulo frontal y una menor atonía muscular durante el sueño de Movimientos Oculares Rápidos (MOR). Estas relaciones no han sido exploradas usando análisis no-lineales, y rara vez se consideran en conjunto. </a:t>
            </a:r>
          </a:p>
          <a:p>
            <a:pPr algn="just">
              <a:spcAft>
                <a:spcPts val="1800"/>
              </a:spcAft>
            </a:pPr>
            <a:r>
              <a:rPr lang="es-MX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 este trabajo se analiza la presencia de estacionariedad débil para explorar diferencias relacionadas a la etapa de sueño (MOR y NMOR) y el estado cognoscitivo (con y sin DCL) de los participantes.</a:t>
            </a:r>
            <a:endParaRPr lang="es-MX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539999" y="8533087"/>
            <a:ext cx="13500000" cy="1296144"/>
          </a:xfrm>
          <a:prstGeom prst="round2SameRect">
            <a:avLst/>
          </a:prstGeom>
          <a:solidFill>
            <a:srgbClr val="A63C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b="1" dirty="0" smtClean="0">
                <a:latin typeface="Bahnschrift" pitchFamily="34" charset="0"/>
              </a:rPr>
              <a:t>Introducción</a:t>
            </a:r>
            <a:endParaRPr lang="es-MX" sz="6000" b="1" dirty="0">
              <a:latin typeface="Bahnschrift" pitchFamily="34" charset="0"/>
            </a:endParaRPr>
          </a:p>
        </p:txBody>
      </p:sp>
      <p:pic>
        <p:nvPicPr>
          <p:cNvPr id="1026" name="Picture 2" descr="C:\Users\EQUIPO 1\Desktop\julio\Sharelatex\TESIS\poster2018\ICSA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35" b="96914" l="3627" r="96891">
                        <a14:foregroundMark x1="46114" y1="48765" x2="46114" y2="48765"/>
                        <a14:foregroundMark x1="41451" y1="46914" x2="41451" y2="46914"/>
                        <a14:foregroundMark x1="41451" y1="52469" x2="41451" y2="52469"/>
                        <a14:foregroundMark x1="53886" y1="49383" x2="53886" y2="49383"/>
                        <a14:foregroundMark x1="56995" y1="50617" x2="56995" y2="50617"/>
                        <a14:backgroundMark x1="13990" y1="34568" x2="13990" y2="34568"/>
                        <a14:backgroundMark x1="14508" y1="33951" x2="14508" y2="33951"/>
                        <a14:backgroundMark x1="15544" y1="28395" x2="15544" y2="28395"/>
                        <a14:backgroundMark x1="19171" y1="24074" x2="19171" y2="24074"/>
                        <a14:backgroundMark x1="24352" y1="17901" x2="24352" y2="17901"/>
                        <a14:backgroundMark x1="29016" y1="15432" x2="29016" y2="15432"/>
                        <a14:backgroundMark x1="32124" y1="12346" x2="32124" y2="12346"/>
                        <a14:backgroundMark x1="35233" y1="11111" x2="35233" y2="11111"/>
                        <a14:backgroundMark x1="54404" y1="34568" x2="54404" y2="34568"/>
                        <a14:backgroundMark x1="25389" y1="46914" x2="25389" y2="46914"/>
                        <a14:backgroundMark x1="47668" y1="80247" x2="47668" y2="80247"/>
                      </a14:backgroundRemoval>
                    </a14:imgEffect>
                    <a14:imgEffect>
                      <a14:sharpenSoften amount="-39000"/>
                    </a14:imgEffect>
                    <a14:imgEffect>
                      <a14:brightnessContrast bright="1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9035" y="2046304"/>
            <a:ext cx="283098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5225" y="4596454"/>
            <a:ext cx="29667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bg1"/>
                </a:solidFill>
                <a:latin typeface="Bahnschrift SemiBold" pitchFamily="34" charset="0"/>
              </a:rPr>
              <a:t>Alejandra Rosales-</a:t>
            </a:r>
            <a:r>
              <a:rPr lang="es-MX" sz="3600" dirty="0" err="1">
                <a:solidFill>
                  <a:schemeClr val="bg1"/>
                </a:solidFill>
                <a:latin typeface="Bahnschrift SemiBold" pitchFamily="34" charset="0"/>
              </a:rPr>
              <a:t>Lagarde</a:t>
            </a:r>
            <a:r>
              <a:rPr lang="es-MX" sz="3600" dirty="0">
                <a:solidFill>
                  <a:schemeClr val="bg1"/>
                </a:solidFill>
                <a:latin typeface="Bahnschrift SemiBold" pitchFamily="34" charset="0"/>
              </a:rPr>
              <a:t>, PhD,</a:t>
            </a:r>
            <a:r>
              <a:rPr lang="es-MX" sz="3600" baseline="30000" dirty="0">
                <a:solidFill>
                  <a:schemeClr val="bg1"/>
                </a:solidFill>
                <a:latin typeface="Bahnschrift SemiBold" pitchFamily="34" charset="0"/>
              </a:rPr>
              <a:t>1,2,*</a:t>
            </a:r>
            <a:r>
              <a:rPr lang="es-MX" sz="3600" dirty="0">
                <a:solidFill>
                  <a:schemeClr val="bg1"/>
                </a:solidFill>
                <a:latin typeface="Bahnschrift SemiBold" pitchFamily="34" charset="0"/>
              </a:rPr>
              <a:t> Erika E. Rodríguez-Torres, PhD,</a:t>
            </a:r>
            <a:r>
              <a:rPr lang="es-MX" sz="3600" baseline="30000" dirty="0">
                <a:solidFill>
                  <a:schemeClr val="bg1"/>
                </a:solidFill>
                <a:latin typeface="Bahnschrift SemiBold" pitchFamily="34" charset="0"/>
              </a:rPr>
              <a:t>3,*</a:t>
            </a:r>
            <a:r>
              <a:rPr lang="es-MX" sz="3600" dirty="0">
                <a:solidFill>
                  <a:schemeClr val="bg1"/>
                </a:solidFill>
                <a:latin typeface="Bahnschrift SemiBold" pitchFamily="34" charset="0"/>
              </a:rPr>
              <a:t> Julio Enciso-Alva, BS </a:t>
            </a:r>
            <a:r>
              <a:rPr lang="es-MX" sz="3600" dirty="0" smtClean="0">
                <a:solidFill>
                  <a:schemeClr val="bg1"/>
                </a:solidFill>
                <a:latin typeface="Bahnschrift SemiBold" pitchFamily="34" charset="0"/>
              </a:rPr>
              <a:t>Student,</a:t>
            </a:r>
            <a:r>
              <a:rPr lang="es-MX" sz="3600" baseline="30000" dirty="0" smtClean="0">
                <a:solidFill>
                  <a:schemeClr val="bg1"/>
                </a:solidFill>
                <a:latin typeface="Bahnschrift SemiBold" pitchFamily="34" charset="0"/>
              </a:rPr>
              <a:t>3</a:t>
            </a:r>
            <a:r>
              <a:rPr lang="es-MX" sz="3600" dirty="0" smtClean="0">
                <a:solidFill>
                  <a:schemeClr val="bg1"/>
                </a:solidFill>
                <a:latin typeface="Bahnschrift SemiBold" pitchFamily="34" charset="0"/>
              </a:rPr>
              <a:t>, Claudia </a:t>
            </a:r>
            <a:r>
              <a:rPr lang="es-MX" sz="3600" dirty="0">
                <a:solidFill>
                  <a:schemeClr val="bg1"/>
                </a:solidFill>
                <a:latin typeface="Bahnschrift SemiBold" pitchFamily="34" charset="0"/>
              </a:rPr>
              <a:t>Martínez-Alcalá, PhD,</a:t>
            </a:r>
            <a:r>
              <a:rPr lang="es-MX" sz="3600" baseline="30000" dirty="0">
                <a:solidFill>
                  <a:schemeClr val="bg1"/>
                </a:solidFill>
                <a:latin typeface="Bahnschrift SemiBold" pitchFamily="34" charset="0"/>
              </a:rPr>
              <a:t>1,2</a:t>
            </a:r>
            <a:r>
              <a:rPr lang="es-MX" sz="3600" dirty="0">
                <a:solidFill>
                  <a:schemeClr val="bg1"/>
                </a:solidFill>
                <a:latin typeface="Bahnschrift SemiBold" pitchFamily="34" charset="0"/>
              </a:rPr>
              <a:t> Génesis Vázquez-Tagle, MS Student,</a:t>
            </a:r>
            <a:r>
              <a:rPr lang="es-MX" sz="3600" baseline="30000" dirty="0">
                <a:solidFill>
                  <a:schemeClr val="bg1"/>
                </a:solidFill>
                <a:latin typeface="Bahnschrift SemiBold" pitchFamily="34" charset="0"/>
              </a:rPr>
              <a:t>1</a:t>
            </a:r>
            <a:r>
              <a:rPr lang="es-MX" sz="3600" dirty="0">
                <a:solidFill>
                  <a:schemeClr val="bg1"/>
                </a:solidFill>
                <a:latin typeface="Bahnschrift SemiBold" pitchFamily="34" charset="0"/>
              </a:rPr>
              <a:t> Margarita </a:t>
            </a:r>
            <a:r>
              <a:rPr lang="es-MX" sz="3600" dirty="0" err="1">
                <a:solidFill>
                  <a:schemeClr val="bg1"/>
                </a:solidFill>
                <a:latin typeface="Bahnschrift SemiBold" pitchFamily="34" charset="0"/>
              </a:rPr>
              <a:t>Tetlalmatzi</a:t>
            </a:r>
            <a:r>
              <a:rPr lang="es-MX" sz="3600" dirty="0">
                <a:solidFill>
                  <a:schemeClr val="bg1"/>
                </a:solidFill>
                <a:latin typeface="Bahnschrift SemiBold" pitchFamily="34" charset="0"/>
              </a:rPr>
              <a:t>-Montiel, </a:t>
            </a:r>
            <a:r>
              <a:rPr lang="es-MX" sz="3600" dirty="0" smtClean="0">
                <a:solidFill>
                  <a:schemeClr val="bg1"/>
                </a:solidFill>
                <a:latin typeface="Bahnschrift SemiBold" pitchFamily="34" charset="0"/>
              </a:rPr>
              <a:t>MD,</a:t>
            </a:r>
            <a:r>
              <a:rPr lang="es-MX" sz="3600" baseline="30000" dirty="0" smtClean="0">
                <a:solidFill>
                  <a:schemeClr val="bg1"/>
                </a:solidFill>
                <a:latin typeface="Bahnschrift SemiBold" pitchFamily="34" charset="0"/>
              </a:rPr>
              <a:t>3</a:t>
            </a:r>
            <a:r>
              <a:rPr lang="es-MX" sz="3600" dirty="0" smtClean="0">
                <a:solidFill>
                  <a:schemeClr val="bg1"/>
                </a:solidFill>
                <a:latin typeface="Bahnschrift SemiBold" pitchFamily="34" charset="0"/>
              </a:rPr>
              <a:t> Jorge </a:t>
            </a:r>
            <a:r>
              <a:rPr lang="es-MX" sz="3600" dirty="0">
                <a:solidFill>
                  <a:schemeClr val="bg1"/>
                </a:solidFill>
                <a:latin typeface="Bahnschrift SemiBold" pitchFamily="34" charset="0"/>
              </a:rPr>
              <a:t>Viveros-</a:t>
            </a:r>
            <a:r>
              <a:rPr lang="es-MX" sz="3600" dirty="0" err="1">
                <a:solidFill>
                  <a:schemeClr val="bg1"/>
                </a:solidFill>
                <a:latin typeface="Bahnschrift SemiBold" pitchFamily="34" charset="0"/>
              </a:rPr>
              <a:t>Rogel</a:t>
            </a:r>
            <a:r>
              <a:rPr lang="es-MX" sz="3600" dirty="0">
                <a:solidFill>
                  <a:schemeClr val="bg1"/>
                </a:solidFill>
                <a:latin typeface="Bahnschrift SemiBold" pitchFamily="34" charset="0"/>
              </a:rPr>
              <a:t>, PhD,3 and José Sócrates López-</a:t>
            </a:r>
            <a:r>
              <a:rPr lang="es-MX" sz="3600" dirty="0" err="1">
                <a:solidFill>
                  <a:schemeClr val="bg1"/>
                </a:solidFill>
                <a:latin typeface="Bahnschrift SemiBold" pitchFamily="34" charset="0"/>
              </a:rPr>
              <a:t>Noguerola</a:t>
            </a:r>
            <a:r>
              <a:rPr lang="es-MX" sz="3600" dirty="0">
                <a:solidFill>
                  <a:schemeClr val="bg1"/>
                </a:solidFill>
                <a:latin typeface="Bahnschrift SemiBold" pitchFamily="34" charset="0"/>
              </a:rPr>
              <a:t>, PhD Student</a:t>
            </a:r>
            <a:r>
              <a:rPr lang="es-MX" sz="3600" baseline="30000" dirty="0">
                <a:solidFill>
                  <a:schemeClr val="bg1"/>
                </a:solidFill>
                <a:latin typeface="Bahnschrift SemiBold" pitchFamily="34" charset="0"/>
              </a:rPr>
              <a:t>1,4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46083" y="6591773"/>
            <a:ext cx="27751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Bahnschrift SemiBold" pitchFamily="34" charset="0"/>
              </a:rPr>
              <a:t>(1) Universidad Autónoma del Estado de Hidalgo, San Agustín </a:t>
            </a:r>
            <a:r>
              <a:rPr lang="es-MX" sz="3200" dirty="0" err="1">
                <a:solidFill>
                  <a:schemeClr val="bg1"/>
                </a:solidFill>
                <a:latin typeface="Bahnschrift SemiBold" pitchFamily="34" charset="0"/>
              </a:rPr>
              <a:t>Tlaxiaca</a:t>
            </a:r>
            <a:r>
              <a:rPr lang="es-MX" sz="3200" dirty="0">
                <a:solidFill>
                  <a:schemeClr val="bg1"/>
                </a:solidFill>
                <a:latin typeface="Bahnschrift SemiBold" pitchFamily="34" charset="0"/>
              </a:rPr>
              <a:t>, México (2) Consejo Nacional de Ciencia y Tecnología, México, </a:t>
            </a:r>
            <a:r>
              <a:rPr lang="es-MX" sz="3200" dirty="0" smtClean="0">
                <a:solidFill>
                  <a:schemeClr val="bg1"/>
                </a:solidFill>
                <a:latin typeface="Bahnschrift SemiBold" pitchFamily="34" charset="0"/>
              </a:rPr>
              <a:t>México (</a:t>
            </a:r>
            <a:r>
              <a:rPr lang="es-MX" sz="3200" dirty="0">
                <a:solidFill>
                  <a:schemeClr val="bg1"/>
                </a:solidFill>
                <a:latin typeface="Bahnschrift SemiBold" pitchFamily="34" charset="0"/>
              </a:rPr>
              <a:t>3) Universidad Autónoma del Estado de Hidalgo, Mineral de la Reforma, México, (4) </a:t>
            </a:r>
            <a:r>
              <a:rPr lang="es-MX" sz="3200" dirty="0" err="1">
                <a:solidFill>
                  <a:schemeClr val="bg1"/>
                </a:solidFill>
                <a:latin typeface="Bahnschrift SemiBold" pitchFamily="34" charset="0"/>
              </a:rPr>
              <a:t>University</a:t>
            </a:r>
            <a:r>
              <a:rPr lang="es-MX" sz="3200" dirty="0">
                <a:solidFill>
                  <a:schemeClr val="bg1"/>
                </a:solidFill>
                <a:latin typeface="Bahnschrift SemiBold" pitchFamily="34" charset="0"/>
              </a:rPr>
              <a:t> of Medicine, </a:t>
            </a:r>
            <a:r>
              <a:rPr lang="es-MX" sz="3200" dirty="0" err="1">
                <a:solidFill>
                  <a:schemeClr val="bg1"/>
                </a:solidFill>
                <a:latin typeface="Bahnschrift SemiBold" pitchFamily="34" charset="0"/>
              </a:rPr>
              <a:t>Göttingen</a:t>
            </a:r>
            <a:r>
              <a:rPr lang="es-MX" sz="3200" dirty="0">
                <a:solidFill>
                  <a:schemeClr val="bg1"/>
                </a:solidFill>
                <a:latin typeface="Bahnschrift SemiBold" pitchFamily="34" charset="0"/>
              </a:rPr>
              <a:t>, </a:t>
            </a:r>
            <a:r>
              <a:rPr lang="es-MX" sz="3200" dirty="0" err="1" smtClean="0">
                <a:solidFill>
                  <a:schemeClr val="bg1"/>
                </a:solidFill>
                <a:latin typeface="Bahnschrift SemiBold" pitchFamily="34" charset="0"/>
              </a:rPr>
              <a:t>Germany</a:t>
            </a:r>
            <a:endParaRPr lang="es-MX" sz="32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083" y="5871693"/>
            <a:ext cx="2966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odoni MT" pitchFamily="18" charset="0"/>
              </a:rPr>
              <a:t>erikart@uaeh.edu.mx(ERT) alexiaro@rocketmail.com (ARL)</a:t>
            </a:r>
          </a:p>
        </p:txBody>
      </p:sp>
      <p:pic>
        <p:nvPicPr>
          <p:cNvPr id="1027" name="Picture 3" descr="C:\Users\EQUIPO 1\Desktop\julio\Sharelatex\TESIS\poster2018\logo_icbi_blanco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0803" y="600925"/>
            <a:ext cx="2452688" cy="246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QUIPO 1\Desktop\julio\Sharelatex\TESIS\poster2018\logo_uaeh_blanco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18" y="1354611"/>
            <a:ext cx="4708525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 Same Side Corner Rectangle 30"/>
          <p:cNvSpPr/>
          <p:nvPr/>
        </p:nvSpPr>
        <p:spPr>
          <a:xfrm>
            <a:off x="14760000" y="8533087"/>
            <a:ext cx="14940000" cy="1296144"/>
          </a:xfrm>
          <a:prstGeom prst="round2SameRect">
            <a:avLst/>
          </a:prstGeom>
          <a:solidFill>
            <a:srgbClr val="348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b="1" dirty="0" smtClean="0">
                <a:latin typeface="Bahnschrift" pitchFamily="34" charset="0"/>
              </a:rPr>
              <a:t>Resultados</a:t>
            </a:r>
            <a:endParaRPr lang="es-MX" sz="6000" b="1" dirty="0">
              <a:latin typeface="Bahnschrift" pitchFamily="34" charset="0"/>
            </a:endParaRPr>
          </a:p>
        </p:txBody>
      </p:sp>
      <p:sp>
        <p:nvSpPr>
          <p:cNvPr id="33" name="Round Same Side Corner Rectangle 32"/>
          <p:cNvSpPr/>
          <p:nvPr/>
        </p:nvSpPr>
        <p:spPr>
          <a:xfrm>
            <a:off x="519815" y="18182079"/>
            <a:ext cx="13500000" cy="1296144"/>
          </a:xfrm>
          <a:prstGeom prst="round2SameRect">
            <a:avLst/>
          </a:prstGeom>
          <a:solidFill>
            <a:srgbClr val="348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b="1" dirty="0" smtClean="0">
                <a:latin typeface="Bahnschrift" pitchFamily="34" charset="0"/>
              </a:rPr>
              <a:t>Material y Métodos</a:t>
            </a:r>
            <a:endParaRPr lang="es-MX" sz="6000" b="1" dirty="0">
              <a:latin typeface="Bahnschrift" pitchFamily="34" charset="0"/>
            </a:endParaRPr>
          </a:p>
        </p:txBody>
      </p:sp>
      <p:sp>
        <p:nvSpPr>
          <p:cNvPr id="35" name="Round Same Side Corner Rectangle 34"/>
          <p:cNvSpPr/>
          <p:nvPr/>
        </p:nvSpPr>
        <p:spPr>
          <a:xfrm>
            <a:off x="14739816" y="30197478"/>
            <a:ext cx="14940000" cy="1296144"/>
          </a:xfrm>
          <a:prstGeom prst="round2SameRect">
            <a:avLst/>
          </a:prstGeom>
          <a:solidFill>
            <a:srgbClr val="A63C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b="1" dirty="0" smtClean="0">
                <a:latin typeface="Bahnschrift" pitchFamily="34" charset="0"/>
              </a:rPr>
              <a:t>Conclusiones</a:t>
            </a:r>
            <a:endParaRPr lang="es-MX" sz="6000" b="1" dirty="0">
              <a:latin typeface="Bahnschrift" pitchFamily="34" charset="0"/>
            </a:endParaRPr>
          </a:p>
        </p:txBody>
      </p:sp>
      <p:sp>
        <p:nvSpPr>
          <p:cNvPr id="39" name="Round Same Side Corner Rectangle 38"/>
          <p:cNvSpPr/>
          <p:nvPr/>
        </p:nvSpPr>
        <p:spPr>
          <a:xfrm>
            <a:off x="14739816" y="36750126"/>
            <a:ext cx="14940000" cy="1296144"/>
          </a:xfrm>
          <a:prstGeom prst="round2SameRect">
            <a:avLst/>
          </a:prstGeom>
          <a:solidFill>
            <a:srgbClr val="348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b="1" dirty="0" smtClean="0">
                <a:latin typeface="Bahnschrift" pitchFamily="34" charset="0"/>
              </a:rPr>
              <a:t>Bibliografía</a:t>
            </a:r>
            <a:endParaRPr lang="es-MX" sz="6000" b="1" dirty="0">
              <a:latin typeface="Bahnschrift" pitchFamily="34" charset="0"/>
            </a:endParaRPr>
          </a:p>
        </p:txBody>
      </p:sp>
      <p:sp>
        <p:nvSpPr>
          <p:cNvPr id="40" name="Round Same Side Corner Rectangle 39"/>
          <p:cNvSpPr/>
          <p:nvPr/>
        </p:nvSpPr>
        <p:spPr>
          <a:xfrm>
            <a:off x="14760000" y="9792223"/>
            <a:ext cx="14919816" cy="19685255"/>
          </a:xfrm>
          <a:prstGeom prst="round2SameRect">
            <a:avLst>
              <a:gd name="adj1" fmla="val 0"/>
              <a:gd name="adj2" fmla="val 6450"/>
            </a:avLst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asdsav</a:t>
            </a:r>
            <a:endParaRPr lang="es-MX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Round Same Side Corner Rectangle 40"/>
          <p:cNvSpPr/>
          <p:nvPr/>
        </p:nvSpPr>
        <p:spPr>
          <a:xfrm>
            <a:off x="519814" y="19478223"/>
            <a:ext cx="13500000" cy="7128872"/>
          </a:xfrm>
          <a:prstGeom prst="round2SameRect">
            <a:avLst>
              <a:gd name="adj1" fmla="val 0"/>
              <a:gd name="adj2" fmla="val 6356"/>
            </a:avLst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1800"/>
              </a:spcAft>
            </a:pPr>
            <a:r>
              <a:rPr lang="es-MX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 acuerdo a los resultados de las pruebas neuropsicológicas, los participantes fueron divididos en dos grupos: CTRL, con funcionamiento normal en todas las escalas del </a:t>
            </a:r>
            <a:r>
              <a:rPr lang="es-MX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Neuropsi</a:t>
            </a:r>
            <a:r>
              <a:rPr lang="es-MX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y MCI, cuyas puntuaciones en </a:t>
            </a:r>
            <a:r>
              <a:rPr lang="es-MX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Neuropsi</a:t>
            </a:r>
            <a:r>
              <a:rPr lang="es-MX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sugieren un posible DCL. Los participantes en ambos grupos no mostraron diferencias significativas en edad, educación y afecciones en actividades de la vida diaria; la prueba MMSE mostró diferencias marginales.</a:t>
            </a:r>
          </a:p>
          <a:p>
            <a:pPr algn="ctr">
              <a:spcAft>
                <a:spcPts val="1800"/>
              </a:spcAft>
            </a:pPr>
            <a:endParaRPr lang="es-MX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ound Same Side Corner Rectangle 41"/>
          <p:cNvSpPr/>
          <p:nvPr/>
        </p:nvSpPr>
        <p:spPr>
          <a:xfrm>
            <a:off x="14734258" y="38056367"/>
            <a:ext cx="14919816" cy="4188619"/>
          </a:xfrm>
          <a:prstGeom prst="round2SameRect">
            <a:avLst>
              <a:gd name="adj1" fmla="val 0"/>
              <a:gd name="adj2" fmla="val 10025"/>
            </a:avLst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Rosales-</a:t>
            </a:r>
            <a:r>
              <a:rPr lang="es-MX" sz="4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Lagarde</a:t>
            </a:r>
            <a:r>
              <a:rPr lang="es-MX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MX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A, </a:t>
            </a:r>
            <a:r>
              <a:rPr lang="es-MX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Rodriguez</a:t>
            </a:r>
            <a:r>
              <a:rPr lang="es-MX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-Torres </a:t>
            </a:r>
            <a:r>
              <a:rPr lang="es-MX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EE, Itzá-Ortiz </a:t>
            </a:r>
            <a:r>
              <a:rPr lang="es-MX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BA, Miramontes </a:t>
            </a:r>
            <a:r>
              <a:rPr lang="es-MX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P, Vázquez-Tagle </a:t>
            </a:r>
            <a:r>
              <a:rPr lang="es-MX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G, Enciso-Alva </a:t>
            </a:r>
            <a:r>
              <a:rPr lang="es-MX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JC, García-Muñoz </a:t>
            </a:r>
            <a:r>
              <a:rPr lang="es-MX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V, Cubero-Rego </a:t>
            </a:r>
            <a:r>
              <a:rPr lang="es-MX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L, Pineda-Sánchez </a:t>
            </a:r>
            <a:r>
              <a:rPr lang="es-MX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JE, Martínez-Alcalá </a:t>
            </a:r>
            <a:r>
              <a:rPr lang="es-MX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 </a:t>
            </a:r>
            <a:r>
              <a:rPr lang="es-MX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 </a:t>
            </a:r>
            <a:r>
              <a:rPr lang="es-MX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Lopez-Noguerola</a:t>
            </a:r>
            <a:r>
              <a:rPr lang="es-MX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MX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JS (2018) </a:t>
            </a:r>
            <a:r>
              <a:rPr lang="es-MX" sz="4000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es-MX" sz="40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MX" sz="4000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Color of </a:t>
            </a:r>
            <a:r>
              <a:rPr lang="es-MX" sz="4000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Noise</a:t>
            </a:r>
            <a:r>
              <a:rPr lang="es-MX" sz="40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s-MX" sz="4000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Weak</a:t>
            </a:r>
            <a:r>
              <a:rPr lang="es-MX" sz="40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MX" sz="4000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Stationarity</a:t>
            </a:r>
            <a:r>
              <a:rPr lang="es-MX" sz="40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at </a:t>
            </a:r>
            <a:r>
              <a:rPr lang="es-MX" sz="4000" i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es-MX" sz="4000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NREM </a:t>
            </a:r>
            <a:r>
              <a:rPr lang="es-MX" sz="4000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es-MX" sz="40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REM </a:t>
            </a:r>
            <a:r>
              <a:rPr lang="es-MX" sz="4000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Sleep</a:t>
            </a:r>
            <a:r>
              <a:rPr lang="es-MX" sz="40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MX" sz="4000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Transition</a:t>
            </a:r>
            <a:r>
              <a:rPr lang="es-MX" sz="40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 </a:t>
            </a:r>
            <a:r>
              <a:rPr lang="es-MX" sz="4000" i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Mild</a:t>
            </a:r>
            <a:r>
              <a:rPr lang="es-MX" sz="4000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MX" sz="4000" i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Cognitive</a:t>
            </a:r>
            <a:r>
              <a:rPr lang="es-MX" sz="4000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MX" sz="4000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Impaired</a:t>
            </a:r>
            <a:r>
              <a:rPr lang="es-MX" sz="40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MX" sz="4000" i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Subjects</a:t>
            </a:r>
            <a:r>
              <a:rPr lang="es-MX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Front</a:t>
            </a:r>
            <a:r>
              <a:rPr lang="es-MX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s-MX" sz="4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Psychol</a:t>
            </a:r>
            <a:r>
              <a:rPr lang="es-MX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s-MX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9:1205. </a:t>
            </a:r>
            <a:r>
              <a:rPr lang="es-MX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doi</a:t>
            </a:r>
            <a:r>
              <a:rPr lang="es-MX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10.3389/fpsyg.2018.01205</a:t>
            </a:r>
            <a:endParaRPr lang="es-MX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Round Same Side Corner Rectangle 43"/>
          <p:cNvSpPr/>
          <p:nvPr/>
        </p:nvSpPr>
        <p:spPr>
          <a:xfrm>
            <a:off x="14780184" y="31493622"/>
            <a:ext cx="14919816" cy="4536504"/>
          </a:xfrm>
          <a:prstGeom prst="round2SameRect">
            <a:avLst>
              <a:gd name="adj1" fmla="val 0"/>
              <a:gd name="adj2" fmla="val 10025"/>
            </a:avLst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1800"/>
              </a:spcAft>
            </a:pPr>
            <a:r>
              <a:rPr lang="es-MX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 análisis de estacionariedad mostró diferencias entre etapas  de sueño al considerar los registros completos. </a:t>
            </a:r>
          </a:p>
          <a:p>
            <a:pPr algn="just">
              <a:spcAft>
                <a:spcPts val="1800"/>
              </a:spcAft>
            </a:pPr>
            <a:r>
              <a:rPr lang="es-MX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Debido el tamaño pequeño de la muestra, cualquier conclusión debe ser considerada como preliminar para ser confirmada en estudios posteriores.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022635" y="36030126"/>
            <a:ext cx="720000" cy="7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ound Same Side Corner Rectangle 35"/>
          <p:cNvSpPr/>
          <p:nvPr/>
        </p:nvSpPr>
        <p:spPr>
          <a:xfrm>
            <a:off x="576115" y="28479303"/>
            <a:ext cx="13500000" cy="13765761"/>
          </a:xfrm>
          <a:prstGeom prst="round2SameRect">
            <a:avLst>
              <a:gd name="adj1" fmla="val 0"/>
              <a:gd name="adj2" fmla="val 6356"/>
            </a:avLst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s-MX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asdsa</a:t>
            </a:r>
            <a:endParaRPr lang="es-MX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983545" y="29477478"/>
            <a:ext cx="720000" cy="7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angle 31"/>
          <p:cNvSpPr/>
          <p:nvPr/>
        </p:nvSpPr>
        <p:spPr>
          <a:xfrm>
            <a:off x="7289999" y="17462079"/>
            <a:ext cx="720000" cy="7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ound Same Side Corner Rectangle 33"/>
          <p:cNvSpPr/>
          <p:nvPr/>
        </p:nvSpPr>
        <p:spPr>
          <a:xfrm>
            <a:off x="576116" y="27183159"/>
            <a:ext cx="13500000" cy="1296144"/>
          </a:xfrm>
          <a:prstGeom prst="round2SameRect">
            <a:avLst/>
          </a:prstGeom>
          <a:solidFill>
            <a:srgbClr val="A13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b="1" dirty="0" smtClean="0">
                <a:latin typeface="Bahnschrift" pitchFamily="34" charset="0"/>
              </a:rPr>
              <a:t>Análisis de estacionariedad</a:t>
            </a:r>
            <a:endParaRPr lang="es-MX" sz="6000" b="1" dirty="0">
              <a:latin typeface="Bahnschrift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760691" y="35008068"/>
            <a:ext cx="7704856" cy="6770934"/>
            <a:chOff x="1872259" y="33663879"/>
            <a:chExt cx="9505056" cy="8352928"/>
          </a:xfrm>
        </p:grpSpPr>
        <p:sp>
          <p:nvSpPr>
            <p:cNvPr id="28" name="Rounded Rectangle 27"/>
            <p:cNvSpPr/>
            <p:nvPr/>
          </p:nvSpPr>
          <p:spPr>
            <a:xfrm>
              <a:off x="1872259" y="33663879"/>
              <a:ext cx="9505056" cy="8352928"/>
            </a:xfrm>
            <a:prstGeom prst="roundRect">
              <a:avLst>
                <a:gd name="adj" fmla="val 5378"/>
              </a:avLst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30" name="Picture 6" descr="C:\Users\EQUIPO 1\Desktop\julio\Sharelatex\TESIS\poster2018\epocas_diferentes_sinfondo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307" y="33990953"/>
              <a:ext cx="8658175" cy="7809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6163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402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EQUIPO 1</dc:creator>
  <cp:lastModifiedBy>EQUIPO 1</cp:lastModifiedBy>
  <cp:revision>24</cp:revision>
  <dcterms:created xsi:type="dcterms:W3CDTF">2018-08-07T02:06:57Z</dcterms:created>
  <dcterms:modified xsi:type="dcterms:W3CDTF">2018-08-08T20:45:56Z</dcterms:modified>
</cp:coreProperties>
</file>