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1" r:id="rId4"/>
    <p:sldId id="271" r:id="rId5"/>
    <p:sldId id="282" r:id="rId6"/>
    <p:sldId id="283" r:id="rId7"/>
    <p:sldId id="267" r:id="rId8"/>
    <p:sldId id="268" r:id="rId9"/>
    <p:sldId id="265" r:id="rId10"/>
    <p:sldId id="262" r:id="rId11"/>
    <p:sldId id="266" r:id="rId12"/>
    <p:sldId id="263" r:id="rId13"/>
    <p:sldId id="270" r:id="rId14"/>
    <p:sldId id="259" r:id="rId15"/>
    <p:sldId id="264" r:id="rId16"/>
    <p:sldId id="260" r:id="rId17"/>
    <p:sldId id="287" r:id="rId18"/>
    <p:sldId id="269" r:id="rId19"/>
    <p:sldId id="277" r:id="rId20"/>
    <p:sldId id="275" r:id="rId21"/>
    <p:sldId id="284" r:id="rId22"/>
    <p:sldId id="285" r:id="rId23"/>
    <p:sldId id="286" r:id="rId24"/>
    <p:sldId id="272" r:id="rId25"/>
    <p:sldId id="276" r:id="rId26"/>
    <p:sldId id="273" r:id="rId27"/>
    <p:sldId id="302" r:id="rId28"/>
    <p:sldId id="274" r:id="rId29"/>
    <p:sldId id="291" r:id="rId30"/>
    <p:sldId id="292" r:id="rId31"/>
    <p:sldId id="293" r:id="rId32"/>
    <p:sldId id="294" r:id="rId33"/>
    <p:sldId id="295" r:id="rId34"/>
    <p:sldId id="296" r:id="rId35"/>
    <p:sldId id="297" r:id="rId36"/>
    <p:sldId id="300" r:id="rId37"/>
    <p:sldId id="299" r:id="rId38"/>
    <p:sldId id="298" r:id="rId39"/>
    <p:sldId id="288" r:id="rId40"/>
    <p:sldId id="278"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9" autoAdjust="0"/>
    <p:restoredTop sz="94660"/>
  </p:normalViewPr>
  <p:slideViewPr>
    <p:cSldViewPr snapToGrid="0">
      <p:cViewPr varScale="1">
        <p:scale>
          <a:sx n="152" d="100"/>
          <a:sy n="152" d="100"/>
        </p:scale>
        <p:origin x="420" y="1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8CB1-86B8-12B3-6675-829E7DE5EB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5C125B-5774-AE92-AB8A-B95B53FC2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0A12B1-744B-DDCC-31EE-ECEA86AEE388}"/>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5" name="Footer Placeholder 4">
            <a:extLst>
              <a:ext uri="{FF2B5EF4-FFF2-40B4-BE49-F238E27FC236}">
                <a16:creationId xmlns:a16="http://schemas.microsoft.com/office/drawing/2014/main" id="{7AD602E0-B6F3-1DEA-2B9E-940432BE8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59337-7D1B-2FBA-8BBC-712B194B2960}"/>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297106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0758-EC87-DC97-DEE1-567C8A51BC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0EE41C-12F6-DB00-DC25-2288AFA74E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8E47B-A664-5417-B623-A39C305FD326}"/>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5" name="Footer Placeholder 4">
            <a:extLst>
              <a:ext uri="{FF2B5EF4-FFF2-40B4-BE49-F238E27FC236}">
                <a16:creationId xmlns:a16="http://schemas.microsoft.com/office/drawing/2014/main" id="{ADCDAB7A-09AD-3078-EA88-4DC8DD757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CD66B-9494-50BB-420C-B608C5A838C2}"/>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3221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94D31-9F66-F3C6-8F2B-B522C2AF00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80109-8B19-247A-BFC0-1F376DEFE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C9625-E054-9F59-F70F-E05DFF37BAF2}"/>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5" name="Footer Placeholder 4">
            <a:extLst>
              <a:ext uri="{FF2B5EF4-FFF2-40B4-BE49-F238E27FC236}">
                <a16:creationId xmlns:a16="http://schemas.microsoft.com/office/drawing/2014/main" id="{2AEBF01A-169A-C764-B6B5-A93979152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F0ACE-52C2-55A7-3068-C0A974CE7D1B}"/>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284040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F461-D41E-F9F5-D883-A5455E1A8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E952D-73C5-13BD-3A9B-DDACA2265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817C5-30A1-022C-6D5C-1A9E9AEF5EF8}"/>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5" name="Footer Placeholder 4">
            <a:extLst>
              <a:ext uri="{FF2B5EF4-FFF2-40B4-BE49-F238E27FC236}">
                <a16:creationId xmlns:a16="http://schemas.microsoft.com/office/drawing/2014/main" id="{6F6EA3F3-C5ED-E5E1-F62B-A839E9FBF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A61B9-2BE1-85B4-679C-F013C71951D6}"/>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161985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6CD6-5E45-CFE5-3516-097D75A01C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B5C3AF-9CD8-E4C9-8DB0-996D1CC4A3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4BA54-BCAB-55AA-C9A1-2EEF3B8AB741}"/>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5" name="Footer Placeholder 4">
            <a:extLst>
              <a:ext uri="{FF2B5EF4-FFF2-40B4-BE49-F238E27FC236}">
                <a16:creationId xmlns:a16="http://schemas.microsoft.com/office/drawing/2014/main" id="{2B0BF02B-6A63-5074-911B-13CAC12B0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B52C4-30E4-F257-B765-2294C9D590E2}"/>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112471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ABF6-D5DE-7705-E0B7-C45EB8D7C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E8077-5C97-7BC0-3E82-A94E106D1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52572-8187-44F5-B017-A68F5AF72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1516EF-6E42-1A5A-D8A2-2E6C1D860AD4}"/>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6" name="Footer Placeholder 5">
            <a:extLst>
              <a:ext uri="{FF2B5EF4-FFF2-40B4-BE49-F238E27FC236}">
                <a16:creationId xmlns:a16="http://schemas.microsoft.com/office/drawing/2014/main" id="{37DBAB07-67F3-A05E-995B-A5303E063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8BFA9-B804-E43C-2EC7-74534EF8A7BD}"/>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72438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6558-B81C-7DEF-323B-F409A1078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1CEA2-46CD-42F7-A937-FF66E6AD0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32052-5E84-AFD5-7BC7-2873099CB6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29B8E3-66E5-6822-558A-1291909AE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0B434-D2D7-5C1B-EBF8-9CA551A575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DC6EAE-9BF9-0080-B422-0AE4EE30B4BC}"/>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8" name="Footer Placeholder 7">
            <a:extLst>
              <a:ext uri="{FF2B5EF4-FFF2-40B4-BE49-F238E27FC236}">
                <a16:creationId xmlns:a16="http://schemas.microsoft.com/office/drawing/2014/main" id="{1C7C9AB2-0CFB-4843-EB5A-AF2456B8E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05204C-1C34-4116-55C5-18D71E940D55}"/>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184133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556E-68E2-0689-C5BC-E21D7EA322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1A0467-536A-4627-95F9-5DE8EF231F49}"/>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4" name="Footer Placeholder 3">
            <a:extLst>
              <a:ext uri="{FF2B5EF4-FFF2-40B4-BE49-F238E27FC236}">
                <a16:creationId xmlns:a16="http://schemas.microsoft.com/office/drawing/2014/main" id="{2D371606-F585-EAD9-C1F2-2C6602449E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9E1729-D3E0-6A97-0FD4-331521798021}"/>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62201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404F3-EE46-9307-AD43-AE742CFDEE67}"/>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3" name="Footer Placeholder 2">
            <a:extLst>
              <a:ext uri="{FF2B5EF4-FFF2-40B4-BE49-F238E27FC236}">
                <a16:creationId xmlns:a16="http://schemas.microsoft.com/office/drawing/2014/main" id="{3B5B00C1-EFD3-802F-0817-060B96DDED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8DAA16-91DA-3B06-450E-C34825EF17AD}"/>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279193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63D0-F3DB-9C92-1D40-26C39C517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2655A5-2C70-E098-B4AF-F310ADB1E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F20C2-63A6-1670-7A15-DDEDE6EF2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D3473-10BE-5E57-AC11-A97F2D1C5A09}"/>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6" name="Footer Placeholder 5">
            <a:extLst>
              <a:ext uri="{FF2B5EF4-FFF2-40B4-BE49-F238E27FC236}">
                <a16:creationId xmlns:a16="http://schemas.microsoft.com/office/drawing/2014/main" id="{18B081F0-99FA-C8FE-732F-E56E7D013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ECD47-C2A9-0101-95E9-6B38D1FE4053}"/>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315838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91A2-9071-499D-A434-4D22B6976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98C606-927D-CB8C-4C53-B496B24F9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E9FF3B-815A-E92D-9002-B974FF66B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F361D-2242-3739-08B9-C75D21C801F5}"/>
              </a:ext>
            </a:extLst>
          </p:cNvPr>
          <p:cNvSpPr>
            <a:spLocks noGrp="1"/>
          </p:cNvSpPr>
          <p:nvPr>
            <p:ph type="dt" sz="half" idx="10"/>
          </p:nvPr>
        </p:nvSpPr>
        <p:spPr/>
        <p:txBody>
          <a:bodyPr/>
          <a:lstStyle/>
          <a:p>
            <a:fld id="{0C97266A-8413-434E-ABA4-EFEFFE5B05DA}" type="datetimeFigureOut">
              <a:rPr lang="en-US" smtClean="0"/>
              <a:t>4/2/2024</a:t>
            </a:fld>
            <a:endParaRPr lang="en-US"/>
          </a:p>
        </p:txBody>
      </p:sp>
      <p:sp>
        <p:nvSpPr>
          <p:cNvPr id="6" name="Footer Placeholder 5">
            <a:extLst>
              <a:ext uri="{FF2B5EF4-FFF2-40B4-BE49-F238E27FC236}">
                <a16:creationId xmlns:a16="http://schemas.microsoft.com/office/drawing/2014/main" id="{E625B1A1-8772-F176-8378-63DE6F126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8379E-A9C6-7A14-F0A3-CE935114756A}"/>
              </a:ext>
            </a:extLst>
          </p:cNvPr>
          <p:cNvSpPr>
            <a:spLocks noGrp="1"/>
          </p:cNvSpPr>
          <p:nvPr>
            <p:ph type="sldNum" sz="quarter" idx="12"/>
          </p:nvPr>
        </p:nvSpPr>
        <p:spPr/>
        <p:txBody>
          <a:bodyPr/>
          <a:lstStyle/>
          <a:p>
            <a:fld id="{10DFAF94-A6A9-4EB5-854B-499B26409294}" type="slidenum">
              <a:rPr lang="en-US" smtClean="0"/>
              <a:t>‹#›</a:t>
            </a:fld>
            <a:endParaRPr lang="en-US"/>
          </a:p>
        </p:txBody>
      </p:sp>
    </p:spTree>
    <p:extLst>
      <p:ext uri="{BB962C8B-B14F-4D97-AF65-F5344CB8AC3E}">
        <p14:creationId xmlns:p14="http://schemas.microsoft.com/office/powerpoint/2010/main" val="296189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ACCD2-5471-0912-0147-39D70DF6D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97D3B-CB53-5E89-C2E2-599443DCF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90607-50C8-B332-8B2C-3FB554CBD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97266A-8413-434E-ABA4-EFEFFE5B05DA}" type="datetimeFigureOut">
              <a:rPr lang="en-US" smtClean="0"/>
              <a:t>4/2/2024</a:t>
            </a:fld>
            <a:endParaRPr lang="en-US"/>
          </a:p>
        </p:txBody>
      </p:sp>
      <p:sp>
        <p:nvSpPr>
          <p:cNvPr id="5" name="Footer Placeholder 4">
            <a:extLst>
              <a:ext uri="{FF2B5EF4-FFF2-40B4-BE49-F238E27FC236}">
                <a16:creationId xmlns:a16="http://schemas.microsoft.com/office/drawing/2014/main" id="{08B1CEF0-53FC-691C-9E2D-93D7F7762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9E41FB-4B9B-94B9-87E3-B3C0ABEA9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DFAF94-A6A9-4EB5-854B-499B26409294}" type="slidenum">
              <a:rPr lang="en-US" smtClean="0"/>
              <a:t>‹#›</a:t>
            </a:fld>
            <a:endParaRPr lang="en-US"/>
          </a:p>
        </p:txBody>
      </p:sp>
    </p:spTree>
    <p:extLst>
      <p:ext uri="{BB962C8B-B14F-4D97-AF65-F5344CB8AC3E}">
        <p14:creationId xmlns:p14="http://schemas.microsoft.com/office/powerpoint/2010/main" val="28095807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etbrains.com/rider/" TargetMode="External"/><Relationship Id="rId2" Type="http://schemas.openxmlformats.org/officeDocument/2006/relationships/hyperlink" Target="https://visualstudio.microsoft.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ub.docker.com/_/microsoft-mssql-server" TargetMode="External"/><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sql/ssms/download-sql-server-management-studio-ssms?view=sql-server-ver16" TargetMode="External"/><Relationship Id="rId2" Type="http://schemas.openxmlformats.org/officeDocument/2006/relationships/hyperlink" Target="https://learn.microsoft.com/en-us/azure-data-studio/download-azure-data-studio?tabs=win-install%2Cwin-user-install%2Credhat-install%2Cwindows-uninstall%2Credhat-uninstall" TargetMode="External"/><Relationship Id="rId1" Type="http://schemas.openxmlformats.org/officeDocument/2006/relationships/slideLayout" Target="../slideLayouts/slideLayout2.xml"/><Relationship Id="rId4" Type="http://schemas.openxmlformats.org/officeDocument/2006/relationships/hyperlink" Target="https://www.jetbrains.com/datagrip/?source=google&amp;medium=cpc&amp;campaign=EMEA_en_EAST_DataGrip_Branded&amp;term=datagrip&amp;content=555122603946&amp;gad_source=1&amp;gclid=CjwKCAjwtqmwBhBVEiwAL-WAYQl3KyO6qdB4Fw3EoqN6k5a60nIJPTstaV4j86F3GREmuZWI8OgpzxoCt_0QAvD_Bw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learn.microsoft.com/en-us/aspnet/core/introduction-to-aspnet-core?view=aspnetcore-8.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1A671DE-D529-4A2A-A35D-E97400239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1F363-7278-18FA-60D3-35B371D34B3E}"/>
              </a:ext>
            </a:extLst>
          </p:cNvPr>
          <p:cNvSpPr>
            <a:spLocks noGrp="1"/>
          </p:cNvSpPr>
          <p:nvPr>
            <p:ph type="ctrTitle"/>
          </p:nvPr>
        </p:nvSpPr>
        <p:spPr>
          <a:xfrm>
            <a:off x="6406055" y="780057"/>
            <a:ext cx="4947745" cy="2828462"/>
          </a:xfrm>
        </p:spPr>
        <p:txBody>
          <a:bodyPr>
            <a:normAutofit/>
          </a:bodyPr>
          <a:lstStyle/>
          <a:p>
            <a:pPr algn="l"/>
            <a:r>
              <a:rPr lang="en-US"/>
              <a:t>.NET </a:t>
            </a:r>
          </a:p>
        </p:txBody>
      </p:sp>
      <p:sp>
        <p:nvSpPr>
          <p:cNvPr id="3" name="Subtitle 2">
            <a:extLst>
              <a:ext uri="{FF2B5EF4-FFF2-40B4-BE49-F238E27FC236}">
                <a16:creationId xmlns:a16="http://schemas.microsoft.com/office/drawing/2014/main" id="{25CBD124-17F8-C4B9-1D30-6C46641AA6B6}"/>
              </a:ext>
            </a:extLst>
          </p:cNvPr>
          <p:cNvSpPr>
            <a:spLocks noGrp="1"/>
          </p:cNvSpPr>
          <p:nvPr>
            <p:ph type="subTitle" idx="1"/>
          </p:nvPr>
        </p:nvSpPr>
        <p:spPr>
          <a:xfrm>
            <a:off x="6406055" y="3700594"/>
            <a:ext cx="4947745" cy="1746803"/>
          </a:xfrm>
        </p:spPr>
        <p:txBody>
          <a:bodyPr>
            <a:normAutofit/>
          </a:bodyPr>
          <a:lstStyle/>
          <a:p>
            <a:pPr algn="l"/>
            <a:r>
              <a:rPr lang="en-US"/>
              <a:t>Beginner Level</a:t>
            </a:r>
          </a:p>
        </p:txBody>
      </p:sp>
      <p:sp>
        <p:nvSpPr>
          <p:cNvPr id="35" name="Freeform: Shape 34">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59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7" name="Straight Connector 3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3649" y="127376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Block Arc 38">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1431" y="1382395"/>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eeform: Shape 40">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31329"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
        <p:nvSpPr>
          <p:cNvPr id="43" name="Oval 4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20126" y="2345836"/>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03228"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7948" flipH="1">
            <a:off x="230949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599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27120-E48B-7A72-7D4E-3FC27C0AC1AC}"/>
              </a:ext>
            </a:extLst>
          </p:cNvPr>
          <p:cNvSpPr>
            <a:spLocks noGrp="1"/>
          </p:cNvSpPr>
          <p:nvPr>
            <p:ph type="title"/>
          </p:nvPr>
        </p:nvSpPr>
        <p:spPr>
          <a:xfrm>
            <a:off x="838200" y="365125"/>
            <a:ext cx="10515600" cy="1325563"/>
          </a:xfrm>
        </p:spPr>
        <p:txBody>
          <a:bodyPr>
            <a:normAutofit/>
          </a:bodyPr>
          <a:lstStyle/>
          <a:p>
            <a:r>
              <a:rPr lang="en-US" sz="5400"/>
              <a:t>Development Tools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F5DAA0-72FF-FB1B-DAB4-EB0A0A32178D}"/>
              </a:ext>
            </a:extLst>
          </p:cNvPr>
          <p:cNvSpPr>
            <a:spLocks noGrp="1"/>
          </p:cNvSpPr>
          <p:nvPr>
            <p:ph idx="1"/>
          </p:nvPr>
        </p:nvSpPr>
        <p:spPr>
          <a:xfrm>
            <a:off x="838200" y="1929384"/>
            <a:ext cx="10515600" cy="4251960"/>
          </a:xfrm>
        </p:spPr>
        <p:txBody>
          <a:bodyPr>
            <a:normAutofit/>
          </a:bodyPr>
          <a:lstStyle/>
          <a:p>
            <a:r>
              <a:rPr lang="en-US" sz="2200"/>
              <a:t>Visual Studio (</a:t>
            </a:r>
            <a:r>
              <a:rPr lang="en-GB" sz="2200">
                <a:hlinkClick r:id="rId2"/>
              </a:rPr>
              <a:t>Visual Studio: IDE and Code Editor for Software Developers and Teams (microsoft.com)</a:t>
            </a:r>
            <a:r>
              <a:rPr lang="en-GB" sz="2200"/>
              <a:t>)</a:t>
            </a:r>
            <a:endParaRPr lang="en-US" sz="2200"/>
          </a:p>
          <a:p>
            <a:pPr lvl="1"/>
            <a:r>
              <a:rPr lang="en-US" sz="2200"/>
              <a:t>Free for personal use</a:t>
            </a:r>
          </a:p>
          <a:p>
            <a:pPr lvl="1"/>
            <a:r>
              <a:rPr lang="en-US" sz="2200"/>
              <a:t>Paid for commercial use</a:t>
            </a:r>
          </a:p>
          <a:p>
            <a:pPr lvl="1"/>
            <a:endParaRPr lang="en-US" sz="2200"/>
          </a:p>
          <a:p>
            <a:r>
              <a:rPr lang="en-US" sz="2200"/>
              <a:t>Rider (</a:t>
            </a:r>
            <a:r>
              <a:rPr lang="en-GB" sz="2200">
                <a:hlinkClick r:id="rId3"/>
              </a:rPr>
              <a:t>Rider: The Cross-Platform .NET IDE from JetBrains</a:t>
            </a:r>
            <a:r>
              <a:rPr lang="en-GB" sz="2200"/>
              <a:t>)</a:t>
            </a:r>
            <a:endParaRPr lang="en-US" sz="2200"/>
          </a:p>
          <a:p>
            <a:pPr lvl="1"/>
            <a:r>
              <a:rPr lang="en-US" sz="2200"/>
              <a:t>Paid</a:t>
            </a:r>
          </a:p>
          <a:p>
            <a:pPr lvl="1"/>
            <a:r>
              <a:rPr lang="en-US" sz="2200"/>
              <a:t>Free version for student &amp; open source contributors</a:t>
            </a:r>
          </a:p>
        </p:txBody>
      </p:sp>
    </p:spTree>
    <p:extLst>
      <p:ext uri="{BB962C8B-B14F-4D97-AF65-F5344CB8AC3E}">
        <p14:creationId xmlns:p14="http://schemas.microsoft.com/office/powerpoint/2010/main" val="335871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E015D-17B1-770E-CBB4-F3CDBF031BD7}"/>
              </a:ext>
            </a:extLst>
          </p:cNvPr>
          <p:cNvSpPr>
            <a:spLocks noGrp="1"/>
          </p:cNvSpPr>
          <p:nvPr>
            <p:ph type="title"/>
          </p:nvPr>
        </p:nvSpPr>
        <p:spPr>
          <a:xfrm>
            <a:off x="838200" y="365125"/>
            <a:ext cx="10515600" cy="1325563"/>
          </a:xfrm>
        </p:spPr>
        <p:txBody>
          <a:bodyPr>
            <a:normAutofit/>
          </a:bodyPr>
          <a:lstStyle/>
          <a:p>
            <a:r>
              <a:rPr lang="en-US" sz="5400"/>
              <a:t>Development Tools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91F883-D25F-0448-AAB2-4D8004601ED4}"/>
              </a:ext>
            </a:extLst>
          </p:cNvPr>
          <p:cNvSpPr>
            <a:spLocks noGrp="1"/>
          </p:cNvSpPr>
          <p:nvPr>
            <p:ph idx="1"/>
          </p:nvPr>
        </p:nvSpPr>
        <p:spPr>
          <a:xfrm>
            <a:off x="838200" y="1929384"/>
            <a:ext cx="10515600" cy="4251960"/>
          </a:xfrm>
        </p:spPr>
        <p:txBody>
          <a:bodyPr>
            <a:normAutofit/>
          </a:bodyPr>
          <a:lstStyle/>
          <a:p>
            <a:r>
              <a:rPr lang="en-US" sz="2200"/>
              <a:t>MS SQL Server (</a:t>
            </a:r>
            <a:r>
              <a:rPr lang="en-US" sz="2200">
                <a:hlinkClick r:id="rId2"/>
              </a:rPr>
              <a:t>SQL Server Downloads | Microsoft</a:t>
            </a:r>
            <a:r>
              <a:rPr lang="en-US" sz="2200"/>
              <a:t>)</a:t>
            </a:r>
          </a:p>
          <a:p>
            <a:r>
              <a:rPr lang="en-US" sz="2200"/>
              <a:t>Docker Version</a:t>
            </a:r>
          </a:p>
          <a:p>
            <a:pPr lvl="1"/>
            <a:r>
              <a:rPr lang="en-US" sz="2200"/>
              <a:t>Docker desktop</a:t>
            </a:r>
          </a:p>
          <a:p>
            <a:pPr lvl="1"/>
            <a:r>
              <a:rPr lang="en-US" sz="2200"/>
              <a:t>SQL Server Docker Image (</a:t>
            </a:r>
            <a:r>
              <a:rPr lang="en-US" sz="2200">
                <a:hlinkClick r:id="rId3"/>
              </a:rPr>
              <a:t>microsoft-mssql-server - Official Image | Docker Hub</a:t>
            </a:r>
            <a:r>
              <a:rPr lang="en-US" sz="2200"/>
              <a:t>)</a:t>
            </a:r>
          </a:p>
          <a:p>
            <a:endParaRPr lang="en-US" sz="2200"/>
          </a:p>
        </p:txBody>
      </p:sp>
    </p:spTree>
    <p:extLst>
      <p:ext uri="{BB962C8B-B14F-4D97-AF65-F5344CB8AC3E}">
        <p14:creationId xmlns:p14="http://schemas.microsoft.com/office/powerpoint/2010/main" val="416133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0FBDB-1FE3-88A2-C4E5-B771138240A4}"/>
              </a:ext>
            </a:extLst>
          </p:cNvPr>
          <p:cNvSpPr>
            <a:spLocks noGrp="1"/>
          </p:cNvSpPr>
          <p:nvPr>
            <p:ph type="title"/>
          </p:nvPr>
        </p:nvSpPr>
        <p:spPr>
          <a:xfrm>
            <a:off x="838200" y="365125"/>
            <a:ext cx="10515600" cy="1325563"/>
          </a:xfrm>
        </p:spPr>
        <p:txBody>
          <a:bodyPr>
            <a:normAutofit/>
          </a:bodyPr>
          <a:lstStyle/>
          <a:p>
            <a:r>
              <a:rPr lang="en-US" sz="5400"/>
              <a:t>Development Tools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46B7EC-A372-F8B5-D4A7-AE91A444969F}"/>
              </a:ext>
            </a:extLst>
          </p:cNvPr>
          <p:cNvSpPr>
            <a:spLocks noGrp="1"/>
          </p:cNvSpPr>
          <p:nvPr>
            <p:ph idx="1"/>
          </p:nvPr>
        </p:nvSpPr>
        <p:spPr>
          <a:xfrm>
            <a:off x="838200" y="1929384"/>
            <a:ext cx="10515600" cy="4251960"/>
          </a:xfrm>
        </p:spPr>
        <p:txBody>
          <a:bodyPr>
            <a:normAutofit/>
          </a:bodyPr>
          <a:lstStyle/>
          <a:p>
            <a:r>
              <a:rPr lang="en-US" sz="1700"/>
              <a:t>Azure Data Studio (</a:t>
            </a:r>
            <a:r>
              <a:rPr lang="en-US" sz="1700">
                <a:hlinkClick r:id="rId2"/>
              </a:rPr>
              <a:t>Download and install Azure Data Studio - Azure Data Studio | Microsoft Learn</a:t>
            </a:r>
            <a:r>
              <a:rPr lang="en-US" sz="1700"/>
              <a:t>)</a:t>
            </a:r>
          </a:p>
          <a:p>
            <a:pPr lvl="1"/>
            <a:r>
              <a:rPr lang="en-US" sz="1700"/>
              <a:t>Free</a:t>
            </a:r>
          </a:p>
          <a:p>
            <a:pPr lvl="1"/>
            <a:r>
              <a:rPr lang="en-US" sz="1700"/>
              <a:t>Based on VS Code</a:t>
            </a:r>
          </a:p>
          <a:p>
            <a:pPr lvl="1"/>
            <a:r>
              <a:rPr lang="en-US" sz="1700"/>
              <a:t>Any database</a:t>
            </a:r>
          </a:p>
          <a:p>
            <a:pPr lvl="1"/>
            <a:endParaRPr lang="en-US" sz="1700"/>
          </a:p>
          <a:p>
            <a:r>
              <a:rPr lang="en-US" sz="1700"/>
              <a:t>MSSQL Management Studio (</a:t>
            </a:r>
            <a:r>
              <a:rPr lang="en-US" sz="1700">
                <a:hlinkClick r:id="rId3"/>
              </a:rPr>
              <a:t>Download SQL Server Management Studio (SSMS) - SQL Server Management Studio (SSMS) | Microsoft Learn</a:t>
            </a:r>
            <a:r>
              <a:rPr lang="en-US" sz="1700"/>
              <a:t>)</a:t>
            </a:r>
          </a:p>
          <a:p>
            <a:pPr lvl="1"/>
            <a:r>
              <a:rPr lang="en-US" sz="1700"/>
              <a:t>Free</a:t>
            </a:r>
          </a:p>
          <a:p>
            <a:pPr lvl="1"/>
            <a:r>
              <a:rPr lang="en-US" sz="1700"/>
              <a:t>Only MSSQL Database</a:t>
            </a:r>
          </a:p>
          <a:p>
            <a:pPr lvl="1"/>
            <a:endParaRPr lang="en-US" sz="1700"/>
          </a:p>
          <a:p>
            <a:r>
              <a:rPr lang="en-US" sz="1700"/>
              <a:t>DataGrip (</a:t>
            </a:r>
            <a:r>
              <a:rPr lang="en-GB" sz="1700">
                <a:hlinkClick r:id="rId4"/>
              </a:rPr>
              <a:t>DataGrip: The Cross-Platform IDE for Databases &amp; SQL by JetBrains</a:t>
            </a:r>
            <a:r>
              <a:rPr lang="en-GB" sz="1700"/>
              <a:t>)</a:t>
            </a:r>
            <a:endParaRPr lang="en-US" sz="1700"/>
          </a:p>
          <a:p>
            <a:pPr lvl="1"/>
            <a:r>
              <a:rPr lang="en-US" sz="1700"/>
              <a:t>Paid</a:t>
            </a:r>
          </a:p>
          <a:p>
            <a:pPr lvl="1"/>
            <a:r>
              <a:rPr lang="en-US" sz="1700"/>
              <a:t>Any database</a:t>
            </a:r>
          </a:p>
          <a:p>
            <a:pPr lvl="1"/>
            <a:r>
              <a:rPr lang="en-US" sz="1700"/>
              <a:t>IntelliSense</a:t>
            </a:r>
          </a:p>
        </p:txBody>
      </p:sp>
    </p:spTree>
    <p:extLst>
      <p:ext uri="{BB962C8B-B14F-4D97-AF65-F5344CB8AC3E}">
        <p14:creationId xmlns:p14="http://schemas.microsoft.com/office/powerpoint/2010/main" val="390169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E5574-E41D-A6E7-DAD9-ECCD1FE26467}"/>
              </a:ext>
            </a:extLst>
          </p:cNvPr>
          <p:cNvSpPr>
            <a:spLocks noGrp="1"/>
          </p:cNvSpPr>
          <p:nvPr>
            <p:ph type="title"/>
          </p:nvPr>
        </p:nvSpPr>
        <p:spPr>
          <a:xfrm>
            <a:off x="838200" y="365125"/>
            <a:ext cx="10515600" cy="1325563"/>
          </a:xfrm>
        </p:spPr>
        <p:txBody>
          <a:bodyPr>
            <a:normAutofit/>
          </a:bodyPr>
          <a:lstStyle/>
          <a:p>
            <a:r>
              <a:rPr lang="en-US" sz="5400"/>
              <a:t>Learning Resources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4600F1-3FF3-1F2F-747F-4CF7B090B239}"/>
              </a:ext>
            </a:extLst>
          </p:cNvPr>
          <p:cNvSpPr>
            <a:spLocks noGrp="1"/>
          </p:cNvSpPr>
          <p:nvPr>
            <p:ph idx="1"/>
          </p:nvPr>
        </p:nvSpPr>
        <p:spPr>
          <a:xfrm>
            <a:off x="838200" y="1929384"/>
            <a:ext cx="10515600" cy="4251960"/>
          </a:xfrm>
        </p:spPr>
        <p:txBody>
          <a:bodyPr>
            <a:normAutofit/>
          </a:bodyPr>
          <a:lstStyle/>
          <a:p>
            <a:r>
              <a:rPr lang="en-US" sz="2200"/>
              <a:t>GitHub</a:t>
            </a:r>
          </a:p>
          <a:p>
            <a:r>
              <a:rPr lang="en-US" sz="2200"/>
              <a:t>MSDN Documentation (</a:t>
            </a:r>
            <a:r>
              <a:rPr lang="en-GB" sz="2200">
                <a:hlinkClick r:id="rId2"/>
              </a:rPr>
              <a:t>Overview of ASP.NET Core | Microsoft Learn</a:t>
            </a:r>
            <a:r>
              <a:rPr lang="en-GB" sz="2200"/>
              <a:t>)</a:t>
            </a:r>
            <a:endParaRPr lang="en-US" sz="2200"/>
          </a:p>
          <a:p>
            <a:r>
              <a:rPr lang="en-US" sz="2200"/>
              <a:t>ChatGPT (</a:t>
            </a:r>
            <a:r>
              <a:rPr lang="en-US" sz="2200">
                <a:hlinkClick r:id="rId3"/>
              </a:rPr>
              <a:t>ChatGPT (openai.com)</a:t>
            </a:r>
            <a:r>
              <a:rPr lang="en-US" sz="2200"/>
              <a:t>)</a:t>
            </a:r>
          </a:p>
          <a:p>
            <a:r>
              <a:rPr lang="en-US" sz="2200"/>
              <a:t>YouTube</a:t>
            </a:r>
          </a:p>
        </p:txBody>
      </p:sp>
    </p:spTree>
    <p:extLst>
      <p:ext uri="{BB962C8B-B14F-4D97-AF65-F5344CB8AC3E}">
        <p14:creationId xmlns:p14="http://schemas.microsoft.com/office/powerpoint/2010/main" val="207084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BCD8F-9F76-F537-FB0A-4D851579DB6E}"/>
              </a:ext>
            </a:extLst>
          </p:cNvPr>
          <p:cNvSpPr>
            <a:spLocks noGrp="1"/>
          </p:cNvSpPr>
          <p:nvPr>
            <p:ph type="title"/>
          </p:nvPr>
        </p:nvSpPr>
        <p:spPr>
          <a:xfrm>
            <a:off x="838200" y="365125"/>
            <a:ext cx="10515600" cy="1325563"/>
          </a:xfrm>
        </p:spPr>
        <p:txBody>
          <a:bodyPr>
            <a:normAutofit/>
          </a:bodyPr>
          <a:lstStyle/>
          <a:p>
            <a:r>
              <a:rPr lang="en-US" sz="5400"/>
              <a:t>Project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6979F8-6DB4-A6A8-C173-034BF35FD674}"/>
              </a:ext>
            </a:extLst>
          </p:cNvPr>
          <p:cNvSpPr>
            <a:spLocks noGrp="1"/>
          </p:cNvSpPr>
          <p:nvPr>
            <p:ph idx="1"/>
          </p:nvPr>
        </p:nvSpPr>
        <p:spPr>
          <a:xfrm>
            <a:off x="838200" y="1929384"/>
            <a:ext cx="10515600" cy="4251960"/>
          </a:xfrm>
        </p:spPr>
        <p:txBody>
          <a:bodyPr>
            <a:normAutofit/>
          </a:bodyPr>
          <a:lstStyle/>
          <a:p>
            <a:r>
              <a:rPr lang="en-US" sz="2200" dirty="0"/>
              <a:t>Employee Management System backed by MSSQL database</a:t>
            </a:r>
          </a:p>
          <a:p>
            <a:pPr lvl="1"/>
            <a:r>
              <a:rPr lang="en-US" sz="1800" dirty="0"/>
              <a:t>Employees</a:t>
            </a:r>
          </a:p>
          <a:p>
            <a:pPr lvl="1"/>
            <a:r>
              <a:rPr lang="en-US" sz="1800" dirty="0"/>
              <a:t>Departments</a:t>
            </a:r>
          </a:p>
          <a:p>
            <a:pPr lvl="1"/>
            <a:r>
              <a:rPr lang="en-US" sz="1800" dirty="0"/>
              <a:t>Positions</a:t>
            </a:r>
          </a:p>
          <a:p>
            <a:r>
              <a:rPr lang="en-US" sz="2200" dirty="0"/>
              <a:t>CRUD operations on the related entities</a:t>
            </a:r>
          </a:p>
          <a:p>
            <a:endParaRPr lang="en-US" sz="2200" dirty="0"/>
          </a:p>
          <a:p>
            <a:endParaRPr lang="en-US" sz="2200" dirty="0"/>
          </a:p>
        </p:txBody>
      </p:sp>
    </p:spTree>
    <p:extLst>
      <p:ext uri="{BB962C8B-B14F-4D97-AF65-F5344CB8AC3E}">
        <p14:creationId xmlns:p14="http://schemas.microsoft.com/office/powerpoint/2010/main" val="50394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10EFD-1032-A582-28C2-7B2CB7D98648}"/>
              </a:ext>
            </a:extLst>
          </p:cNvPr>
          <p:cNvSpPr>
            <a:spLocks noGrp="1"/>
          </p:cNvSpPr>
          <p:nvPr>
            <p:ph type="title"/>
          </p:nvPr>
        </p:nvSpPr>
        <p:spPr>
          <a:xfrm>
            <a:off x="838200" y="365125"/>
            <a:ext cx="10515600" cy="1325563"/>
          </a:xfrm>
        </p:spPr>
        <p:txBody>
          <a:bodyPr>
            <a:normAutofit/>
          </a:bodyPr>
          <a:lstStyle/>
          <a:p>
            <a:r>
              <a:rPr lang="en-US" sz="5400"/>
              <a:t>Learning outcomes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AC2B36-9F09-DC51-F73C-F66544A40C32}"/>
              </a:ext>
            </a:extLst>
          </p:cNvPr>
          <p:cNvSpPr>
            <a:spLocks noGrp="1"/>
          </p:cNvSpPr>
          <p:nvPr>
            <p:ph idx="1"/>
          </p:nvPr>
        </p:nvSpPr>
        <p:spPr>
          <a:xfrm>
            <a:off x="838200" y="1929384"/>
            <a:ext cx="10515600" cy="4251960"/>
          </a:xfrm>
        </p:spPr>
        <p:txBody>
          <a:bodyPr>
            <a:normAutofit/>
          </a:bodyPr>
          <a:lstStyle/>
          <a:p>
            <a:r>
              <a:rPr lang="en-GB" sz="2200"/>
              <a:t>Understand the .NET ecosystem and choose the right .NET technology for their projects</a:t>
            </a:r>
          </a:p>
          <a:p>
            <a:r>
              <a:rPr lang="en-GB" sz="2200"/>
              <a:t>Build software products using .NET independently</a:t>
            </a:r>
          </a:p>
          <a:p>
            <a:r>
              <a:rPr lang="en-GB" sz="2200"/>
              <a:t>Develop applications using C#, leveraging .NET</a:t>
            </a:r>
          </a:p>
          <a:p>
            <a:r>
              <a:rPr lang="en-GB" sz="2200"/>
              <a:t>Deploy .NET applications to various platforms</a:t>
            </a:r>
          </a:p>
        </p:txBody>
      </p:sp>
    </p:spTree>
    <p:extLst>
      <p:ext uri="{BB962C8B-B14F-4D97-AF65-F5344CB8AC3E}">
        <p14:creationId xmlns:p14="http://schemas.microsoft.com/office/powerpoint/2010/main" val="270910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A5BF0B2-C88F-69FC-1C46-2BAA20AEFCF8}"/>
              </a:ext>
            </a:extLst>
          </p:cNvPr>
          <p:cNvSpPr txBox="1">
            <a:spLocks/>
          </p:cNvSpPr>
          <p:nvPr/>
        </p:nvSpPr>
        <p:spPr>
          <a:xfrm>
            <a:off x="838200" y="451381"/>
            <a:ext cx="10512552" cy="40665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600" kern="1200">
                <a:solidFill>
                  <a:schemeClr val="tx1"/>
                </a:solidFill>
                <a:latin typeface="+mj-lt"/>
                <a:ea typeface="+mj-ea"/>
                <a:cs typeface="+mj-cs"/>
              </a:rPr>
              <a:t>.NET </a:t>
            </a:r>
          </a:p>
        </p:txBody>
      </p:sp>
      <p:sp>
        <p:nvSpPr>
          <p:cNvPr id="8" name="Subtitle 2">
            <a:extLst>
              <a:ext uri="{FF2B5EF4-FFF2-40B4-BE49-F238E27FC236}">
                <a16:creationId xmlns:a16="http://schemas.microsoft.com/office/drawing/2014/main" id="{F0E339A5-9BFA-D9B9-6D48-7DCD657DD054}"/>
              </a:ext>
            </a:extLst>
          </p:cNvPr>
          <p:cNvSpPr txBox="1">
            <a:spLocks/>
          </p:cNvSpPr>
          <p:nvPr/>
        </p:nvSpPr>
        <p:spPr>
          <a:xfrm>
            <a:off x="838199" y="4983276"/>
            <a:ext cx="10512552" cy="1126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kern="1200">
                <a:solidFill>
                  <a:schemeClr val="tx1"/>
                </a:solidFill>
                <a:latin typeface="+mn-lt"/>
                <a:ea typeface="+mn-ea"/>
                <a:cs typeface="+mn-cs"/>
              </a:rPr>
              <a:t>Introduction</a:t>
            </a:r>
          </a:p>
        </p:txBody>
      </p:sp>
      <p:sp>
        <p:nvSpPr>
          <p:cNvPr id="1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33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8E145-527E-F379-EBA7-C75FFB4B1082}"/>
              </a:ext>
            </a:extLst>
          </p:cNvPr>
          <p:cNvSpPr>
            <a:spLocks noGrp="1"/>
          </p:cNvSpPr>
          <p:nvPr>
            <p:ph type="title"/>
          </p:nvPr>
        </p:nvSpPr>
        <p:spPr>
          <a:xfrm>
            <a:off x="838200" y="365125"/>
            <a:ext cx="10515600" cy="1325563"/>
          </a:xfrm>
        </p:spPr>
        <p:txBody>
          <a:bodyPr>
            <a:normAutofit/>
          </a:bodyPr>
          <a:lstStyle/>
          <a:p>
            <a:r>
              <a:rPr lang="en-US" sz="5400"/>
              <a:t>.NET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D5C726-EF53-F702-9079-41A30E6CDBC4}"/>
              </a:ext>
            </a:extLst>
          </p:cNvPr>
          <p:cNvSpPr>
            <a:spLocks noGrp="1"/>
          </p:cNvSpPr>
          <p:nvPr>
            <p:ph idx="1"/>
          </p:nvPr>
        </p:nvSpPr>
        <p:spPr>
          <a:xfrm>
            <a:off x="838200" y="1929384"/>
            <a:ext cx="10515600" cy="4251960"/>
          </a:xfrm>
        </p:spPr>
        <p:txBody>
          <a:bodyPr>
            <a:normAutofit/>
          </a:bodyPr>
          <a:lstStyle/>
          <a:p>
            <a:r>
              <a:rPr lang="en-US" sz="2200"/>
              <a:t>What is .NET</a:t>
            </a:r>
          </a:p>
          <a:p>
            <a:r>
              <a:rPr lang="en-US" sz="2200"/>
              <a:t>Why .NET</a:t>
            </a:r>
          </a:p>
          <a:p>
            <a:r>
              <a:rPr lang="en-US" sz="2200"/>
              <a:t>History of .NET</a:t>
            </a:r>
          </a:p>
          <a:p>
            <a:r>
              <a:rPr lang="en-US" sz="2200"/>
              <a:t>Real World Scenarios</a:t>
            </a:r>
          </a:p>
          <a:p>
            <a:r>
              <a:rPr lang="en-US" sz="2200"/>
              <a:t>Components</a:t>
            </a:r>
          </a:p>
          <a:p>
            <a:r>
              <a:rPr lang="en-US" sz="2200"/>
              <a:t>.NET Web Development (ASP.NET MVC)</a:t>
            </a:r>
          </a:p>
          <a:p>
            <a:r>
              <a:rPr lang="en-US" sz="2200"/>
              <a:t>My First .NET App</a:t>
            </a:r>
          </a:p>
        </p:txBody>
      </p:sp>
    </p:spTree>
    <p:extLst>
      <p:ext uri="{BB962C8B-B14F-4D97-AF65-F5344CB8AC3E}">
        <p14:creationId xmlns:p14="http://schemas.microsoft.com/office/powerpoint/2010/main" val="368688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623C6-B1D1-DDB8-BBA8-2BF22D639D78}"/>
              </a:ext>
            </a:extLst>
          </p:cNvPr>
          <p:cNvSpPr>
            <a:spLocks noGrp="1"/>
          </p:cNvSpPr>
          <p:nvPr>
            <p:ph type="title"/>
          </p:nvPr>
        </p:nvSpPr>
        <p:spPr>
          <a:xfrm>
            <a:off x="838200" y="365125"/>
            <a:ext cx="10515600" cy="1325563"/>
          </a:xfrm>
        </p:spPr>
        <p:txBody>
          <a:bodyPr>
            <a:normAutofit/>
          </a:bodyPr>
          <a:lstStyle/>
          <a:p>
            <a:r>
              <a:rPr lang="en-US" sz="5400"/>
              <a:t>.NET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A28E2B-8DEC-4423-C4E1-5C5FA4009B1A}"/>
              </a:ext>
            </a:extLst>
          </p:cNvPr>
          <p:cNvSpPr>
            <a:spLocks noGrp="1"/>
          </p:cNvSpPr>
          <p:nvPr>
            <p:ph idx="1"/>
          </p:nvPr>
        </p:nvSpPr>
        <p:spPr>
          <a:xfrm>
            <a:off x="838200" y="1929384"/>
            <a:ext cx="10515600" cy="4251960"/>
          </a:xfrm>
        </p:spPr>
        <p:txBody>
          <a:bodyPr>
            <a:normAutofit/>
          </a:bodyPr>
          <a:lstStyle/>
          <a:p>
            <a:r>
              <a:rPr lang="en-GB" sz="2200"/>
              <a:t>.NET is a software framework developed by Microsoft</a:t>
            </a:r>
          </a:p>
          <a:p>
            <a:r>
              <a:rPr lang="en-GB" sz="2200"/>
              <a:t>Used for building enterprise applications</a:t>
            </a:r>
          </a:p>
          <a:p>
            <a:r>
              <a:rPr lang="en-GB" sz="2200"/>
              <a:t>It is used for building application like web, AI, IoT, ….</a:t>
            </a:r>
          </a:p>
          <a:p>
            <a:r>
              <a:rPr lang="en-GB" sz="2200"/>
              <a:t>Supports multiple programming languages, libraries, and tools for developers to create, deploy, and manage applications</a:t>
            </a:r>
            <a:endParaRPr lang="en-US" sz="2200"/>
          </a:p>
          <a:p>
            <a:endParaRPr lang="en-GB" sz="2200"/>
          </a:p>
          <a:p>
            <a:endParaRPr lang="en-US" sz="2200"/>
          </a:p>
        </p:txBody>
      </p:sp>
    </p:spTree>
    <p:extLst>
      <p:ext uri="{BB962C8B-B14F-4D97-AF65-F5344CB8AC3E}">
        <p14:creationId xmlns:p14="http://schemas.microsoft.com/office/powerpoint/2010/main" val="120791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B9276-DDAF-C66A-7040-E44EDEB25E22}"/>
              </a:ext>
            </a:extLst>
          </p:cNvPr>
          <p:cNvSpPr>
            <a:spLocks noGrp="1"/>
          </p:cNvSpPr>
          <p:nvPr>
            <p:ph type="title"/>
          </p:nvPr>
        </p:nvSpPr>
        <p:spPr>
          <a:xfrm>
            <a:off x="838200" y="365125"/>
            <a:ext cx="10515600" cy="1325563"/>
          </a:xfrm>
        </p:spPr>
        <p:txBody>
          <a:bodyPr>
            <a:normAutofit/>
          </a:bodyPr>
          <a:lstStyle/>
          <a:p>
            <a:r>
              <a:rPr lang="en-US" sz="5400"/>
              <a:t>Why Choose .NET?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56789-C7F8-0689-744A-0535A466FDBD}"/>
              </a:ext>
            </a:extLst>
          </p:cNvPr>
          <p:cNvSpPr>
            <a:spLocks noGrp="1"/>
          </p:cNvSpPr>
          <p:nvPr>
            <p:ph idx="1"/>
          </p:nvPr>
        </p:nvSpPr>
        <p:spPr>
          <a:xfrm>
            <a:off x="838200" y="1929384"/>
            <a:ext cx="10515600" cy="4251960"/>
          </a:xfrm>
        </p:spPr>
        <p:txBody>
          <a:bodyPr>
            <a:normAutofit/>
          </a:bodyPr>
          <a:lstStyle/>
          <a:p>
            <a:r>
              <a:rPr lang="en-US" sz="2200"/>
              <a:t>Cross-Platform Compatibility</a:t>
            </a:r>
          </a:p>
          <a:p>
            <a:r>
              <a:rPr lang="en-US" sz="2200"/>
              <a:t>High Performance</a:t>
            </a:r>
          </a:p>
          <a:p>
            <a:r>
              <a:rPr lang="en-US" sz="2200"/>
              <a:t>Robust Security Features</a:t>
            </a:r>
          </a:p>
          <a:p>
            <a:r>
              <a:rPr lang="en-GB" sz="2200"/>
              <a:t>Rich Development Tools and IDEs</a:t>
            </a:r>
          </a:p>
          <a:p>
            <a:r>
              <a:rPr lang="en-GB" sz="2200"/>
              <a:t>Vibrant Community and Corporate Support</a:t>
            </a:r>
          </a:p>
          <a:p>
            <a:r>
              <a:rPr lang="en-GB" sz="2200"/>
              <a:t>Open Source and Collaborative Development</a:t>
            </a:r>
          </a:p>
          <a:p>
            <a:r>
              <a:rPr lang="en-GB" sz="2200"/>
              <a:t>Comprehensive Documentation and Learning Resources</a:t>
            </a:r>
            <a:endParaRPr lang="en-US" sz="2200"/>
          </a:p>
        </p:txBody>
      </p:sp>
    </p:spTree>
    <p:extLst>
      <p:ext uri="{BB962C8B-B14F-4D97-AF65-F5344CB8AC3E}">
        <p14:creationId xmlns:p14="http://schemas.microsoft.com/office/powerpoint/2010/main" val="245680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8C8AB-CD1A-2E5E-760B-3ED999DCAA00}"/>
              </a:ext>
            </a:extLst>
          </p:cNvPr>
          <p:cNvSpPr>
            <a:spLocks noGrp="1"/>
          </p:cNvSpPr>
          <p:nvPr>
            <p:ph type="title"/>
          </p:nvPr>
        </p:nvSpPr>
        <p:spPr>
          <a:xfrm>
            <a:off x="572493" y="238539"/>
            <a:ext cx="11018520" cy="1434415"/>
          </a:xfrm>
        </p:spPr>
        <p:txBody>
          <a:bodyPr anchor="b">
            <a:normAutofit/>
          </a:bodyPr>
          <a:lstStyle/>
          <a:p>
            <a:r>
              <a:rPr lang="en-US" sz="5400"/>
              <a:t>Overview</a:t>
            </a:r>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686035-AD68-C5DA-A9E8-1C37F9BEEAE7}"/>
              </a:ext>
            </a:extLst>
          </p:cNvPr>
          <p:cNvSpPr>
            <a:spLocks noGrp="1"/>
          </p:cNvSpPr>
          <p:nvPr>
            <p:ph idx="1"/>
          </p:nvPr>
        </p:nvSpPr>
        <p:spPr>
          <a:xfrm>
            <a:off x="572493" y="2071316"/>
            <a:ext cx="6713552" cy="4119172"/>
          </a:xfrm>
        </p:spPr>
        <p:txBody>
          <a:bodyPr anchor="t">
            <a:normAutofit/>
          </a:bodyPr>
          <a:lstStyle/>
          <a:p>
            <a:r>
              <a:rPr lang="en-US" sz="2200"/>
              <a:t>Information about Course</a:t>
            </a:r>
          </a:p>
          <a:p>
            <a:r>
              <a:rPr lang="en-US" sz="2200"/>
              <a:t>Course Overview</a:t>
            </a:r>
          </a:p>
          <a:p>
            <a:pPr lvl="1"/>
            <a:r>
              <a:rPr lang="en-US" sz="2200"/>
              <a:t>Prerequisite knowledge</a:t>
            </a:r>
          </a:p>
          <a:p>
            <a:pPr lvl="1"/>
            <a:r>
              <a:rPr lang="en-US" sz="2200"/>
              <a:t>Overview per weeks</a:t>
            </a:r>
          </a:p>
          <a:p>
            <a:pPr lvl="1"/>
            <a:r>
              <a:rPr lang="en-US" sz="2200"/>
              <a:t>Development tools</a:t>
            </a:r>
          </a:p>
          <a:p>
            <a:pPr lvl="1"/>
            <a:r>
              <a:rPr lang="en-US" sz="2200"/>
              <a:t>Components</a:t>
            </a:r>
          </a:p>
          <a:p>
            <a:pPr lvl="1"/>
            <a:r>
              <a:rPr lang="en-US" sz="2200"/>
              <a:t>Learning Resources</a:t>
            </a:r>
          </a:p>
          <a:p>
            <a:pPr lvl="1"/>
            <a:r>
              <a:rPr lang="en-US" sz="2200"/>
              <a:t>Learning outcomes</a:t>
            </a:r>
          </a:p>
          <a:p>
            <a:r>
              <a:rPr lang="en-US" sz="2200"/>
              <a:t>Intro to .NET</a:t>
            </a:r>
          </a:p>
          <a:p>
            <a:pPr lvl="1"/>
            <a:endParaRPr lang="en-US" sz="2200"/>
          </a:p>
          <a:p>
            <a:pPr lvl="1"/>
            <a:endParaRPr lang="en-US" sz="2200"/>
          </a:p>
          <a:p>
            <a:endParaRPr lang="en-US" sz="2200"/>
          </a:p>
        </p:txBody>
      </p:sp>
      <p:pic>
        <p:nvPicPr>
          <p:cNvPr id="5" name="Picture 4">
            <a:extLst>
              <a:ext uri="{FF2B5EF4-FFF2-40B4-BE49-F238E27FC236}">
                <a16:creationId xmlns:a16="http://schemas.microsoft.com/office/drawing/2014/main" id="{E1649E10-DC23-4355-232E-D08D4A790A9C}"/>
              </a:ext>
            </a:extLst>
          </p:cNvPr>
          <p:cNvPicPr>
            <a:picLocks noChangeAspect="1"/>
          </p:cNvPicPr>
          <p:nvPr/>
        </p:nvPicPr>
        <p:blipFill rotWithShape="1">
          <a:blip r:embed="rId2"/>
          <a:srcRect l="23686" r="22200" b="2"/>
          <a:stretch/>
        </p:blipFill>
        <p:spPr>
          <a:xfrm>
            <a:off x="7675658" y="2093976"/>
            <a:ext cx="3941064" cy="4096512"/>
          </a:xfrm>
          <a:prstGeom prst="rect">
            <a:avLst/>
          </a:prstGeom>
        </p:spPr>
      </p:pic>
    </p:spTree>
    <p:extLst>
      <p:ext uri="{BB962C8B-B14F-4D97-AF65-F5344CB8AC3E}">
        <p14:creationId xmlns:p14="http://schemas.microsoft.com/office/powerpoint/2010/main" val="198252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9B51F-EBD7-3408-5D09-4C04254959AE}"/>
              </a:ext>
            </a:extLst>
          </p:cNvPr>
          <p:cNvSpPr>
            <a:spLocks noGrp="1"/>
          </p:cNvSpPr>
          <p:nvPr>
            <p:ph type="title"/>
          </p:nvPr>
        </p:nvSpPr>
        <p:spPr>
          <a:xfrm>
            <a:off x="838200" y="365125"/>
            <a:ext cx="10515600" cy="1325563"/>
          </a:xfrm>
        </p:spPr>
        <p:txBody>
          <a:bodyPr>
            <a:normAutofit/>
          </a:bodyPr>
          <a:lstStyle/>
          <a:p>
            <a:r>
              <a:rPr lang="en-US" sz="5400"/>
              <a:t>History of .NET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D33A1F-684C-38D2-82D2-1D6267CA1499}"/>
              </a:ext>
            </a:extLst>
          </p:cNvPr>
          <p:cNvSpPr>
            <a:spLocks noGrp="1"/>
          </p:cNvSpPr>
          <p:nvPr>
            <p:ph idx="1"/>
          </p:nvPr>
        </p:nvSpPr>
        <p:spPr>
          <a:xfrm>
            <a:off x="838200" y="1929384"/>
            <a:ext cx="10515600" cy="4251960"/>
          </a:xfrm>
        </p:spPr>
        <p:txBody>
          <a:bodyPr>
            <a:normAutofit/>
          </a:bodyPr>
          <a:lstStyle/>
          <a:p>
            <a:r>
              <a:rPr lang="en-GB" sz="2200"/>
              <a:t>2002: .NET Framework 1.0 Released</a:t>
            </a:r>
          </a:p>
          <a:p>
            <a:pPr lvl="1"/>
            <a:r>
              <a:rPr lang="en-GB" sz="2200"/>
              <a:t>Introduction of the .NET Framework by Microsoft</a:t>
            </a:r>
          </a:p>
          <a:p>
            <a:pPr lvl="1"/>
            <a:r>
              <a:rPr lang="en-GB" sz="2200"/>
              <a:t>Aimed to support the development of applications across Windows platforms</a:t>
            </a:r>
          </a:p>
          <a:p>
            <a:pPr lvl="1"/>
            <a:r>
              <a:rPr lang="en-GB" sz="2200"/>
              <a:t>Included features like ASP.NET WebForms, ADO.NET, and Windows Forms</a:t>
            </a:r>
          </a:p>
          <a:p>
            <a:pPr lvl="1"/>
            <a:endParaRPr lang="en-GB" sz="2200"/>
          </a:p>
          <a:p>
            <a:r>
              <a:rPr lang="en-GB" sz="2200"/>
              <a:t>2007: .NET Framework 3.0 and WPF</a:t>
            </a:r>
          </a:p>
          <a:p>
            <a:pPr lvl="1"/>
            <a:r>
              <a:rPr lang="en-GB" sz="2200"/>
              <a:t>Introduction of Windows Presentation Foundation (WPF) for desktop applications</a:t>
            </a:r>
          </a:p>
          <a:p>
            <a:pPr lvl="1"/>
            <a:r>
              <a:rPr lang="en-GB" sz="2200"/>
              <a:t>Addition of Windows Communication Foundation (WCF) and Windows Workflow Foundation (WF)</a:t>
            </a:r>
            <a:endParaRPr lang="en-US" sz="2200"/>
          </a:p>
        </p:txBody>
      </p:sp>
    </p:spTree>
    <p:extLst>
      <p:ext uri="{BB962C8B-B14F-4D97-AF65-F5344CB8AC3E}">
        <p14:creationId xmlns:p14="http://schemas.microsoft.com/office/powerpoint/2010/main" val="299241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DBE5F-B00B-7B8C-E182-82C1CD35A232}"/>
              </a:ext>
            </a:extLst>
          </p:cNvPr>
          <p:cNvSpPr>
            <a:spLocks noGrp="1"/>
          </p:cNvSpPr>
          <p:nvPr>
            <p:ph type="title"/>
          </p:nvPr>
        </p:nvSpPr>
        <p:spPr>
          <a:xfrm>
            <a:off x="838200" y="365125"/>
            <a:ext cx="10515600" cy="1325563"/>
          </a:xfrm>
        </p:spPr>
        <p:txBody>
          <a:bodyPr>
            <a:normAutofit/>
          </a:bodyPr>
          <a:lstStyle/>
          <a:p>
            <a:r>
              <a:rPr lang="en-US" sz="5400"/>
              <a:t>History of .NET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6E7A43-0F70-9D9F-3B6B-9B40842B13F0}"/>
              </a:ext>
            </a:extLst>
          </p:cNvPr>
          <p:cNvSpPr>
            <a:spLocks noGrp="1"/>
          </p:cNvSpPr>
          <p:nvPr>
            <p:ph idx="1"/>
          </p:nvPr>
        </p:nvSpPr>
        <p:spPr>
          <a:xfrm>
            <a:off x="838200" y="1929384"/>
            <a:ext cx="10515600" cy="4251960"/>
          </a:xfrm>
        </p:spPr>
        <p:txBody>
          <a:bodyPr>
            <a:normAutofit/>
          </a:bodyPr>
          <a:lstStyle/>
          <a:p>
            <a:r>
              <a:rPr lang="en-GB" sz="2200"/>
              <a:t>2016: Introduction of .NET Core</a:t>
            </a:r>
          </a:p>
          <a:p>
            <a:pPr lvl="1"/>
            <a:r>
              <a:rPr lang="en-GB" sz="2200"/>
              <a:t>.NET Core launched as a cross-platform, open-source framework</a:t>
            </a:r>
          </a:p>
          <a:p>
            <a:pPr lvl="1"/>
            <a:r>
              <a:rPr lang="en-GB" sz="2200"/>
              <a:t>Focused on cloud, web, and IoT applications</a:t>
            </a:r>
          </a:p>
          <a:p>
            <a:pPr lvl="1"/>
            <a:r>
              <a:rPr lang="en-GB" sz="2200"/>
              <a:t>Support for Windows, Linux, and macOS platforms</a:t>
            </a:r>
          </a:p>
          <a:p>
            <a:pPr lvl="1"/>
            <a:endParaRPr lang="en-GB" sz="2200"/>
          </a:p>
          <a:p>
            <a:r>
              <a:rPr lang="en-GB" sz="2200"/>
              <a:t>2020: .NET 5.0 - The Unified Platform</a:t>
            </a:r>
          </a:p>
          <a:p>
            <a:pPr lvl="1"/>
            <a:r>
              <a:rPr lang="en-GB" sz="2200"/>
              <a:t>Unification of .NET Core and .NET Framework into a single platform called .NET 5</a:t>
            </a:r>
          </a:p>
          <a:p>
            <a:pPr lvl="1"/>
            <a:r>
              <a:rPr lang="en-GB" sz="2200"/>
              <a:t>Aimed to support all types of .NET applications under a single runtime and framework</a:t>
            </a:r>
            <a:endParaRPr lang="en-US" sz="2200"/>
          </a:p>
        </p:txBody>
      </p:sp>
    </p:spTree>
    <p:extLst>
      <p:ext uri="{BB962C8B-B14F-4D97-AF65-F5344CB8AC3E}">
        <p14:creationId xmlns:p14="http://schemas.microsoft.com/office/powerpoint/2010/main" val="2715677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25AA2-BF33-5C6B-1181-9B9E52F0A660}"/>
              </a:ext>
            </a:extLst>
          </p:cNvPr>
          <p:cNvSpPr>
            <a:spLocks noGrp="1"/>
          </p:cNvSpPr>
          <p:nvPr>
            <p:ph type="title"/>
          </p:nvPr>
        </p:nvSpPr>
        <p:spPr>
          <a:xfrm>
            <a:off x="838200" y="365125"/>
            <a:ext cx="10515600" cy="1325563"/>
          </a:xfrm>
        </p:spPr>
        <p:txBody>
          <a:bodyPr>
            <a:normAutofit/>
          </a:bodyPr>
          <a:lstStyle/>
          <a:p>
            <a:r>
              <a:rPr lang="en-US" sz="5400"/>
              <a:t>History of .NET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4AB98B-57F1-D78A-30EF-6F38C57C0A9F}"/>
              </a:ext>
            </a:extLst>
          </p:cNvPr>
          <p:cNvSpPr>
            <a:spLocks noGrp="1"/>
          </p:cNvSpPr>
          <p:nvPr>
            <p:ph idx="1"/>
          </p:nvPr>
        </p:nvSpPr>
        <p:spPr>
          <a:xfrm>
            <a:off x="838200" y="1929384"/>
            <a:ext cx="10515600" cy="4251960"/>
          </a:xfrm>
        </p:spPr>
        <p:txBody>
          <a:bodyPr>
            <a:normAutofit/>
          </a:bodyPr>
          <a:lstStyle/>
          <a:p>
            <a:r>
              <a:rPr lang="en-GB" sz="2200"/>
              <a:t>2021 and Beyond: .NET 6, .NET 7, and the Future</a:t>
            </a:r>
          </a:p>
          <a:p>
            <a:pPr lvl="1"/>
            <a:r>
              <a:rPr lang="en-GB" sz="2200"/>
              <a:t>Continued enhancements with .NET 6, .NET 7, .NET 8, focusing on performance, productivity, and platform compatibility</a:t>
            </a:r>
          </a:p>
          <a:p>
            <a:pPr lvl="1"/>
            <a:r>
              <a:rPr lang="en-GB" sz="2200"/>
              <a:t>Introduction of MAUI for cross-platform GUI applications</a:t>
            </a:r>
          </a:p>
          <a:p>
            <a:pPr lvl="1"/>
            <a:r>
              <a:rPr lang="en-GB" sz="2200"/>
              <a:t>Commitment to a yearly release cycle, ensuring continuous improvement and innovation</a:t>
            </a:r>
            <a:endParaRPr lang="en-US" sz="2200"/>
          </a:p>
        </p:txBody>
      </p:sp>
    </p:spTree>
    <p:extLst>
      <p:ext uri="{BB962C8B-B14F-4D97-AF65-F5344CB8AC3E}">
        <p14:creationId xmlns:p14="http://schemas.microsoft.com/office/powerpoint/2010/main" val="295190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46411-9735-B85C-744F-B9B6E4C6E667}"/>
              </a:ext>
            </a:extLst>
          </p:cNvPr>
          <p:cNvSpPr>
            <a:spLocks noGrp="1"/>
          </p:cNvSpPr>
          <p:nvPr>
            <p:ph type="title"/>
          </p:nvPr>
        </p:nvSpPr>
        <p:spPr>
          <a:xfrm>
            <a:off x="838200" y="365125"/>
            <a:ext cx="10515600" cy="1325563"/>
          </a:xfrm>
        </p:spPr>
        <p:txBody>
          <a:bodyPr>
            <a:normAutofit/>
          </a:bodyPr>
          <a:lstStyle/>
          <a:p>
            <a:r>
              <a:rPr lang="en-US" sz="5400"/>
              <a:t>Read World Scenarios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603F5B-2395-BC4D-66ED-078E3B65CBDA}"/>
              </a:ext>
            </a:extLst>
          </p:cNvPr>
          <p:cNvSpPr>
            <a:spLocks noGrp="1"/>
          </p:cNvSpPr>
          <p:nvPr>
            <p:ph idx="1"/>
          </p:nvPr>
        </p:nvSpPr>
        <p:spPr>
          <a:xfrm>
            <a:off x="838200" y="1929384"/>
            <a:ext cx="10515600" cy="4251960"/>
          </a:xfrm>
        </p:spPr>
        <p:txBody>
          <a:bodyPr>
            <a:normAutofit/>
          </a:bodyPr>
          <a:lstStyle/>
          <a:p>
            <a:r>
              <a:rPr lang="en-US" sz="1900"/>
              <a:t>Microsoft</a:t>
            </a:r>
          </a:p>
          <a:p>
            <a:pPr lvl="1"/>
            <a:r>
              <a:rPr lang="en-US" sz="1900"/>
              <a:t>Azure</a:t>
            </a:r>
          </a:p>
          <a:p>
            <a:pPr lvl="1"/>
            <a:r>
              <a:rPr lang="en-US" sz="1900"/>
              <a:t>Teams</a:t>
            </a:r>
          </a:p>
          <a:p>
            <a:r>
              <a:rPr lang="en-US" sz="1900"/>
              <a:t>Stack Overflow</a:t>
            </a:r>
          </a:p>
          <a:p>
            <a:pPr lvl="1"/>
            <a:r>
              <a:rPr lang="en-GB" sz="1900"/>
              <a:t>Stack Overflow serves millions of developers worldwide, demonstrating .NET's ability to handle massive, dynamic user-generated content with ease</a:t>
            </a:r>
            <a:endParaRPr lang="en-US" sz="1900"/>
          </a:p>
          <a:p>
            <a:r>
              <a:rPr lang="en-US" sz="1900"/>
              <a:t>BMW</a:t>
            </a:r>
          </a:p>
          <a:p>
            <a:pPr lvl="1"/>
            <a:r>
              <a:rPr lang="en-GB" sz="1900"/>
              <a:t>Deployed .NET in its production facilities for managing machinery and integrating IoT devices</a:t>
            </a:r>
          </a:p>
          <a:p>
            <a:r>
              <a:rPr lang="en-GB" sz="1900"/>
              <a:t>UPS</a:t>
            </a:r>
          </a:p>
          <a:p>
            <a:pPr lvl="1"/>
            <a:r>
              <a:rPr lang="en-GB" sz="1900"/>
              <a:t> Implemented .NET to enhance its logistics, tracking systems, and customer interface. The choice highlights .NET's reliability and ability to process large volumes of data in real-time.</a:t>
            </a:r>
            <a:endParaRPr lang="en-US" sz="1900"/>
          </a:p>
        </p:txBody>
      </p:sp>
    </p:spTree>
    <p:extLst>
      <p:ext uri="{BB962C8B-B14F-4D97-AF65-F5344CB8AC3E}">
        <p14:creationId xmlns:p14="http://schemas.microsoft.com/office/powerpoint/2010/main" val="2745826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artoon character with many hands holding devices&#10;&#10;Description automatically generated">
            <a:extLst>
              <a:ext uri="{FF2B5EF4-FFF2-40B4-BE49-F238E27FC236}">
                <a16:creationId xmlns:a16="http://schemas.microsoft.com/office/drawing/2014/main" id="{ACCF34AC-CCD5-242A-7140-0D78DBE4E1CB}"/>
              </a:ext>
            </a:extLst>
          </p:cNvPr>
          <p:cNvPicPr>
            <a:picLocks noChangeAspect="1"/>
          </p:cNvPicPr>
          <p:nvPr/>
        </p:nvPicPr>
        <p:blipFill rotWithShape="1">
          <a:blip r:embed="rId2"/>
          <a:srcRect r="49" b="-2"/>
          <a:stretch/>
        </p:blipFill>
        <p:spPr>
          <a:xfrm>
            <a:off x="20" y="1282"/>
            <a:ext cx="12191980" cy="6856718"/>
          </a:xfrm>
          <a:prstGeom prst="rect">
            <a:avLst/>
          </a:prstGeom>
          <a:noFill/>
        </p:spPr>
      </p:pic>
    </p:spTree>
    <p:extLst>
      <p:ext uri="{BB962C8B-B14F-4D97-AF65-F5344CB8AC3E}">
        <p14:creationId xmlns:p14="http://schemas.microsoft.com/office/powerpoint/2010/main" val="45271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2054D-5072-7E96-8DDE-FFB578D872A2}"/>
              </a:ext>
            </a:extLst>
          </p:cNvPr>
          <p:cNvSpPr>
            <a:spLocks noGrp="1"/>
          </p:cNvSpPr>
          <p:nvPr>
            <p:ph type="title"/>
          </p:nvPr>
        </p:nvSpPr>
        <p:spPr>
          <a:xfrm>
            <a:off x="838200" y="365125"/>
            <a:ext cx="10515600" cy="1325563"/>
          </a:xfrm>
        </p:spPr>
        <p:txBody>
          <a:bodyPr>
            <a:normAutofit/>
          </a:bodyPr>
          <a:lstStyle/>
          <a:p>
            <a:r>
              <a:rPr lang="en-US" sz="5400"/>
              <a:t>Components of .NET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D81CA2-9C07-8EBF-D6E0-1D42504B0430}"/>
              </a:ext>
            </a:extLst>
          </p:cNvPr>
          <p:cNvSpPr>
            <a:spLocks noGrp="1"/>
          </p:cNvSpPr>
          <p:nvPr>
            <p:ph idx="1"/>
          </p:nvPr>
        </p:nvSpPr>
        <p:spPr>
          <a:xfrm>
            <a:off x="838200" y="1929384"/>
            <a:ext cx="10515600" cy="4251960"/>
          </a:xfrm>
        </p:spPr>
        <p:txBody>
          <a:bodyPr>
            <a:normAutofit/>
          </a:bodyPr>
          <a:lstStyle/>
          <a:p>
            <a:r>
              <a:rPr lang="en-US" sz="2000"/>
              <a:t>.NET Runtime</a:t>
            </a:r>
          </a:p>
          <a:p>
            <a:pPr lvl="1"/>
            <a:r>
              <a:rPr lang="en-GB" sz="2000"/>
              <a:t>Executes applications and provides services such as memory management, type safety, exception handling, garbage collection, and more</a:t>
            </a:r>
          </a:p>
          <a:p>
            <a:r>
              <a:rPr lang="en-US" sz="2000"/>
              <a:t>NET SDK</a:t>
            </a:r>
          </a:p>
          <a:p>
            <a:pPr lvl="1"/>
            <a:r>
              <a:rPr lang="en-GB" sz="2000"/>
              <a:t>A set of libraries and tools that allow developers to create .NET applications and services</a:t>
            </a:r>
          </a:p>
          <a:p>
            <a:r>
              <a:rPr lang="en-US" sz="2000"/>
              <a:t>Programming Languages</a:t>
            </a:r>
          </a:p>
          <a:p>
            <a:pPr lvl="1"/>
            <a:r>
              <a:rPr lang="en-GB" sz="2000"/>
              <a:t>Primarily C#, F#, and Visual Basic, enabling developers to use a language that best suits their application or preference</a:t>
            </a:r>
          </a:p>
          <a:p>
            <a:r>
              <a:rPr lang="en-US" sz="2000"/>
              <a:t>ASP.NET</a:t>
            </a:r>
          </a:p>
          <a:p>
            <a:pPr lvl="1"/>
            <a:r>
              <a:rPr lang="en-GB" sz="2000"/>
              <a:t>A subset of .NET designed for building web applications, offering tools and libraries specifically for web development</a:t>
            </a:r>
            <a:endParaRPr lang="en-US" sz="2000"/>
          </a:p>
        </p:txBody>
      </p:sp>
    </p:spTree>
    <p:extLst>
      <p:ext uri="{BB962C8B-B14F-4D97-AF65-F5344CB8AC3E}">
        <p14:creationId xmlns:p14="http://schemas.microsoft.com/office/powerpoint/2010/main" val="293211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C76CCAB9-7DDB-65A0-01B3-C0541145C315}"/>
              </a:ext>
            </a:extLst>
          </p:cNvPr>
          <p:cNvPicPr>
            <a:picLocks noChangeAspect="1"/>
          </p:cNvPicPr>
          <p:nvPr/>
        </p:nvPicPr>
        <p:blipFill>
          <a:blip r:embed="rId2"/>
          <a:stretch>
            <a:fillRect/>
          </a:stretch>
        </p:blipFill>
        <p:spPr>
          <a:xfrm>
            <a:off x="0" y="0"/>
            <a:ext cx="12205782" cy="6858000"/>
          </a:xfrm>
          <a:prstGeom prst="rect">
            <a:avLst/>
          </a:prstGeom>
        </p:spPr>
      </p:pic>
    </p:spTree>
    <p:extLst>
      <p:ext uri="{BB962C8B-B14F-4D97-AF65-F5344CB8AC3E}">
        <p14:creationId xmlns:p14="http://schemas.microsoft.com/office/powerpoint/2010/main" val="763080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787ED-0C7D-AD5D-E872-BEEA4B9B43FB}"/>
              </a:ext>
            </a:extLst>
          </p:cNvPr>
          <p:cNvSpPr>
            <a:spLocks noGrp="1"/>
          </p:cNvSpPr>
          <p:nvPr>
            <p:ph type="title"/>
          </p:nvPr>
        </p:nvSpPr>
        <p:spPr>
          <a:xfrm>
            <a:off x="5297762" y="329184"/>
            <a:ext cx="6251110" cy="1783080"/>
          </a:xfrm>
        </p:spPr>
        <p:txBody>
          <a:bodyPr anchor="b">
            <a:normAutofit/>
          </a:bodyPr>
          <a:lstStyle/>
          <a:p>
            <a:r>
              <a:rPr lang="en-US" sz="5400" kern="1200" dirty="0">
                <a:solidFill>
                  <a:schemeClr val="tx1"/>
                </a:solidFill>
                <a:latin typeface="+mj-lt"/>
                <a:ea typeface="+mj-ea"/>
                <a:cs typeface="+mj-cs"/>
              </a:rPr>
              <a:t>.NET Project Types</a:t>
            </a:r>
            <a:endParaRPr lang="en-US" sz="5400" dirty="0"/>
          </a:p>
        </p:txBody>
      </p:sp>
      <p:pic>
        <p:nvPicPr>
          <p:cNvPr id="5" name="Picture 4" descr="Illuminated server room panel">
            <a:extLst>
              <a:ext uri="{FF2B5EF4-FFF2-40B4-BE49-F238E27FC236}">
                <a16:creationId xmlns:a16="http://schemas.microsoft.com/office/drawing/2014/main" id="{881F89D0-E3A9-4F06-55C5-3771438A59B0}"/>
              </a:ext>
            </a:extLst>
          </p:cNvPr>
          <p:cNvPicPr>
            <a:picLocks noChangeAspect="1"/>
          </p:cNvPicPr>
          <p:nvPr/>
        </p:nvPicPr>
        <p:blipFill rotWithShape="1">
          <a:blip r:embed="rId2"/>
          <a:srcRect l="23969" r="3070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E0291-7766-447E-2A95-0AAEC4E3BF7C}"/>
              </a:ext>
            </a:extLst>
          </p:cNvPr>
          <p:cNvSpPr>
            <a:spLocks noGrp="1"/>
          </p:cNvSpPr>
          <p:nvPr>
            <p:ph idx="1"/>
          </p:nvPr>
        </p:nvSpPr>
        <p:spPr>
          <a:xfrm>
            <a:off x="4657346" y="2706624"/>
            <a:ext cx="3401270" cy="3483864"/>
          </a:xfrm>
        </p:spPr>
        <p:txBody>
          <a:bodyPr>
            <a:normAutofit/>
          </a:bodyPr>
          <a:lstStyle/>
          <a:p>
            <a:r>
              <a:rPr lang="en-US" sz="2000" dirty="0"/>
              <a:t>Console Applications</a:t>
            </a:r>
          </a:p>
          <a:p>
            <a:r>
              <a:rPr lang="en-US" sz="2000" dirty="0"/>
              <a:t>Web Applications</a:t>
            </a:r>
          </a:p>
          <a:p>
            <a:pPr lvl="1"/>
            <a:r>
              <a:rPr lang="en-US" sz="2000" dirty="0"/>
              <a:t>ASP.NET Core MVC</a:t>
            </a:r>
          </a:p>
          <a:p>
            <a:pPr lvl="1"/>
            <a:r>
              <a:rPr lang="en-US" sz="2000" dirty="0"/>
              <a:t>ASP.NET Core Web API</a:t>
            </a:r>
          </a:p>
          <a:p>
            <a:pPr lvl="1"/>
            <a:r>
              <a:rPr lang="en-US" sz="2000" dirty="0" err="1"/>
              <a:t>Blazor</a:t>
            </a:r>
            <a:r>
              <a:rPr lang="en-US" sz="2000" dirty="0"/>
              <a:t> App</a:t>
            </a:r>
          </a:p>
          <a:p>
            <a:r>
              <a:rPr lang="en-US" sz="2000" dirty="0"/>
              <a:t>Desktop Applications</a:t>
            </a:r>
          </a:p>
          <a:p>
            <a:r>
              <a:rPr lang="en-US" sz="2000" dirty="0"/>
              <a:t>Cloud Applications</a:t>
            </a:r>
          </a:p>
          <a:p>
            <a:pPr lvl="1"/>
            <a:r>
              <a:rPr lang="en-US" sz="2000" dirty="0"/>
              <a:t>Azure Function</a:t>
            </a:r>
          </a:p>
        </p:txBody>
      </p:sp>
      <p:sp>
        <p:nvSpPr>
          <p:cNvPr id="4" name="Content Placeholder 2">
            <a:extLst>
              <a:ext uri="{FF2B5EF4-FFF2-40B4-BE49-F238E27FC236}">
                <a16:creationId xmlns:a16="http://schemas.microsoft.com/office/drawing/2014/main" id="{B0F3A35C-3135-ECCC-CB61-D77DB15736CF}"/>
              </a:ext>
            </a:extLst>
          </p:cNvPr>
          <p:cNvSpPr txBox="1">
            <a:spLocks/>
          </p:cNvSpPr>
          <p:nvPr/>
        </p:nvSpPr>
        <p:spPr>
          <a:xfrm>
            <a:off x="8207788" y="2782167"/>
            <a:ext cx="5164645" cy="3730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Internet of Things (IoT)</a:t>
            </a:r>
          </a:p>
          <a:p>
            <a:r>
              <a:rPr lang="en-US" sz="2000" dirty="0"/>
              <a:t>Game Development</a:t>
            </a:r>
          </a:p>
          <a:p>
            <a:pPr lvl="1"/>
            <a:r>
              <a:rPr lang="en-US" sz="2000" dirty="0"/>
              <a:t>Unity</a:t>
            </a:r>
          </a:p>
          <a:p>
            <a:r>
              <a:rPr lang="en-US" sz="2000" dirty="0"/>
              <a:t>Machine Learning and AI</a:t>
            </a:r>
          </a:p>
        </p:txBody>
      </p:sp>
    </p:spTree>
    <p:extLst>
      <p:ext uri="{BB962C8B-B14F-4D97-AF65-F5344CB8AC3E}">
        <p14:creationId xmlns:p14="http://schemas.microsoft.com/office/powerpoint/2010/main" val="781953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787ED-0C7D-AD5D-E872-BEEA4B9B43FB}"/>
              </a:ext>
            </a:extLst>
          </p:cNvPr>
          <p:cNvSpPr>
            <a:spLocks noGrp="1"/>
          </p:cNvSpPr>
          <p:nvPr>
            <p:ph type="title"/>
          </p:nvPr>
        </p:nvSpPr>
        <p:spPr>
          <a:xfrm>
            <a:off x="838200" y="365125"/>
            <a:ext cx="10515600" cy="1325563"/>
          </a:xfrm>
        </p:spPr>
        <p:txBody>
          <a:bodyPr>
            <a:normAutofit/>
          </a:bodyPr>
          <a:lstStyle/>
          <a:p>
            <a:r>
              <a:rPr lang="en-US" sz="5400"/>
              <a:t>ASP.NET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E0291-7766-447E-2A95-0AAEC4E3BF7C}"/>
              </a:ext>
            </a:extLst>
          </p:cNvPr>
          <p:cNvSpPr>
            <a:spLocks noGrp="1"/>
          </p:cNvSpPr>
          <p:nvPr>
            <p:ph idx="1"/>
          </p:nvPr>
        </p:nvSpPr>
        <p:spPr>
          <a:xfrm>
            <a:off x="838200" y="1929384"/>
            <a:ext cx="10515600" cy="4251960"/>
          </a:xfrm>
        </p:spPr>
        <p:txBody>
          <a:bodyPr>
            <a:normAutofit/>
          </a:bodyPr>
          <a:lstStyle/>
          <a:p>
            <a:r>
              <a:rPr lang="en-GB" sz="2200"/>
              <a:t>ASP.NET Core is an open-source, server-side web application framework designed for web development to produce dynamic web pages and applications</a:t>
            </a:r>
          </a:p>
          <a:p>
            <a:r>
              <a:rPr lang="en-GB" sz="2200"/>
              <a:t>Project Types</a:t>
            </a:r>
          </a:p>
          <a:p>
            <a:pPr lvl="1"/>
            <a:r>
              <a:rPr lang="en-GB" sz="2200"/>
              <a:t>MVC</a:t>
            </a:r>
          </a:p>
          <a:p>
            <a:pPr lvl="1"/>
            <a:r>
              <a:rPr lang="en-GB" sz="2200"/>
              <a:t>Razor Pages</a:t>
            </a:r>
          </a:p>
          <a:p>
            <a:pPr lvl="1"/>
            <a:r>
              <a:rPr lang="en-GB" sz="2200"/>
              <a:t>Web API</a:t>
            </a:r>
            <a:endParaRPr lang="en-US" sz="2200" dirty="0"/>
          </a:p>
        </p:txBody>
      </p:sp>
    </p:spTree>
    <p:extLst>
      <p:ext uri="{BB962C8B-B14F-4D97-AF65-F5344CB8AC3E}">
        <p14:creationId xmlns:p14="http://schemas.microsoft.com/office/powerpoint/2010/main" val="1809619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1654B-7542-E7A2-835A-49B5D1F31F6B}"/>
              </a:ext>
            </a:extLst>
          </p:cNvPr>
          <p:cNvSpPr>
            <a:spLocks noGrp="1"/>
          </p:cNvSpPr>
          <p:nvPr>
            <p:ph type="title"/>
          </p:nvPr>
        </p:nvSpPr>
        <p:spPr>
          <a:xfrm>
            <a:off x="838200" y="365125"/>
            <a:ext cx="10515600" cy="1325563"/>
          </a:xfrm>
        </p:spPr>
        <p:txBody>
          <a:bodyPr>
            <a:normAutofit/>
          </a:bodyPr>
          <a:lstStyle/>
          <a:p>
            <a:r>
              <a:rPr lang="en-US" sz="5400"/>
              <a:t>MVC Architecture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DFED8E-6E32-96A7-7690-13E844BDF485}"/>
              </a:ext>
            </a:extLst>
          </p:cNvPr>
          <p:cNvSpPr>
            <a:spLocks noGrp="1"/>
          </p:cNvSpPr>
          <p:nvPr>
            <p:ph idx="1"/>
          </p:nvPr>
        </p:nvSpPr>
        <p:spPr>
          <a:xfrm>
            <a:off x="838200" y="1929384"/>
            <a:ext cx="10515600" cy="4251960"/>
          </a:xfrm>
        </p:spPr>
        <p:txBody>
          <a:bodyPr>
            <a:normAutofit/>
          </a:bodyPr>
          <a:lstStyle/>
          <a:p>
            <a:r>
              <a:rPr lang="en-US" sz="2200"/>
              <a:t>Model</a:t>
            </a:r>
          </a:p>
          <a:p>
            <a:pPr lvl="1"/>
            <a:r>
              <a:rPr lang="en-GB" sz="2200"/>
              <a:t>Represents the data and business logic of the application. It is responsible for accessing data from databases, processing it, and defining the rules for how data can be changed and manipulated</a:t>
            </a:r>
            <a:endParaRPr lang="en-US" sz="2200"/>
          </a:p>
          <a:p>
            <a:r>
              <a:rPr lang="en-US" sz="2200"/>
              <a:t>View</a:t>
            </a:r>
          </a:p>
          <a:p>
            <a:pPr lvl="1"/>
            <a:r>
              <a:rPr lang="en-GB" sz="2200"/>
              <a:t>Represents the UI components of the application. It displays the model data to the user and sends user commands to the controller. The view is responsible for the look and feel of the application</a:t>
            </a:r>
            <a:endParaRPr lang="en-US" sz="2200"/>
          </a:p>
          <a:p>
            <a:r>
              <a:rPr lang="en-US" sz="2200"/>
              <a:t>Controller</a:t>
            </a:r>
          </a:p>
          <a:p>
            <a:pPr lvl="1"/>
            <a:r>
              <a:rPr lang="en-GB" sz="2200"/>
              <a:t>Acts as an intermediary between the model and the view. It listens to user input triggered through the view, processes it (with possible changes to the model), and returns the output display to the view</a:t>
            </a:r>
            <a:endParaRPr lang="en-US" sz="2200"/>
          </a:p>
        </p:txBody>
      </p:sp>
    </p:spTree>
    <p:extLst>
      <p:ext uri="{BB962C8B-B14F-4D97-AF65-F5344CB8AC3E}">
        <p14:creationId xmlns:p14="http://schemas.microsoft.com/office/powerpoint/2010/main" val="410092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AFF74-2CE2-C44C-044E-664D6CA30973}"/>
              </a:ext>
            </a:extLst>
          </p:cNvPr>
          <p:cNvSpPr>
            <a:spLocks noGrp="1"/>
          </p:cNvSpPr>
          <p:nvPr>
            <p:ph type="title"/>
          </p:nvPr>
        </p:nvSpPr>
        <p:spPr>
          <a:xfrm>
            <a:off x="841248" y="548640"/>
            <a:ext cx="3600860" cy="5431536"/>
          </a:xfrm>
        </p:spPr>
        <p:txBody>
          <a:bodyPr>
            <a:normAutofit/>
          </a:bodyPr>
          <a:lstStyle/>
          <a:p>
            <a:r>
              <a:rPr lang="en-US" sz="5400"/>
              <a:t>Course Info</a:t>
            </a:r>
          </a:p>
        </p:txBody>
      </p:sp>
      <p:sp>
        <p:nvSpPr>
          <p:cNvPr id="3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8E9D0F-ADE3-CFAB-0491-9D19F1DE212A}"/>
              </a:ext>
            </a:extLst>
          </p:cNvPr>
          <p:cNvSpPr>
            <a:spLocks noGrp="1"/>
          </p:cNvSpPr>
          <p:nvPr>
            <p:ph idx="1"/>
          </p:nvPr>
        </p:nvSpPr>
        <p:spPr>
          <a:xfrm>
            <a:off x="5126418" y="552091"/>
            <a:ext cx="6224335" cy="5431536"/>
          </a:xfrm>
        </p:spPr>
        <p:txBody>
          <a:bodyPr anchor="ctr">
            <a:normAutofit/>
          </a:bodyPr>
          <a:lstStyle/>
          <a:p>
            <a:r>
              <a:rPr lang="en-US" sz="2200" dirty="0"/>
              <a:t>5 weeks</a:t>
            </a:r>
          </a:p>
          <a:p>
            <a:r>
              <a:rPr lang="en-US" sz="2200" dirty="0"/>
              <a:t>Tuesday &amp; Thursday 18:00 – 20:00</a:t>
            </a:r>
          </a:p>
          <a:p>
            <a:pPr lvl="1"/>
            <a:r>
              <a:rPr lang="en-US" sz="1800" dirty="0"/>
              <a:t>First 2 weeks, only on Tuesday 18:00 – 20:00</a:t>
            </a:r>
          </a:p>
        </p:txBody>
      </p:sp>
    </p:spTree>
    <p:extLst>
      <p:ext uri="{BB962C8B-B14F-4D97-AF65-F5344CB8AC3E}">
        <p14:creationId xmlns:p14="http://schemas.microsoft.com/office/powerpoint/2010/main" val="3800775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data processing&#10;&#10;Description automatically generated">
            <a:extLst>
              <a:ext uri="{FF2B5EF4-FFF2-40B4-BE49-F238E27FC236}">
                <a16:creationId xmlns:a16="http://schemas.microsoft.com/office/drawing/2014/main" id="{243055DE-355D-C352-21C7-34CB2524BFD2}"/>
              </a:ext>
            </a:extLst>
          </p:cNvPr>
          <p:cNvPicPr>
            <a:picLocks noGrp="1" noChangeAspect="1"/>
          </p:cNvPicPr>
          <p:nvPr>
            <p:ph idx="1"/>
          </p:nvPr>
        </p:nvPicPr>
        <p:blipFill>
          <a:blip r:embed="rId2"/>
          <a:stretch>
            <a:fillRect/>
          </a:stretch>
        </p:blipFill>
        <p:spPr>
          <a:xfrm>
            <a:off x="643467" y="1138936"/>
            <a:ext cx="10905066" cy="4580127"/>
          </a:xfrm>
          <a:prstGeom prst="rect">
            <a:avLst/>
          </a:prstGeom>
        </p:spPr>
      </p:pic>
    </p:spTree>
    <p:extLst>
      <p:ext uri="{BB962C8B-B14F-4D97-AF65-F5344CB8AC3E}">
        <p14:creationId xmlns:p14="http://schemas.microsoft.com/office/powerpoint/2010/main" val="1454840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19AD7-7C50-A8FD-6D54-D8780E35B83B}"/>
              </a:ext>
            </a:extLst>
          </p:cNvPr>
          <p:cNvSpPr>
            <a:spLocks noGrp="1"/>
          </p:cNvSpPr>
          <p:nvPr>
            <p:ph type="title"/>
          </p:nvPr>
        </p:nvSpPr>
        <p:spPr>
          <a:xfrm>
            <a:off x="838200" y="365125"/>
            <a:ext cx="10515600" cy="1325563"/>
          </a:xfrm>
        </p:spPr>
        <p:txBody>
          <a:bodyPr>
            <a:normAutofit/>
          </a:bodyPr>
          <a:lstStyle/>
          <a:p>
            <a:r>
              <a:rPr lang="en-US" sz="5400" dirty="0"/>
              <a:t>Key Components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3FDA8A-2560-903C-BBAC-D6155B681206}"/>
              </a:ext>
            </a:extLst>
          </p:cNvPr>
          <p:cNvSpPr>
            <a:spLocks noGrp="1"/>
          </p:cNvSpPr>
          <p:nvPr>
            <p:ph idx="1"/>
          </p:nvPr>
        </p:nvSpPr>
        <p:spPr>
          <a:xfrm>
            <a:off x="838200" y="1929384"/>
            <a:ext cx="10515600" cy="4251960"/>
          </a:xfrm>
        </p:spPr>
        <p:txBody>
          <a:bodyPr>
            <a:normAutofit/>
          </a:bodyPr>
          <a:lstStyle/>
          <a:p>
            <a:r>
              <a:rPr lang="en-US" sz="2200" dirty="0"/>
              <a:t>Startup Class</a:t>
            </a:r>
          </a:p>
          <a:p>
            <a:r>
              <a:rPr lang="en-US" sz="2200" dirty="0"/>
              <a:t>Middleware</a:t>
            </a:r>
          </a:p>
          <a:p>
            <a:r>
              <a:rPr lang="en-US" sz="2200" dirty="0"/>
              <a:t>Dependency Injection (DI) Container</a:t>
            </a:r>
          </a:p>
          <a:p>
            <a:r>
              <a:rPr lang="en-US" sz="2200" dirty="0"/>
              <a:t>Routing</a:t>
            </a:r>
          </a:p>
          <a:p>
            <a:r>
              <a:rPr lang="en-US" sz="2200" dirty="0"/>
              <a:t>Controllers and Actions</a:t>
            </a:r>
          </a:p>
          <a:p>
            <a:r>
              <a:rPr lang="en-US" sz="2200" dirty="0"/>
              <a:t>Models</a:t>
            </a:r>
          </a:p>
          <a:p>
            <a:r>
              <a:rPr lang="en-US" sz="2200" dirty="0"/>
              <a:t>Views</a:t>
            </a:r>
          </a:p>
        </p:txBody>
      </p:sp>
    </p:spTree>
    <p:extLst>
      <p:ext uri="{BB962C8B-B14F-4D97-AF65-F5344CB8AC3E}">
        <p14:creationId xmlns:p14="http://schemas.microsoft.com/office/powerpoint/2010/main" val="2507706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01AB5-1E02-8E2C-8637-A308E1F38460}"/>
              </a:ext>
            </a:extLst>
          </p:cNvPr>
          <p:cNvSpPr>
            <a:spLocks noGrp="1"/>
          </p:cNvSpPr>
          <p:nvPr>
            <p:ph type="title"/>
          </p:nvPr>
        </p:nvSpPr>
        <p:spPr>
          <a:xfrm>
            <a:off x="838200" y="365125"/>
            <a:ext cx="10515600" cy="1325563"/>
          </a:xfrm>
        </p:spPr>
        <p:txBody>
          <a:bodyPr>
            <a:normAutofit/>
          </a:bodyPr>
          <a:lstStyle/>
          <a:p>
            <a:r>
              <a:rPr lang="en-US" sz="5400"/>
              <a:t>Startup Class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96938-3506-FBB6-9601-FFA55E4E54C1}"/>
              </a:ext>
            </a:extLst>
          </p:cNvPr>
          <p:cNvSpPr>
            <a:spLocks noGrp="1"/>
          </p:cNvSpPr>
          <p:nvPr>
            <p:ph idx="1"/>
          </p:nvPr>
        </p:nvSpPr>
        <p:spPr>
          <a:xfrm>
            <a:off x="838200" y="1929384"/>
            <a:ext cx="10515600" cy="4251960"/>
          </a:xfrm>
        </p:spPr>
        <p:txBody>
          <a:bodyPr>
            <a:normAutofit/>
          </a:bodyPr>
          <a:lstStyle/>
          <a:p>
            <a:r>
              <a:rPr lang="en-US" sz="2200"/>
              <a:t>From Version .NET 6 everything is in Program.cs</a:t>
            </a:r>
          </a:p>
          <a:p>
            <a:r>
              <a:rPr lang="en-US" sz="2200"/>
              <a:t>Service Configuration</a:t>
            </a:r>
          </a:p>
        </p:txBody>
      </p:sp>
    </p:spTree>
    <p:extLst>
      <p:ext uri="{BB962C8B-B14F-4D97-AF65-F5344CB8AC3E}">
        <p14:creationId xmlns:p14="http://schemas.microsoft.com/office/powerpoint/2010/main" val="106614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A147E-FF16-25AE-B2E1-1DD7E9FAECB8}"/>
              </a:ext>
            </a:extLst>
          </p:cNvPr>
          <p:cNvSpPr>
            <a:spLocks noGrp="1"/>
          </p:cNvSpPr>
          <p:nvPr>
            <p:ph type="title"/>
          </p:nvPr>
        </p:nvSpPr>
        <p:spPr>
          <a:xfrm>
            <a:off x="838200" y="365125"/>
            <a:ext cx="10515600" cy="1325563"/>
          </a:xfrm>
        </p:spPr>
        <p:txBody>
          <a:bodyPr>
            <a:normAutofit/>
          </a:bodyPr>
          <a:lstStyle/>
          <a:p>
            <a:r>
              <a:rPr lang="en-US" sz="5400"/>
              <a:t>Middleware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CEC883-0B61-82F6-A33E-F515EB940FB6}"/>
              </a:ext>
            </a:extLst>
          </p:cNvPr>
          <p:cNvSpPr>
            <a:spLocks noGrp="1"/>
          </p:cNvSpPr>
          <p:nvPr>
            <p:ph idx="1"/>
          </p:nvPr>
        </p:nvSpPr>
        <p:spPr>
          <a:xfrm>
            <a:off x="838200" y="1929384"/>
            <a:ext cx="10515600" cy="4251960"/>
          </a:xfrm>
        </p:spPr>
        <p:txBody>
          <a:bodyPr>
            <a:normAutofit/>
          </a:bodyPr>
          <a:lstStyle/>
          <a:p>
            <a:r>
              <a:rPr lang="en-GB" sz="2200"/>
              <a:t>Middleware is used for logging, authentication, serving static files, error handling, and much more</a:t>
            </a:r>
          </a:p>
          <a:p>
            <a:r>
              <a:rPr lang="en-GB" sz="2200"/>
              <a:t>You can create custom middleware for specific tasks that are not covered by built-in middleware</a:t>
            </a:r>
            <a:endParaRPr lang="en-US" sz="2200"/>
          </a:p>
        </p:txBody>
      </p:sp>
    </p:spTree>
    <p:extLst>
      <p:ext uri="{BB962C8B-B14F-4D97-AF65-F5344CB8AC3E}">
        <p14:creationId xmlns:p14="http://schemas.microsoft.com/office/powerpoint/2010/main" val="1156789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7164E-B892-C120-020A-356600EE7D80}"/>
              </a:ext>
            </a:extLst>
          </p:cNvPr>
          <p:cNvSpPr>
            <a:spLocks noGrp="1"/>
          </p:cNvSpPr>
          <p:nvPr>
            <p:ph type="title"/>
          </p:nvPr>
        </p:nvSpPr>
        <p:spPr>
          <a:xfrm>
            <a:off x="838200" y="365125"/>
            <a:ext cx="10515600" cy="1325563"/>
          </a:xfrm>
        </p:spPr>
        <p:txBody>
          <a:bodyPr>
            <a:normAutofit/>
          </a:bodyPr>
          <a:lstStyle/>
          <a:p>
            <a:r>
              <a:rPr lang="en-US" sz="5400"/>
              <a:t>Routing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D19277-A3DF-8451-9C31-291C6EB23571}"/>
              </a:ext>
            </a:extLst>
          </p:cNvPr>
          <p:cNvSpPr>
            <a:spLocks noGrp="1"/>
          </p:cNvSpPr>
          <p:nvPr>
            <p:ph idx="1"/>
          </p:nvPr>
        </p:nvSpPr>
        <p:spPr>
          <a:xfrm>
            <a:off x="838200" y="1929384"/>
            <a:ext cx="10515600" cy="4251960"/>
          </a:xfrm>
        </p:spPr>
        <p:txBody>
          <a:bodyPr>
            <a:normAutofit/>
          </a:bodyPr>
          <a:lstStyle/>
          <a:p>
            <a:r>
              <a:rPr lang="en-US" sz="2200"/>
              <a:t>Conventional Routing</a:t>
            </a:r>
          </a:p>
          <a:p>
            <a:pPr lvl="1"/>
            <a:r>
              <a:rPr lang="en-US" sz="2200"/>
              <a:t>{controller=Home}/{action=Index}/{id?}</a:t>
            </a:r>
          </a:p>
          <a:p>
            <a:endParaRPr lang="en-US" sz="2200"/>
          </a:p>
          <a:p>
            <a:r>
              <a:rPr lang="en-US" sz="2200"/>
              <a:t>Attribute Routing</a:t>
            </a:r>
          </a:p>
        </p:txBody>
      </p:sp>
    </p:spTree>
    <p:extLst>
      <p:ext uri="{BB962C8B-B14F-4D97-AF65-F5344CB8AC3E}">
        <p14:creationId xmlns:p14="http://schemas.microsoft.com/office/powerpoint/2010/main" val="2492313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9CD78-3FCF-2362-09E6-4105D4D81211}"/>
              </a:ext>
            </a:extLst>
          </p:cNvPr>
          <p:cNvSpPr>
            <a:spLocks noGrp="1"/>
          </p:cNvSpPr>
          <p:nvPr>
            <p:ph type="title"/>
          </p:nvPr>
        </p:nvSpPr>
        <p:spPr>
          <a:xfrm>
            <a:off x="838200" y="365125"/>
            <a:ext cx="10515600" cy="1325563"/>
          </a:xfrm>
        </p:spPr>
        <p:txBody>
          <a:bodyPr>
            <a:normAutofit/>
          </a:bodyPr>
          <a:lstStyle/>
          <a:p>
            <a:r>
              <a:rPr lang="en-US" sz="5400"/>
              <a:t>Controllers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9F18A1-B90F-FB58-A9E2-176D8CC32D54}"/>
              </a:ext>
            </a:extLst>
          </p:cNvPr>
          <p:cNvSpPr>
            <a:spLocks noGrp="1"/>
          </p:cNvSpPr>
          <p:nvPr>
            <p:ph idx="1"/>
          </p:nvPr>
        </p:nvSpPr>
        <p:spPr>
          <a:xfrm>
            <a:off x="838200" y="1929384"/>
            <a:ext cx="10515600" cy="4251960"/>
          </a:xfrm>
        </p:spPr>
        <p:txBody>
          <a:bodyPr>
            <a:normAutofit/>
          </a:bodyPr>
          <a:lstStyle/>
          <a:p>
            <a:r>
              <a:rPr lang="en-GB" sz="2200"/>
              <a:t>Class that handles incoming web requests</a:t>
            </a:r>
          </a:p>
          <a:p>
            <a:r>
              <a:rPr lang="en-GB" sz="2200"/>
              <a:t>Processing input from the user, via URL parameters, query strings, or form values</a:t>
            </a:r>
            <a:endParaRPr lang="en-US" sz="2200"/>
          </a:p>
        </p:txBody>
      </p:sp>
    </p:spTree>
    <p:extLst>
      <p:ext uri="{BB962C8B-B14F-4D97-AF65-F5344CB8AC3E}">
        <p14:creationId xmlns:p14="http://schemas.microsoft.com/office/powerpoint/2010/main" val="1521652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783C1-6A8B-D50E-042F-28AEE240712B}"/>
              </a:ext>
            </a:extLst>
          </p:cNvPr>
          <p:cNvSpPr>
            <a:spLocks noGrp="1"/>
          </p:cNvSpPr>
          <p:nvPr>
            <p:ph type="title"/>
          </p:nvPr>
        </p:nvSpPr>
        <p:spPr>
          <a:xfrm>
            <a:off x="838200" y="365125"/>
            <a:ext cx="10515600" cy="1325563"/>
          </a:xfrm>
        </p:spPr>
        <p:txBody>
          <a:bodyPr>
            <a:normAutofit/>
          </a:bodyPr>
          <a:lstStyle/>
          <a:p>
            <a:r>
              <a:rPr lang="en-US" sz="5400"/>
              <a:t>Actions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81A33F-4EDB-454A-FC25-5E56C7F9DE99}"/>
              </a:ext>
            </a:extLst>
          </p:cNvPr>
          <p:cNvSpPr>
            <a:spLocks noGrp="1"/>
          </p:cNvSpPr>
          <p:nvPr>
            <p:ph idx="1"/>
          </p:nvPr>
        </p:nvSpPr>
        <p:spPr>
          <a:xfrm>
            <a:off x="838200" y="1929384"/>
            <a:ext cx="10515600" cy="4251960"/>
          </a:xfrm>
        </p:spPr>
        <p:txBody>
          <a:bodyPr>
            <a:normAutofit/>
          </a:bodyPr>
          <a:lstStyle/>
          <a:p>
            <a:r>
              <a:rPr lang="en-GB" sz="2200"/>
              <a:t>Action methods are just C# methods in a controller class that have been exposed as actions</a:t>
            </a:r>
          </a:p>
          <a:p>
            <a:r>
              <a:rPr lang="en-GB" sz="2200"/>
              <a:t>They can return various action results, including HTML (ViewResult), data (JsonResult)</a:t>
            </a:r>
          </a:p>
          <a:p>
            <a:r>
              <a:rPr lang="en-GB" sz="2200"/>
              <a:t>Actions can be decorated with attributes to specify HTTP methods they respond to, such as ‘HTTPGET’, ‘HTTPPOST’, ‘HTTPPUT’, ‘HTTPDELETE’</a:t>
            </a:r>
          </a:p>
          <a:p>
            <a:endParaRPr lang="en-US" sz="2200"/>
          </a:p>
        </p:txBody>
      </p:sp>
    </p:spTree>
    <p:extLst>
      <p:ext uri="{BB962C8B-B14F-4D97-AF65-F5344CB8AC3E}">
        <p14:creationId xmlns:p14="http://schemas.microsoft.com/office/powerpoint/2010/main" val="103118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A3CCE-9FBA-CE99-ADA9-396F24691C6F}"/>
              </a:ext>
            </a:extLst>
          </p:cNvPr>
          <p:cNvSpPr>
            <a:spLocks noGrp="1"/>
          </p:cNvSpPr>
          <p:nvPr>
            <p:ph type="title"/>
          </p:nvPr>
        </p:nvSpPr>
        <p:spPr>
          <a:xfrm>
            <a:off x="838200" y="365125"/>
            <a:ext cx="10515600" cy="1325563"/>
          </a:xfrm>
        </p:spPr>
        <p:txBody>
          <a:bodyPr>
            <a:normAutofit/>
          </a:bodyPr>
          <a:lstStyle/>
          <a:p>
            <a:r>
              <a:rPr lang="en-US" sz="5400"/>
              <a:t>Models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E496C-EAD5-9B20-A314-4B132F89272D}"/>
              </a:ext>
            </a:extLst>
          </p:cNvPr>
          <p:cNvSpPr>
            <a:spLocks noGrp="1"/>
          </p:cNvSpPr>
          <p:nvPr>
            <p:ph idx="1"/>
          </p:nvPr>
        </p:nvSpPr>
        <p:spPr>
          <a:xfrm>
            <a:off x="838200" y="1929384"/>
            <a:ext cx="10515600" cy="4251960"/>
          </a:xfrm>
        </p:spPr>
        <p:txBody>
          <a:bodyPr>
            <a:normAutofit/>
          </a:bodyPr>
          <a:lstStyle/>
          <a:p>
            <a:r>
              <a:rPr lang="en-US" sz="2200"/>
              <a:t>Data Representation</a:t>
            </a:r>
          </a:p>
          <a:p>
            <a:r>
              <a:rPr lang="en-US" sz="2200"/>
              <a:t>Business Logic</a:t>
            </a:r>
          </a:p>
          <a:p>
            <a:r>
              <a:rPr lang="en-US" sz="2200"/>
              <a:t>Validation</a:t>
            </a:r>
          </a:p>
          <a:p>
            <a:r>
              <a:rPr lang="en-US" sz="2200"/>
              <a:t>Data Access</a:t>
            </a:r>
          </a:p>
        </p:txBody>
      </p:sp>
    </p:spTree>
    <p:extLst>
      <p:ext uri="{BB962C8B-B14F-4D97-AF65-F5344CB8AC3E}">
        <p14:creationId xmlns:p14="http://schemas.microsoft.com/office/powerpoint/2010/main" val="1709019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29B79-8B08-CD0B-6FEA-9D9E85D754EA}"/>
              </a:ext>
            </a:extLst>
          </p:cNvPr>
          <p:cNvSpPr>
            <a:spLocks noGrp="1"/>
          </p:cNvSpPr>
          <p:nvPr>
            <p:ph type="title"/>
          </p:nvPr>
        </p:nvSpPr>
        <p:spPr>
          <a:xfrm>
            <a:off x="838200" y="365125"/>
            <a:ext cx="10515600" cy="1325563"/>
          </a:xfrm>
        </p:spPr>
        <p:txBody>
          <a:bodyPr>
            <a:normAutofit/>
          </a:bodyPr>
          <a:lstStyle/>
          <a:p>
            <a:r>
              <a:rPr lang="en-US" sz="5400"/>
              <a:t>Views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33845A-A3BC-7517-99AA-700F33F50F9F}"/>
              </a:ext>
            </a:extLst>
          </p:cNvPr>
          <p:cNvSpPr>
            <a:spLocks noGrp="1"/>
          </p:cNvSpPr>
          <p:nvPr>
            <p:ph idx="1"/>
          </p:nvPr>
        </p:nvSpPr>
        <p:spPr>
          <a:xfrm>
            <a:off x="838200" y="1929384"/>
            <a:ext cx="10515600" cy="4251960"/>
          </a:xfrm>
        </p:spPr>
        <p:txBody>
          <a:bodyPr>
            <a:normAutofit/>
          </a:bodyPr>
          <a:lstStyle/>
          <a:p>
            <a:r>
              <a:rPr lang="en-US" sz="2200"/>
              <a:t>Razor Syntax</a:t>
            </a:r>
          </a:p>
          <a:p>
            <a:r>
              <a:rPr lang="en-US" sz="2200"/>
              <a:t>Layouts</a:t>
            </a:r>
          </a:p>
          <a:p>
            <a:r>
              <a:rPr lang="en-US" sz="2200"/>
              <a:t>ViewBag</a:t>
            </a:r>
          </a:p>
          <a:p>
            <a:r>
              <a:rPr lang="en-US" sz="2200"/>
              <a:t>ViewData</a:t>
            </a:r>
          </a:p>
          <a:p>
            <a:r>
              <a:rPr lang="en-US" sz="2200"/>
              <a:t>TagHelpers</a:t>
            </a:r>
          </a:p>
        </p:txBody>
      </p:sp>
    </p:spTree>
    <p:extLst>
      <p:ext uri="{BB962C8B-B14F-4D97-AF65-F5344CB8AC3E}">
        <p14:creationId xmlns:p14="http://schemas.microsoft.com/office/powerpoint/2010/main" val="701731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5C1F0-6EA4-225A-3C39-F5AE880D089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My First .NET App</a:t>
            </a:r>
          </a:p>
        </p:txBody>
      </p:sp>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Programming data on computer monitor">
            <a:extLst>
              <a:ext uri="{FF2B5EF4-FFF2-40B4-BE49-F238E27FC236}">
                <a16:creationId xmlns:a16="http://schemas.microsoft.com/office/drawing/2014/main" id="{DF0378D0-2BE7-F927-5410-45620AD64AB3}"/>
              </a:ext>
            </a:extLst>
          </p:cNvPr>
          <p:cNvPicPr>
            <a:picLocks noChangeAspect="1"/>
          </p:cNvPicPr>
          <p:nvPr/>
        </p:nvPicPr>
        <p:blipFill rotWithShape="1">
          <a:blip r:embed="rId2"/>
          <a:srcRect l="21496" r="115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878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ADE29-4241-5284-BFD2-C191889112B9}"/>
              </a:ext>
            </a:extLst>
          </p:cNvPr>
          <p:cNvSpPr>
            <a:spLocks noGrp="1"/>
          </p:cNvSpPr>
          <p:nvPr>
            <p:ph type="title"/>
          </p:nvPr>
        </p:nvSpPr>
        <p:spPr>
          <a:xfrm>
            <a:off x="838200" y="365125"/>
            <a:ext cx="10515600" cy="1325563"/>
          </a:xfrm>
        </p:spPr>
        <p:txBody>
          <a:bodyPr>
            <a:normAutofit/>
          </a:bodyPr>
          <a:lstStyle/>
          <a:p>
            <a:r>
              <a:rPr lang="en-US" sz="5400"/>
              <a:t>Prerequisite knowledge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8A3C94-32FB-3471-D2DA-E5210B2D52BE}"/>
              </a:ext>
            </a:extLst>
          </p:cNvPr>
          <p:cNvSpPr>
            <a:spLocks noGrp="1"/>
          </p:cNvSpPr>
          <p:nvPr>
            <p:ph idx="1"/>
          </p:nvPr>
        </p:nvSpPr>
        <p:spPr>
          <a:xfrm>
            <a:off x="838200" y="1929384"/>
            <a:ext cx="10515600" cy="4251960"/>
          </a:xfrm>
        </p:spPr>
        <p:txBody>
          <a:bodyPr>
            <a:normAutofit/>
          </a:bodyPr>
          <a:lstStyle/>
          <a:p>
            <a:pPr marL="285750" indent="-285750">
              <a:buFont typeface="Arial" panose="020B0604020202020204" pitchFamily="34" charset="0"/>
              <a:buChar char="•"/>
            </a:pPr>
            <a:r>
              <a:rPr lang="en-US" sz="2200"/>
              <a:t>Basics of SQL &amp; Database Management</a:t>
            </a:r>
          </a:p>
          <a:p>
            <a:pPr marL="285750" indent="-285750">
              <a:buFont typeface="Arial" panose="020B0604020202020204" pitchFamily="34" charset="0"/>
              <a:buChar char="•"/>
            </a:pPr>
            <a:r>
              <a:rPr lang="en-US" sz="2200"/>
              <a:t>C# Basics</a:t>
            </a:r>
          </a:p>
          <a:p>
            <a:pPr marL="742950" lvl="1" indent="-285750"/>
            <a:r>
              <a:rPr lang="en-US" sz="2200"/>
              <a:t>OOP</a:t>
            </a:r>
          </a:p>
          <a:p>
            <a:pPr marL="742950" lvl="1" indent="-285750"/>
            <a:r>
              <a:rPr lang="en-US" sz="2200"/>
              <a:t>Inheritance</a:t>
            </a:r>
          </a:p>
          <a:p>
            <a:pPr marL="742950" lvl="1" indent="-285750"/>
            <a:r>
              <a:rPr lang="en-US" sz="2200"/>
              <a:t>Interface</a:t>
            </a:r>
          </a:p>
          <a:p>
            <a:pPr marL="742950" lvl="1" indent="-285750"/>
            <a:r>
              <a:rPr lang="en-US" sz="2200"/>
              <a:t>Dependency Injection</a:t>
            </a:r>
          </a:p>
          <a:p>
            <a:pPr marL="285750" indent="-285750">
              <a:buFont typeface="Arial" panose="020B0604020202020204" pitchFamily="34" charset="0"/>
              <a:buChar char="•"/>
            </a:pPr>
            <a:r>
              <a:rPr lang="en-US" sz="2200"/>
              <a:t>GIT</a:t>
            </a:r>
          </a:p>
          <a:p>
            <a:endParaRPr lang="en-US" sz="2200"/>
          </a:p>
        </p:txBody>
      </p:sp>
    </p:spTree>
    <p:extLst>
      <p:ext uri="{BB962C8B-B14F-4D97-AF65-F5344CB8AC3E}">
        <p14:creationId xmlns:p14="http://schemas.microsoft.com/office/powerpoint/2010/main" val="361049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61915-5935-A684-F57E-BD2DACD1561A}"/>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Q&amp;A</a:t>
            </a:r>
          </a:p>
        </p:txBody>
      </p:sp>
      <p:sp>
        <p:nvSpPr>
          <p:cNvPr id="2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Question mark on green pastel background">
            <a:extLst>
              <a:ext uri="{FF2B5EF4-FFF2-40B4-BE49-F238E27FC236}">
                <a16:creationId xmlns:a16="http://schemas.microsoft.com/office/drawing/2014/main" id="{DA78FF49-E44D-9A96-E21A-D0E422F19F16}"/>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41886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7D286-CC38-FA3A-028C-1239EADA0E5E}"/>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Thank You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47669A37-32B5-251B-FA03-86E2A56F79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11104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B9449-3FB4-9DAB-0708-ED8940F21A87}"/>
              </a:ext>
            </a:extLst>
          </p:cNvPr>
          <p:cNvSpPr>
            <a:spLocks noGrp="1"/>
          </p:cNvSpPr>
          <p:nvPr>
            <p:ph type="title"/>
          </p:nvPr>
        </p:nvSpPr>
        <p:spPr>
          <a:xfrm>
            <a:off x="838200" y="365125"/>
            <a:ext cx="10515600" cy="1325563"/>
          </a:xfrm>
        </p:spPr>
        <p:txBody>
          <a:bodyPr>
            <a:normAutofit/>
          </a:bodyPr>
          <a:lstStyle/>
          <a:p>
            <a:r>
              <a:rPr lang="en-US" sz="5400"/>
              <a:t>Course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EB35CA-177D-F149-F1C3-02AF5D13779B}"/>
              </a:ext>
            </a:extLst>
          </p:cNvPr>
          <p:cNvSpPr>
            <a:spLocks noGrp="1"/>
          </p:cNvSpPr>
          <p:nvPr>
            <p:ph idx="1"/>
          </p:nvPr>
        </p:nvSpPr>
        <p:spPr>
          <a:xfrm>
            <a:off x="838200" y="1929384"/>
            <a:ext cx="10515600" cy="4251960"/>
          </a:xfrm>
        </p:spPr>
        <p:txBody>
          <a:bodyPr>
            <a:normAutofit/>
          </a:bodyPr>
          <a:lstStyle/>
          <a:p>
            <a:r>
              <a:rPr lang="en-US" sz="2200" dirty="0"/>
              <a:t>Week 1 :: Introduction</a:t>
            </a:r>
          </a:p>
          <a:p>
            <a:pPr lvl="1"/>
            <a:r>
              <a:rPr lang="en-GB" sz="2200" dirty="0"/>
              <a:t>Introduction to .NET and Environment Setup</a:t>
            </a:r>
          </a:p>
          <a:p>
            <a:pPr lvl="1"/>
            <a:r>
              <a:rPr lang="en-GB" sz="2200" dirty="0"/>
              <a:t>Introduction to ASP.NET Core MVC</a:t>
            </a:r>
          </a:p>
          <a:p>
            <a:pPr lvl="1"/>
            <a:r>
              <a:rPr lang="en-GB" sz="2200" dirty="0"/>
              <a:t>MVC Basics</a:t>
            </a:r>
          </a:p>
          <a:p>
            <a:pPr lvl="1"/>
            <a:endParaRPr lang="en-US" sz="2200" dirty="0"/>
          </a:p>
          <a:p>
            <a:r>
              <a:rPr lang="en-US" sz="2200" dirty="0"/>
              <a:t>Week 2 :: Building Employee Manager</a:t>
            </a:r>
          </a:p>
          <a:p>
            <a:pPr lvl="1"/>
            <a:r>
              <a:rPr lang="en-US" sz="2200" dirty="0"/>
              <a:t>Data Management with .NET (EF Core)</a:t>
            </a:r>
          </a:p>
          <a:p>
            <a:pPr lvl="1"/>
            <a:r>
              <a:rPr lang="en-US" sz="2200" dirty="0"/>
              <a:t>Testing &amp; Debugging</a:t>
            </a:r>
          </a:p>
          <a:p>
            <a:pPr lvl="1"/>
            <a:r>
              <a:rPr lang="en-US" sz="2200" dirty="0"/>
              <a:t>Building First CRUD</a:t>
            </a:r>
          </a:p>
          <a:p>
            <a:pPr lvl="1"/>
            <a:endParaRPr lang="en-US" sz="2200" dirty="0"/>
          </a:p>
        </p:txBody>
      </p:sp>
    </p:spTree>
    <p:extLst>
      <p:ext uri="{BB962C8B-B14F-4D97-AF65-F5344CB8AC3E}">
        <p14:creationId xmlns:p14="http://schemas.microsoft.com/office/powerpoint/2010/main" val="369750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07648-AC57-C341-6EA5-6A24C198ACC7}"/>
              </a:ext>
            </a:extLst>
          </p:cNvPr>
          <p:cNvSpPr>
            <a:spLocks noGrp="1"/>
          </p:cNvSpPr>
          <p:nvPr>
            <p:ph type="title"/>
          </p:nvPr>
        </p:nvSpPr>
        <p:spPr>
          <a:xfrm>
            <a:off x="838200" y="365125"/>
            <a:ext cx="10515600" cy="1325563"/>
          </a:xfrm>
        </p:spPr>
        <p:txBody>
          <a:bodyPr>
            <a:normAutofit/>
          </a:bodyPr>
          <a:lstStyle/>
          <a:p>
            <a:r>
              <a:rPr lang="en-US" sz="5400"/>
              <a:t>Course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901E23-3C6C-B8DF-A762-AACE929F35DD}"/>
              </a:ext>
            </a:extLst>
          </p:cNvPr>
          <p:cNvSpPr>
            <a:spLocks noGrp="1"/>
          </p:cNvSpPr>
          <p:nvPr>
            <p:ph idx="1"/>
          </p:nvPr>
        </p:nvSpPr>
        <p:spPr>
          <a:xfrm>
            <a:off x="838200" y="1929384"/>
            <a:ext cx="10515600" cy="4251960"/>
          </a:xfrm>
        </p:spPr>
        <p:txBody>
          <a:bodyPr>
            <a:normAutofit/>
          </a:bodyPr>
          <a:lstStyle/>
          <a:p>
            <a:r>
              <a:rPr lang="en-US" sz="2200" dirty="0"/>
              <a:t>Week 3 :: Building Employee Manager</a:t>
            </a:r>
          </a:p>
          <a:p>
            <a:pPr lvl="1"/>
            <a:r>
              <a:rPr lang="en-US" sz="2200" dirty="0"/>
              <a:t>Data Management with .NET (EF Core)</a:t>
            </a:r>
          </a:p>
          <a:p>
            <a:pPr lvl="1"/>
            <a:r>
              <a:rPr lang="en-US" sz="2200" dirty="0"/>
              <a:t>Forms &amp; Validation</a:t>
            </a:r>
          </a:p>
          <a:p>
            <a:pPr lvl="1"/>
            <a:r>
              <a:rPr lang="en-US" sz="2200" dirty="0"/>
              <a:t>CRUD</a:t>
            </a:r>
          </a:p>
          <a:p>
            <a:pPr lvl="1"/>
            <a:endParaRPr lang="en-US" sz="2200" dirty="0"/>
          </a:p>
          <a:p>
            <a:r>
              <a:rPr lang="en-US" sz="2200" dirty="0"/>
              <a:t>Week 4 :: Building Employee Manager</a:t>
            </a:r>
          </a:p>
          <a:p>
            <a:pPr lvl="1"/>
            <a:r>
              <a:rPr lang="en-US" sz="2200" dirty="0"/>
              <a:t>Data Management with .NET (EF Core)</a:t>
            </a:r>
          </a:p>
          <a:p>
            <a:pPr lvl="1"/>
            <a:r>
              <a:rPr lang="en-US" sz="2200" dirty="0"/>
              <a:t>Authentication and Authorization</a:t>
            </a:r>
          </a:p>
          <a:p>
            <a:pPr lvl="1"/>
            <a:r>
              <a:rPr lang="en-US" sz="2200" dirty="0"/>
              <a:t>CRUD</a:t>
            </a:r>
          </a:p>
          <a:p>
            <a:pPr lvl="1"/>
            <a:endParaRPr lang="en-US" sz="2200" dirty="0"/>
          </a:p>
          <a:p>
            <a:r>
              <a:rPr lang="en-US" sz="2200" dirty="0"/>
              <a:t>Week 5 :: Deployment &amp; Best Practices</a:t>
            </a:r>
          </a:p>
          <a:p>
            <a:endParaRPr lang="en-US" sz="2200" dirty="0"/>
          </a:p>
        </p:txBody>
      </p:sp>
    </p:spTree>
    <p:extLst>
      <p:ext uri="{BB962C8B-B14F-4D97-AF65-F5344CB8AC3E}">
        <p14:creationId xmlns:p14="http://schemas.microsoft.com/office/powerpoint/2010/main" val="138406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BBEB1-65E6-4472-745A-96977AC52C15}"/>
              </a:ext>
            </a:extLst>
          </p:cNvPr>
          <p:cNvSpPr>
            <a:spLocks noGrp="1"/>
          </p:cNvSpPr>
          <p:nvPr>
            <p:ph type="title"/>
          </p:nvPr>
        </p:nvSpPr>
        <p:spPr>
          <a:xfrm>
            <a:off x="838200" y="365125"/>
            <a:ext cx="10515600" cy="1325563"/>
          </a:xfrm>
        </p:spPr>
        <p:txBody>
          <a:bodyPr>
            <a:normAutofit/>
          </a:bodyPr>
          <a:lstStyle/>
          <a:p>
            <a:r>
              <a:rPr lang="en-US" sz="5400"/>
              <a:t>Course Components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DBF66E-C6AE-BFCD-72D3-7E5AD44DF1FA}"/>
              </a:ext>
            </a:extLst>
          </p:cNvPr>
          <p:cNvSpPr>
            <a:spLocks noGrp="1"/>
          </p:cNvSpPr>
          <p:nvPr>
            <p:ph idx="1"/>
          </p:nvPr>
        </p:nvSpPr>
        <p:spPr>
          <a:xfrm>
            <a:off x="838200" y="1929384"/>
            <a:ext cx="10515600" cy="4251960"/>
          </a:xfrm>
        </p:spPr>
        <p:txBody>
          <a:bodyPr>
            <a:normAutofit/>
          </a:bodyPr>
          <a:lstStyle/>
          <a:p>
            <a:r>
              <a:rPr lang="en-US" sz="2200"/>
              <a:t>Lectures </a:t>
            </a:r>
          </a:p>
          <a:p>
            <a:pPr lvl="1"/>
            <a:r>
              <a:rPr lang="en-GB" sz="2200"/>
              <a:t>Core concepts explained with slides and live coding</a:t>
            </a:r>
          </a:p>
          <a:p>
            <a:pPr lvl="1"/>
            <a:endParaRPr lang="en-US" sz="2200"/>
          </a:p>
          <a:p>
            <a:r>
              <a:rPr lang="en-US" sz="2200"/>
              <a:t>Labs</a:t>
            </a:r>
          </a:p>
          <a:p>
            <a:pPr lvl="1"/>
            <a:r>
              <a:rPr lang="en-GB" sz="2200"/>
              <a:t>Hands-on sessions where students work on tasks or projects under guidance</a:t>
            </a:r>
          </a:p>
          <a:p>
            <a:pPr lvl="1"/>
            <a:endParaRPr lang="en-US" sz="2200"/>
          </a:p>
          <a:p>
            <a:r>
              <a:rPr lang="en-US" sz="2200"/>
              <a:t>Homework Assignments</a:t>
            </a:r>
          </a:p>
          <a:p>
            <a:pPr lvl="1"/>
            <a:r>
              <a:rPr lang="en-GB" sz="2200"/>
              <a:t>Tasks assigned for practice at home to reinforce learning</a:t>
            </a:r>
          </a:p>
        </p:txBody>
      </p:sp>
    </p:spTree>
    <p:extLst>
      <p:ext uri="{BB962C8B-B14F-4D97-AF65-F5344CB8AC3E}">
        <p14:creationId xmlns:p14="http://schemas.microsoft.com/office/powerpoint/2010/main" val="255732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3E26D-45DC-4447-F606-11129EA857B4}"/>
              </a:ext>
            </a:extLst>
          </p:cNvPr>
          <p:cNvSpPr>
            <a:spLocks noGrp="1"/>
          </p:cNvSpPr>
          <p:nvPr>
            <p:ph type="title"/>
          </p:nvPr>
        </p:nvSpPr>
        <p:spPr>
          <a:xfrm>
            <a:off x="838200" y="365125"/>
            <a:ext cx="10515600" cy="1325563"/>
          </a:xfrm>
        </p:spPr>
        <p:txBody>
          <a:bodyPr>
            <a:normAutofit/>
          </a:bodyPr>
          <a:lstStyle/>
          <a:p>
            <a:r>
              <a:rPr lang="en-US" sz="5400"/>
              <a:t>Course Components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A287CC-8A0B-E1B4-2134-1B901A2FBD72}"/>
              </a:ext>
            </a:extLst>
          </p:cNvPr>
          <p:cNvSpPr>
            <a:spLocks noGrp="1"/>
          </p:cNvSpPr>
          <p:nvPr>
            <p:ph idx="1"/>
          </p:nvPr>
        </p:nvSpPr>
        <p:spPr>
          <a:xfrm>
            <a:off x="838200" y="1929384"/>
            <a:ext cx="10515600" cy="4251960"/>
          </a:xfrm>
        </p:spPr>
        <p:txBody>
          <a:bodyPr>
            <a:normAutofit/>
          </a:bodyPr>
          <a:lstStyle/>
          <a:p>
            <a:r>
              <a:rPr lang="en-US" sz="2200"/>
              <a:t>Project</a:t>
            </a:r>
          </a:p>
          <a:p>
            <a:pPr lvl="1"/>
            <a:r>
              <a:rPr lang="en-GB" sz="2200"/>
              <a:t>A course-end project that encapsulates all the learning objectives, where students develop a full-fledged .NET application</a:t>
            </a:r>
          </a:p>
          <a:p>
            <a:pPr lvl="1"/>
            <a:r>
              <a:rPr lang="en-GB" sz="2200"/>
              <a:t>2 – 3 week to develop application and post it on GitHub and send email</a:t>
            </a:r>
          </a:p>
          <a:p>
            <a:pPr lvl="1"/>
            <a:endParaRPr lang="en-US" sz="2200"/>
          </a:p>
          <a:p>
            <a:r>
              <a:rPr lang="en-US" sz="2200"/>
              <a:t>Quizzes</a:t>
            </a:r>
          </a:p>
          <a:p>
            <a:pPr lvl="1"/>
            <a:r>
              <a:rPr lang="en-GB" sz="2200"/>
              <a:t>Short quizzes to assess understanding of the key concept</a:t>
            </a:r>
          </a:p>
          <a:p>
            <a:pPr lvl="1"/>
            <a:endParaRPr lang="en-US" sz="2200"/>
          </a:p>
          <a:p>
            <a:r>
              <a:rPr lang="en-US" sz="2200"/>
              <a:t>Feedback Sessions</a:t>
            </a:r>
          </a:p>
          <a:p>
            <a:pPr lvl="1"/>
            <a:r>
              <a:rPr lang="en-GB" sz="2200"/>
              <a:t>Regular feedback sessions to address student queries and gauge course effectiveness</a:t>
            </a:r>
            <a:endParaRPr lang="en-US" sz="2200"/>
          </a:p>
          <a:p>
            <a:endParaRPr lang="en-US" sz="2200"/>
          </a:p>
        </p:txBody>
      </p:sp>
    </p:spTree>
    <p:extLst>
      <p:ext uri="{BB962C8B-B14F-4D97-AF65-F5344CB8AC3E}">
        <p14:creationId xmlns:p14="http://schemas.microsoft.com/office/powerpoint/2010/main" val="27193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DAB11-116B-9121-1A8C-B4FE2836EF5D}"/>
              </a:ext>
            </a:extLst>
          </p:cNvPr>
          <p:cNvSpPr>
            <a:spLocks noGrp="1"/>
          </p:cNvSpPr>
          <p:nvPr>
            <p:ph type="title"/>
          </p:nvPr>
        </p:nvSpPr>
        <p:spPr>
          <a:xfrm>
            <a:off x="838200" y="365125"/>
            <a:ext cx="10515600" cy="1325563"/>
          </a:xfrm>
        </p:spPr>
        <p:txBody>
          <a:bodyPr>
            <a:normAutofit/>
          </a:bodyPr>
          <a:lstStyle/>
          <a:p>
            <a:r>
              <a:rPr lang="en-US" sz="5400"/>
              <a:t>Development Tools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F66F57-A11E-CBA8-4521-ED05B5F949B9}"/>
              </a:ext>
            </a:extLst>
          </p:cNvPr>
          <p:cNvSpPr>
            <a:spLocks noGrp="1"/>
          </p:cNvSpPr>
          <p:nvPr>
            <p:ph idx="1"/>
          </p:nvPr>
        </p:nvSpPr>
        <p:spPr>
          <a:xfrm>
            <a:off x="838200" y="1929384"/>
            <a:ext cx="10515600" cy="4251960"/>
          </a:xfrm>
        </p:spPr>
        <p:txBody>
          <a:bodyPr>
            <a:normAutofit/>
          </a:bodyPr>
          <a:lstStyle/>
          <a:p>
            <a:r>
              <a:rPr lang="en-US" sz="2200"/>
              <a:t>.NET SDK &amp; Runtime Environment</a:t>
            </a:r>
          </a:p>
          <a:p>
            <a:r>
              <a:rPr lang="en-US" sz="2200"/>
              <a:t>IDE</a:t>
            </a:r>
          </a:p>
          <a:p>
            <a:r>
              <a:rPr lang="en-US" sz="2200"/>
              <a:t>SQL Server</a:t>
            </a:r>
          </a:p>
          <a:p>
            <a:r>
              <a:rPr lang="en-US" sz="2200"/>
              <a:t>Database Management Tool</a:t>
            </a:r>
          </a:p>
          <a:p>
            <a:r>
              <a:rPr lang="en-US" sz="2200"/>
              <a:t>Browser (Chrome, Edge, …)</a:t>
            </a:r>
          </a:p>
          <a:p>
            <a:r>
              <a:rPr lang="en-US" sz="2200"/>
              <a:t>GIT Bash or GIT Extension integrated in IDE</a:t>
            </a:r>
          </a:p>
        </p:txBody>
      </p:sp>
    </p:spTree>
    <p:extLst>
      <p:ext uri="{BB962C8B-B14F-4D97-AF65-F5344CB8AC3E}">
        <p14:creationId xmlns:p14="http://schemas.microsoft.com/office/powerpoint/2010/main" val="1500625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2072</TotalTime>
  <Words>1397</Words>
  <Application>Microsoft Office PowerPoint</Application>
  <PresentationFormat>Widescreen</PresentationFormat>
  <Paragraphs>247</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Aptos</vt:lpstr>
      <vt:lpstr>Aptos Display</vt:lpstr>
      <vt:lpstr>Arial</vt:lpstr>
      <vt:lpstr>Office Theme</vt:lpstr>
      <vt:lpstr>.NET </vt:lpstr>
      <vt:lpstr>Overview</vt:lpstr>
      <vt:lpstr>Course Info</vt:lpstr>
      <vt:lpstr>Prerequisite knowledge</vt:lpstr>
      <vt:lpstr>Course Overview</vt:lpstr>
      <vt:lpstr>Course Overview</vt:lpstr>
      <vt:lpstr>Course Components</vt:lpstr>
      <vt:lpstr>Course Components</vt:lpstr>
      <vt:lpstr>Development Tools</vt:lpstr>
      <vt:lpstr>Development Tools</vt:lpstr>
      <vt:lpstr>Development Tools</vt:lpstr>
      <vt:lpstr>Development Tools</vt:lpstr>
      <vt:lpstr>Learning Resources</vt:lpstr>
      <vt:lpstr>Project Overview</vt:lpstr>
      <vt:lpstr>Learning outcomes</vt:lpstr>
      <vt:lpstr>PowerPoint Presentation</vt:lpstr>
      <vt:lpstr>.NET Overview</vt:lpstr>
      <vt:lpstr>.NET</vt:lpstr>
      <vt:lpstr>Why Choose .NET?</vt:lpstr>
      <vt:lpstr>History of .NET</vt:lpstr>
      <vt:lpstr>History of .NET</vt:lpstr>
      <vt:lpstr>History of .NET</vt:lpstr>
      <vt:lpstr>Read World Scenarios</vt:lpstr>
      <vt:lpstr>PowerPoint Presentation</vt:lpstr>
      <vt:lpstr>Components of .NET</vt:lpstr>
      <vt:lpstr>PowerPoint Presentation</vt:lpstr>
      <vt:lpstr>.NET Project Types</vt:lpstr>
      <vt:lpstr>ASP.NET</vt:lpstr>
      <vt:lpstr>MVC Architecture</vt:lpstr>
      <vt:lpstr>PowerPoint Presentation</vt:lpstr>
      <vt:lpstr>Key Components</vt:lpstr>
      <vt:lpstr>Startup Class</vt:lpstr>
      <vt:lpstr>Middleware</vt:lpstr>
      <vt:lpstr>Routing</vt:lpstr>
      <vt:lpstr>Controllers</vt:lpstr>
      <vt:lpstr>Actions</vt:lpstr>
      <vt:lpstr>Models</vt:lpstr>
      <vt:lpstr>Views</vt:lpstr>
      <vt:lpstr>My First .NET App</vt:lpstr>
      <vt:lpstr>Q&amp;A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dc:title>
  <dc:creator>Emir Veledar</dc:creator>
  <cp:lastModifiedBy>Emir Veledar</cp:lastModifiedBy>
  <cp:revision>90</cp:revision>
  <dcterms:created xsi:type="dcterms:W3CDTF">2024-04-01T17:20:13Z</dcterms:created>
  <dcterms:modified xsi:type="dcterms:W3CDTF">2024-04-03T06:34:38Z</dcterms:modified>
</cp:coreProperties>
</file>