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86" r:id="rId7"/>
    <p:sldId id="287" r:id="rId8"/>
    <p:sldId id="292" r:id="rId9"/>
    <p:sldId id="265" r:id="rId10"/>
    <p:sldId id="264" r:id="rId11"/>
    <p:sldId id="260" r:id="rId12"/>
    <p:sldId id="285" r:id="rId13"/>
    <p:sldId id="266" r:id="rId14"/>
    <p:sldId id="269" r:id="rId15"/>
    <p:sldId id="267" r:id="rId16"/>
    <p:sldId id="276" r:id="rId17"/>
    <p:sldId id="275" r:id="rId18"/>
    <p:sldId id="273" r:id="rId19"/>
    <p:sldId id="274" r:id="rId20"/>
    <p:sldId id="272" r:id="rId21"/>
    <p:sldId id="288" r:id="rId22"/>
    <p:sldId id="289" r:id="rId23"/>
    <p:sldId id="268" r:id="rId24"/>
    <p:sldId id="258" r:id="rId25"/>
    <p:sldId id="279" r:id="rId26"/>
    <p:sldId id="280" r:id="rId27"/>
    <p:sldId id="282" r:id="rId28"/>
    <p:sldId id="281" r:id="rId29"/>
    <p:sldId id="283" r:id="rId30"/>
    <p:sldId id="284" r:id="rId31"/>
    <p:sldId id="271" r:id="rId32"/>
    <p:sldId id="277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51" d="100"/>
          <a:sy n="151" d="100"/>
        </p:scale>
        <p:origin x="5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32AC-A866-4559-B493-3099FDE82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D6AB5-7F7E-DBC5-06BC-397DC1BE5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7499-AB22-26DE-A03F-19200C6B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0F2A-8AC4-487D-A9A7-A1F963CFCCD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3CBAF-E178-3354-EF64-1D31F3A0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DB109-F9A0-86A2-12E6-6AAA2502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707-B78E-4F9F-B809-41F390B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8A27-6B2C-6D9C-3DF6-9279CD61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F4CEF-C26B-6285-9CC1-7CA271208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A292B-0D34-CDDE-FDF4-A027E143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0F2A-8AC4-487D-A9A7-A1F963CFCCD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EF88-EB88-B883-54E1-9F4B1360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91445-F2C9-A475-B4F1-E979AE3C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707-B78E-4F9F-B809-41F390B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5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03CD6-A991-F8C6-8CF2-B4E8B8A92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51528-5D74-7AFF-6A22-8D93D2DA6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B0673-F62A-E350-A076-AF1DEAE2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0F2A-8AC4-487D-A9A7-A1F963CFCCD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F7AD6-1328-5776-9269-8F683D8C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92B35-6687-CC75-3A45-E9ACE2B6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707-B78E-4F9F-B809-41F390B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2EEF-ADD9-F327-0414-6094E893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24B3-7F5D-3D57-F094-B2376B59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29B73-4094-1737-47BF-A0EB70D5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0F2A-8AC4-487D-A9A7-A1F963CFCCD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F1B0-9A4D-F9A4-220C-69363D7F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424B-1D72-0DAF-72AF-26294AD3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707-B78E-4F9F-B809-41F390B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9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ED33-DF90-5C41-CC0F-9F67B110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05E4F-A40A-9D54-C9FA-BBF63032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6A35-7E1A-0AC9-0EDC-A02BB584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0F2A-8AC4-487D-A9A7-A1F963CFCCD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8726-3698-74F1-DB06-40FE82C0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A388C-681A-6E87-D3F1-47B8F769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707-B78E-4F9F-B809-41F390B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8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6226-05AA-6816-CFCA-06F8056B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F2DBD-949E-1A2F-CC60-C67AA62A6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07028-21E2-E92D-B724-F2919BA8E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EDC05-B9CA-E2AB-BF94-CE3EF05B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0F2A-8AC4-487D-A9A7-A1F963CFCCD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A3886-4FD7-C837-92A5-0463FD36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9D79D-480D-7DEB-B69A-E6030F99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707-B78E-4F9F-B809-41F390B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E211-C1A1-1BCA-00D7-C3CB40E9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71A34-C66B-8ADB-9AFD-1E3E72688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5A184-0ABA-E9B7-5B5D-C720FA445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899E3-8B7C-078D-2341-CDC28EC2E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9EA93-FF33-AD39-4745-7637A4189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1231B-E791-DBF8-32D6-328EEC18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0F2A-8AC4-487D-A9A7-A1F963CFCCD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AC8E5-5FB8-93D4-363D-4AE97470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12029-ACB8-F966-2A78-71E8AE01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707-B78E-4F9F-B809-41F390B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8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39FC-B25E-1762-BDE8-FC9459B2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B3D18-3814-D545-77F4-13B6CCE2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0F2A-8AC4-487D-A9A7-A1F963CFCCD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27402-2BB6-F6F7-B9B2-ADFD2F95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E5969-BE63-CA21-395F-6FBC01CA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707-B78E-4F9F-B809-41F390B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7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E83FD-A27E-F4C3-0F49-051AD7A6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0F2A-8AC4-487D-A9A7-A1F963CFCCD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12DBC-69D6-C634-7F4A-990CA1EF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1E218-E8E5-8033-E61C-4D567582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707-B78E-4F9F-B809-41F390B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0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DD4B-84DE-8ED6-4401-AB0E12EE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FBC6E-B8F6-22F2-6D8F-D09AAB50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99ACA-0474-36D1-48CA-CD3354482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C4823-3958-C550-272B-53D2F2C4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0F2A-8AC4-487D-A9A7-A1F963CFCCD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BAA2D-4C32-DFEB-29DB-5ECB7798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DE529-71DE-7717-C5CA-B85565A2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707-B78E-4F9F-B809-41F390B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1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E173-3E7F-7684-E0FB-FBFDB2B9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9F13D-E69E-1359-85E2-ACCF2B977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6CA91-29A8-30D9-AF62-2D747C3A9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B115D-35BB-035A-86A3-856A0377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0F2A-8AC4-487D-A9A7-A1F963CFCCD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22E57-8539-E378-0179-E93FE76C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DC5C4-AEC6-E7DA-5F91-09DC885A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707-B78E-4F9F-B809-41F390B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4A10F-1D90-B519-4F0F-E085FDBB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A0A19-B46D-1C4A-6460-9C4565C06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69EE6-D746-C246-3437-91055BE1A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00F2A-8AC4-487D-A9A7-A1F963CFCCD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5CBA6-EB16-C192-E6B4-F2973CE5A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D6861-0023-91FD-61A8-687B6756A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1B5707-B78E-4F9F-B809-41F390B7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4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1B5E1-E6BF-3449-BEC3-F725443E2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6055" y="780057"/>
            <a:ext cx="4947745" cy="2828462"/>
          </a:xfrm>
        </p:spPr>
        <p:txBody>
          <a:bodyPr>
            <a:normAutofit/>
          </a:bodyPr>
          <a:lstStyle/>
          <a:p>
            <a:pPr algn="l"/>
            <a:r>
              <a:rPr lang="en-US"/>
              <a:t>.NET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32E9B-5D22-B195-1C26-26523C0D4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6055" y="3700594"/>
            <a:ext cx="4947745" cy="1746803"/>
          </a:xfrm>
        </p:spPr>
        <p:txBody>
          <a:bodyPr>
            <a:normAutofit/>
          </a:bodyPr>
          <a:lstStyle/>
          <a:p>
            <a:pPr algn="l"/>
            <a:r>
              <a:rPr lang="en-US"/>
              <a:t>Beginner Level (Session 2)</a:t>
            </a:r>
          </a:p>
        </p:txBody>
      </p:sp>
      <p:sp>
        <p:nvSpPr>
          <p:cNvPr id="137" name="Freeform: Shape 12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Block Arc 138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0" name="Freeform: Shape 12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Freeform: Shape 13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Freeform: Shape 13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c 13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3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27BC0-01BB-E37C-8BCC-2C298177D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Client – Server Model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4912-9E1D-6D39-4463-FE20002B2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Request-Response Interaction</a:t>
            </a:r>
          </a:p>
          <a:p>
            <a:r>
              <a:rPr lang="en-US" sz="2200" dirty="0"/>
              <a:t>Resource Centralization</a:t>
            </a:r>
          </a:p>
          <a:p>
            <a:r>
              <a:rPr lang="en-US" sz="2200" dirty="0"/>
              <a:t>Clients are responsible for initiating requests, processing user inputs, and presenting information to users, while servers handle resource management, request processing, and service provision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367A6-E0CE-06CE-8F45-BCAD07417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463" y="4218606"/>
            <a:ext cx="5004398" cy="213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9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8A75A-997D-4338-BEC1-D4500747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dirty="0"/>
              <a:t>ASP.NET Project Structure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B79DA-D2FD-8BB4-FEBD-2BEEE4DEF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appsettings.json</a:t>
            </a:r>
            <a:endParaRPr lang="en-US" sz="2200" dirty="0"/>
          </a:p>
          <a:p>
            <a:r>
              <a:rPr lang="en-US" sz="2200" dirty="0"/>
              <a:t>Controllers &amp; Actions (Endpoints)</a:t>
            </a:r>
          </a:p>
          <a:p>
            <a:r>
              <a:rPr lang="en-US" sz="2200" dirty="0"/>
              <a:t>Views</a:t>
            </a:r>
          </a:p>
          <a:p>
            <a:r>
              <a:rPr lang="en-US" sz="2200" dirty="0"/>
              <a:t>Model</a:t>
            </a:r>
          </a:p>
          <a:p>
            <a:r>
              <a:rPr lang="en-US" sz="2200" dirty="0" err="1"/>
              <a:t>wwwroot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D72B5-DCA3-775D-4C55-BB7894F13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480" y="640080"/>
            <a:ext cx="450410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32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BCC65-8A3F-092F-6C0F-BC0C15A6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appsettings.json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24166-CCA3-9C48-5F68-8BF5BB33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Centralized Configuration</a:t>
            </a:r>
          </a:p>
          <a:p>
            <a:r>
              <a:rPr lang="en-US" sz="2200"/>
              <a:t>Environment-Specific Configuration</a:t>
            </a:r>
          </a:p>
          <a:p>
            <a:r>
              <a:rPr lang="en-US" sz="2200"/>
              <a:t>Flexible and Hierarchical</a:t>
            </a:r>
          </a:p>
          <a:p>
            <a:r>
              <a:rPr lang="en-US" sz="2200"/>
              <a:t>Dynamic Reloading</a:t>
            </a:r>
          </a:p>
        </p:txBody>
      </p:sp>
    </p:spTree>
    <p:extLst>
      <p:ext uri="{BB962C8B-B14F-4D97-AF65-F5344CB8AC3E}">
        <p14:creationId xmlns:p14="http://schemas.microsoft.com/office/powerpoint/2010/main" val="370533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639F0-6FEF-0AA0-1D78-93E3A0C4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Model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902B5-686D-FEF9-1A84-257BF02C1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Data Representation</a:t>
            </a:r>
          </a:p>
          <a:p>
            <a:r>
              <a:rPr lang="en-US" sz="2200" dirty="0"/>
              <a:t>Business Logic</a:t>
            </a:r>
          </a:p>
          <a:p>
            <a:r>
              <a:rPr lang="en-US" sz="2200" dirty="0"/>
              <a:t>Validation</a:t>
            </a:r>
          </a:p>
          <a:p>
            <a:r>
              <a:rPr lang="en-US" sz="2200" dirty="0"/>
              <a:t>Data Access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0485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D0205-431D-4F13-C45C-9DDB64AC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Controllers &amp; Actions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B8F1-9D12-4D47-15E0-D85CBE61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Handling User Requests</a:t>
            </a:r>
          </a:p>
          <a:p>
            <a:r>
              <a:rPr lang="en-US" sz="2200" dirty="0"/>
              <a:t>Request Routing</a:t>
            </a:r>
          </a:p>
          <a:p>
            <a:r>
              <a:rPr lang="en-US" sz="2200" dirty="0"/>
              <a:t>Mapping User Input to corresponding class</a:t>
            </a:r>
          </a:p>
        </p:txBody>
      </p:sp>
    </p:spTree>
    <p:extLst>
      <p:ext uri="{BB962C8B-B14F-4D97-AF65-F5344CB8AC3E}">
        <p14:creationId xmlns:p14="http://schemas.microsoft.com/office/powerpoint/2010/main" val="337336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9987B-A3A2-E155-E84C-5777BD54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6211-7057-09B5-5376-F63F2043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Ends with </a:t>
            </a:r>
            <a:r>
              <a:rPr lang="en-US" sz="2200" b="1" dirty="0"/>
              <a:t>.</a:t>
            </a:r>
            <a:r>
              <a:rPr lang="en-US" sz="2200" b="1" dirty="0" err="1"/>
              <a:t>cshtml</a:t>
            </a:r>
            <a:r>
              <a:rPr lang="en-US" sz="2200" dirty="0"/>
              <a:t> extension</a:t>
            </a:r>
          </a:p>
          <a:p>
            <a:r>
              <a:rPr lang="en-US" sz="2200" dirty="0"/>
              <a:t>Serve as the presentation layer, responsible for rendering the user interface</a:t>
            </a:r>
          </a:p>
          <a:p>
            <a:r>
              <a:rPr lang="en-US" sz="2200" dirty="0"/>
              <a:t>Based on Razor Syntax</a:t>
            </a:r>
          </a:p>
          <a:p>
            <a:r>
              <a:rPr lang="en-US" sz="2200" dirty="0"/>
              <a:t>Uses Razor View Engine for rendering server components into HTML and bind data to it</a:t>
            </a:r>
          </a:p>
          <a:p>
            <a:r>
              <a:rPr lang="en-US" sz="2200" dirty="0"/>
              <a:t>Tag Helpers</a:t>
            </a:r>
          </a:p>
        </p:txBody>
      </p:sp>
    </p:spTree>
    <p:extLst>
      <p:ext uri="{BB962C8B-B14F-4D97-AF65-F5344CB8AC3E}">
        <p14:creationId xmlns:p14="http://schemas.microsoft.com/office/powerpoint/2010/main" val="12216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A53EF-625A-C4C2-6EF5-51AD4EED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A219-C499-5F4D-6D0A-E0D34034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 err="1"/>
              <a:t>RenderBody</a:t>
            </a:r>
            <a:endParaRPr lang="en-US" sz="2200" dirty="0"/>
          </a:p>
          <a:p>
            <a:r>
              <a:rPr lang="en-US" sz="2200" dirty="0" err="1"/>
              <a:t>RenderSection</a:t>
            </a:r>
            <a:endParaRPr lang="en-US" sz="2200" dirty="0"/>
          </a:p>
          <a:p>
            <a:pPr lvl="1"/>
            <a:r>
              <a:rPr lang="en-US" sz="2200" dirty="0" err="1"/>
              <a:t>DefineSection</a:t>
            </a:r>
            <a:endParaRPr lang="en-US" sz="2200" dirty="0"/>
          </a:p>
          <a:p>
            <a:pPr lvl="1"/>
            <a:r>
              <a:rPr lang="en-US" sz="2200" dirty="0" err="1"/>
              <a:t>IsSectionDefined</a:t>
            </a:r>
            <a:endParaRPr lang="en-US" sz="2200" dirty="0"/>
          </a:p>
          <a:p>
            <a:pPr lvl="1"/>
            <a:r>
              <a:rPr lang="en-US" sz="2200" dirty="0" err="1"/>
              <a:t>IgnoreSection</a:t>
            </a:r>
            <a:endParaRPr lang="en-US" sz="2200" dirty="0"/>
          </a:p>
          <a:p>
            <a:pPr lvl="1"/>
            <a:r>
              <a:rPr lang="en-US" sz="2200" dirty="0" err="1"/>
              <a:t>EnsureRenderedBodyOrSections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63045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83E13-F55B-E29F-21A4-1F178746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_</a:t>
            </a:r>
            <a:r>
              <a:rPr lang="en-US" dirty="0" err="1"/>
              <a:t>ViewStart.cshtml</a:t>
            </a:r>
            <a:endParaRPr lang="en-US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9015-AD7F-57C6-0D60-FD84B9DC1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More maintainable and consistent ASP.NET Core MVC applications by centralizing view configuration</a:t>
            </a:r>
          </a:p>
          <a:p>
            <a:r>
              <a:rPr lang="en-US" sz="2200" dirty="0"/>
              <a:t>Code Reuse</a:t>
            </a:r>
          </a:p>
          <a:p>
            <a:r>
              <a:rPr lang="en-US" sz="2200" dirty="0"/>
              <a:t>Ensures a consistent look and feel across the website, as all views rendered will use the settings defined in </a:t>
            </a:r>
            <a:r>
              <a:rPr lang="en-US" sz="2200" b="1" i="1" dirty="0"/>
              <a:t>_</a:t>
            </a:r>
            <a:r>
              <a:rPr lang="en-US" sz="2200" b="1" i="1" dirty="0" err="1"/>
              <a:t>ViewStart.cshtml</a:t>
            </a:r>
            <a:r>
              <a:rPr lang="en-US" sz="2200" b="1" i="1" dirty="0"/>
              <a:t> </a:t>
            </a:r>
            <a:r>
              <a:rPr lang="en-US" sz="2200" dirty="0"/>
              <a:t>unless explicitly overridden</a:t>
            </a:r>
          </a:p>
          <a:p>
            <a:r>
              <a:rPr lang="en-US" sz="2200" dirty="0"/>
              <a:t>Simplifying View Creation</a:t>
            </a:r>
          </a:p>
          <a:p>
            <a:r>
              <a:rPr lang="en-US" sz="2200" dirty="0"/>
              <a:t>Hierarchical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822562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11CA7-D905-89A2-A200-2D9005E7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Layout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61CE-6A41-43C8-DC0F-D76836629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Common Structure</a:t>
            </a:r>
          </a:p>
          <a:p>
            <a:r>
              <a:rPr lang="en-US" sz="2200"/>
              <a:t>Reusable Components</a:t>
            </a:r>
          </a:p>
          <a:p>
            <a:r>
              <a:rPr lang="en-US" sz="2200"/>
              <a:t>Centralized Style and Script References</a:t>
            </a:r>
          </a:p>
          <a:p>
            <a:r>
              <a:rPr lang="en-US" sz="2200"/>
              <a:t>Dynamic Content Rendering</a:t>
            </a:r>
          </a:p>
          <a:p>
            <a:r>
              <a:rPr lang="en-US" sz="2200"/>
              <a:t>Efficiency in Development</a:t>
            </a:r>
          </a:p>
          <a:p>
            <a:r>
              <a:rPr lang="en-US" sz="2200"/>
              <a:t>Easy to Update and Maintain</a:t>
            </a:r>
          </a:p>
        </p:txBody>
      </p:sp>
    </p:spTree>
    <p:extLst>
      <p:ext uri="{BB962C8B-B14F-4D97-AF65-F5344CB8AC3E}">
        <p14:creationId xmlns:p14="http://schemas.microsoft.com/office/powerpoint/2010/main" val="293371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10549-3013-EA34-678F-40CEE591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_ViewImports.cshtml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F0AA-25F0-1897-7AEA-21DCBE6A4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Define Common Directives</a:t>
            </a:r>
          </a:p>
          <a:p>
            <a:r>
              <a:rPr lang="en-US" sz="2200"/>
              <a:t>Reduce Code Duplication</a:t>
            </a:r>
          </a:p>
          <a:p>
            <a:r>
              <a:rPr lang="en-US" sz="2200"/>
              <a:t>Simplify View Creation</a:t>
            </a:r>
          </a:p>
          <a:p>
            <a:r>
              <a:rPr lang="en-US" sz="2200"/>
              <a:t>Layered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8668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8F96D-F86F-5628-31E4-81BB8CD3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C82B-FC74-960A-1345-301252F7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400" dirty="0"/>
              <a:t>Recap last session</a:t>
            </a:r>
          </a:p>
          <a:p>
            <a:r>
              <a:rPr lang="en-GB" sz="2400" dirty="0"/>
              <a:t>Web Fundamentals</a:t>
            </a:r>
          </a:p>
          <a:p>
            <a:r>
              <a:rPr lang="en-GB" sz="2400" dirty="0"/>
              <a:t>ASP.NET Core Deeper Introduction</a:t>
            </a:r>
          </a:p>
          <a:p>
            <a:pPr lvl="1"/>
            <a:r>
              <a:rPr lang="en-GB" sz="2000" dirty="0"/>
              <a:t>Deeper Intro into Project Structure</a:t>
            </a:r>
          </a:p>
          <a:p>
            <a:pPr lvl="1"/>
            <a:r>
              <a:rPr lang="en-GB" sz="2000" dirty="0"/>
              <a:t>Deeper Intro into routing</a:t>
            </a:r>
          </a:p>
          <a:p>
            <a:pPr lvl="1"/>
            <a:r>
              <a:rPr lang="en-US" sz="2000" dirty="0"/>
              <a:t>Razor Syntax</a:t>
            </a:r>
          </a:p>
          <a:p>
            <a:pPr lvl="1"/>
            <a:r>
              <a:rPr lang="en-US" sz="2000" dirty="0"/>
              <a:t>Tag Helpers</a:t>
            </a:r>
          </a:p>
          <a:p>
            <a:pPr lvl="1"/>
            <a:r>
              <a:rPr lang="en-US" sz="2000" dirty="0"/>
              <a:t>Serving static files (</a:t>
            </a:r>
            <a:r>
              <a:rPr lang="en-US" sz="2000" dirty="0" err="1"/>
              <a:t>wwwroot</a:t>
            </a:r>
            <a:r>
              <a:rPr lang="en-US" sz="2000" dirty="0"/>
              <a:t>)</a:t>
            </a:r>
          </a:p>
          <a:p>
            <a:r>
              <a:rPr lang="en-US" sz="2400" dirty="0"/>
              <a:t>User Management Project</a:t>
            </a:r>
          </a:p>
          <a:p>
            <a:pPr lvl="1"/>
            <a:r>
              <a:rPr lang="en-US" sz="2000" dirty="0"/>
              <a:t>Preparing Project</a:t>
            </a:r>
          </a:p>
        </p:txBody>
      </p:sp>
    </p:spTree>
    <p:extLst>
      <p:ext uri="{BB962C8B-B14F-4D97-AF65-F5344CB8AC3E}">
        <p14:creationId xmlns:p14="http://schemas.microsoft.com/office/powerpoint/2010/main" val="1213060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E202-9505-E295-7186-4395D5FE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ViewData &amp; ViewBag &amp; TempData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F142-98EC-B3E7-932B-54ED0E5F9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 err="1"/>
              <a:t>ViewData</a:t>
            </a:r>
            <a:r>
              <a:rPr lang="en-US" sz="2200" dirty="0"/>
              <a:t> is a dictionary-like object provided by ASP.NET Core MVC for passing data from controllers to views</a:t>
            </a:r>
          </a:p>
          <a:p>
            <a:r>
              <a:rPr lang="en-US" sz="2200" dirty="0" err="1"/>
              <a:t>ViewData</a:t>
            </a:r>
            <a:r>
              <a:rPr lang="en-US" sz="2200" dirty="0"/>
              <a:t> is a loosely-typed collection, which means that the keys and values can be of any type</a:t>
            </a:r>
          </a:p>
          <a:p>
            <a:r>
              <a:rPr lang="en-US" sz="2200" dirty="0"/>
              <a:t>Values stored in </a:t>
            </a:r>
            <a:r>
              <a:rPr lang="en-US" sz="2200" dirty="0" err="1"/>
              <a:t>ViewData</a:t>
            </a:r>
            <a:r>
              <a:rPr lang="en-US" sz="2200" dirty="0"/>
              <a:t> must be cast to the appropriate type when accessed in views</a:t>
            </a:r>
          </a:p>
          <a:p>
            <a:r>
              <a:rPr lang="en-US" sz="2200" b="1" dirty="0" err="1"/>
              <a:t>ViewData</a:t>
            </a:r>
            <a:r>
              <a:rPr lang="en-US" sz="2200" b="1" dirty="0"/>
              <a:t>["Key"] = value</a:t>
            </a:r>
          </a:p>
        </p:txBody>
      </p:sp>
    </p:spTree>
    <p:extLst>
      <p:ext uri="{BB962C8B-B14F-4D97-AF65-F5344CB8AC3E}">
        <p14:creationId xmlns:p14="http://schemas.microsoft.com/office/powerpoint/2010/main" val="3992377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DF474-8E06-15DB-F9E2-E835E367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ViewData</a:t>
            </a:r>
            <a:r>
              <a:rPr lang="en-US" sz="5400" dirty="0"/>
              <a:t> &amp; </a:t>
            </a:r>
            <a:r>
              <a:rPr lang="en-US" sz="5400" dirty="0" err="1"/>
              <a:t>ViewBag</a:t>
            </a:r>
            <a:r>
              <a:rPr lang="en-US" sz="5400" dirty="0"/>
              <a:t> &amp; </a:t>
            </a:r>
            <a:r>
              <a:rPr lang="en-US" sz="5400" dirty="0" err="1"/>
              <a:t>TempData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EAAD0-7D3B-36DD-E19D-72F11C9D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 err="1"/>
              <a:t>ViewBag</a:t>
            </a:r>
            <a:r>
              <a:rPr lang="en-US" sz="2200" dirty="0"/>
              <a:t> is a dynamic property similar to </a:t>
            </a:r>
            <a:r>
              <a:rPr lang="en-US" sz="2200" dirty="0" err="1"/>
              <a:t>ViewData</a:t>
            </a:r>
            <a:r>
              <a:rPr lang="en-US" sz="2200" dirty="0"/>
              <a:t> but with a more convenient syntax for accessing data</a:t>
            </a:r>
          </a:p>
          <a:p>
            <a:r>
              <a:rPr lang="en-US" sz="2200" dirty="0"/>
              <a:t>Unlike </a:t>
            </a:r>
            <a:r>
              <a:rPr lang="en-US" sz="2200" dirty="0" err="1"/>
              <a:t>ViewData</a:t>
            </a:r>
            <a:r>
              <a:rPr lang="en-US" sz="2200" dirty="0"/>
              <a:t>, </a:t>
            </a:r>
            <a:r>
              <a:rPr lang="en-US" sz="2200" dirty="0" err="1"/>
              <a:t>ViewBag</a:t>
            </a:r>
            <a:r>
              <a:rPr lang="en-US" sz="2200" dirty="0"/>
              <a:t> uses dynamic properties to store and access data, eliminating the need for explicit casting</a:t>
            </a:r>
          </a:p>
          <a:p>
            <a:r>
              <a:rPr lang="en-US" sz="2200" b="1" dirty="0" err="1"/>
              <a:t>ViewBag</a:t>
            </a:r>
            <a:r>
              <a:rPr lang="en-US" sz="2200" dirty="0"/>
              <a:t> is primarily used for passing simple data or temporary values from controllers to views</a:t>
            </a:r>
          </a:p>
          <a:p>
            <a:r>
              <a:rPr lang="en-US" sz="2200" b="1" dirty="0" err="1"/>
              <a:t>ViewBag.Key</a:t>
            </a:r>
            <a:r>
              <a:rPr lang="en-US" sz="2200" b="1" dirty="0"/>
              <a:t> = value</a:t>
            </a:r>
          </a:p>
        </p:txBody>
      </p:sp>
    </p:spTree>
    <p:extLst>
      <p:ext uri="{BB962C8B-B14F-4D97-AF65-F5344CB8AC3E}">
        <p14:creationId xmlns:p14="http://schemas.microsoft.com/office/powerpoint/2010/main" val="1259028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884CA-DD61-1DCF-B474-E888ACE8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ViewData &amp; ViewBag &amp; TempData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8818-650B-7DE6-4199-73F8D535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 err="1"/>
              <a:t>TempData</a:t>
            </a:r>
            <a:r>
              <a:rPr lang="en-US" sz="2200" dirty="0"/>
              <a:t> allows you to store data that needs to be preserved for a short duration, usually from one HTTP request to another</a:t>
            </a:r>
          </a:p>
          <a:p>
            <a:r>
              <a:rPr lang="en-US" sz="2200" dirty="0"/>
              <a:t>It's particularly useful when you need to pass data between different actions during a redirect operation</a:t>
            </a:r>
          </a:p>
          <a:p>
            <a:r>
              <a:rPr lang="en-US" sz="2200" b="1" dirty="0" err="1"/>
              <a:t>TempData</a:t>
            </a:r>
            <a:r>
              <a:rPr lang="en-US" sz="2200" dirty="0"/>
              <a:t> is designed to persist data for a single HTTP request. It's stored in the server's session state and is available until it's read or until the session expires</a:t>
            </a:r>
          </a:p>
          <a:p>
            <a:r>
              <a:rPr lang="en-US" sz="2200" b="1" dirty="0" err="1"/>
              <a:t>TempData</a:t>
            </a:r>
            <a:r>
              <a:rPr lang="en-US" sz="2200" b="1" dirty="0"/>
              <a:t>["Key"] = value</a:t>
            </a:r>
          </a:p>
        </p:txBody>
      </p:sp>
    </p:spTree>
    <p:extLst>
      <p:ext uri="{BB962C8B-B14F-4D97-AF65-F5344CB8AC3E}">
        <p14:creationId xmlns:p14="http://schemas.microsoft.com/office/powerpoint/2010/main" val="794640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BF73B-99BB-ECA9-67E1-E9C8CB43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Razor Syntax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4E0C1-3911-7D53-E363-8F3A3BFEF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Integration of Server-Side Code and HTML</a:t>
            </a:r>
          </a:p>
          <a:p>
            <a:r>
              <a:rPr lang="en-US" sz="2200" dirty="0"/>
              <a:t>Traditional ASP.NET development often involved mixing HTML and server-side code using &lt;% %&gt; syntax, which could lead to cluttered and less readable code</a:t>
            </a:r>
          </a:p>
          <a:p>
            <a:r>
              <a:rPr lang="en-US" sz="2200" dirty="0"/>
              <a:t>Strongly Typed Views</a:t>
            </a:r>
          </a:p>
          <a:p>
            <a:r>
              <a:rPr lang="en-US" sz="2200" dirty="0"/>
              <a:t>Consistency and Maintainability</a:t>
            </a:r>
          </a:p>
          <a:p>
            <a:r>
              <a:rPr lang="en-US" sz="2200" dirty="0"/>
              <a:t>It encourages separation of concerns by keeping presentation logic separate from business logic, which leads to cleaner and more modular codebases</a:t>
            </a:r>
          </a:p>
        </p:txBody>
      </p:sp>
    </p:spTree>
    <p:extLst>
      <p:ext uri="{BB962C8B-B14F-4D97-AF65-F5344CB8AC3E}">
        <p14:creationId xmlns:p14="http://schemas.microsoft.com/office/powerpoint/2010/main" val="2199929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C16C3-2DE4-7214-B959-18C1EC2A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Tag Helpers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2328-6564-AB69-600D-322EAB96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Tag Helpers in ASP.NET Core enrich HTML tags with server-side features, making Razor views cleaner and more intuitive</a:t>
            </a:r>
          </a:p>
          <a:p>
            <a:r>
              <a:rPr lang="en-US" sz="2200" dirty="0"/>
              <a:t>Uses HTML-like attributes to trigger server-side behaviors, making views easier to read and maintain compared to traditional @Html helpers</a:t>
            </a:r>
          </a:p>
          <a:p>
            <a:r>
              <a:rPr lang="en-US" sz="2200" dirty="0"/>
              <a:t>Starts with </a:t>
            </a:r>
            <a:r>
              <a:rPr lang="en-US" sz="2200" b="1" dirty="0"/>
              <a:t>asp-*</a:t>
            </a:r>
          </a:p>
          <a:p>
            <a:r>
              <a:rPr lang="en-US" sz="2200" b="1" i="1" dirty="0">
                <a:solidFill>
                  <a:srgbClr val="000000"/>
                </a:solidFill>
              </a:rPr>
              <a:t>@addTagHelper </a:t>
            </a:r>
            <a:r>
              <a:rPr lang="en-US" sz="2200" b="1" i="1" dirty="0">
                <a:solidFill>
                  <a:srgbClr val="A31515"/>
                </a:solidFill>
              </a:rPr>
              <a:t>*, </a:t>
            </a:r>
            <a:r>
              <a:rPr lang="en-US" sz="2200" b="1" i="1" dirty="0" err="1">
                <a:solidFill>
                  <a:srgbClr val="A31515"/>
                </a:solidFill>
              </a:rPr>
              <a:t>Microsoft.AspNetCore.Mvc.TagHelpers</a:t>
            </a:r>
            <a:r>
              <a:rPr lang="en-US" sz="2200" dirty="0">
                <a:solidFill>
                  <a:srgbClr val="A31515"/>
                </a:solidFill>
              </a:rPr>
              <a:t> </a:t>
            </a:r>
            <a:r>
              <a:rPr lang="en-US" sz="2200" dirty="0"/>
              <a:t>(this is needed in order to use tag helpers in the razor views)</a:t>
            </a:r>
            <a:endParaRPr lang="en-US" sz="2200" b="1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03849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1B2CB-A23C-11CD-437B-8BAE2A76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Usage of Tag Helpers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B369-962C-A472-4CC8-F03610D3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Form Generation</a:t>
            </a:r>
          </a:p>
          <a:p>
            <a:r>
              <a:rPr lang="en-US" sz="2200" dirty="0"/>
              <a:t>Link Generation</a:t>
            </a:r>
          </a:p>
          <a:p>
            <a:r>
              <a:rPr lang="en-US" sz="2200" dirty="0"/>
              <a:t>Cache and Environment Tag Helpers</a:t>
            </a:r>
          </a:p>
          <a:p>
            <a:r>
              <a:rPr lang="en-US" sz="2200" dirty="0"/>
              <a:t>View, Partial View, and Section Tag Helpers</a:t>
            </a:r>
          </a:p>
        </p:txBody>
      </p:sp>
    </p:spTree>
    <p:extLst>
      <p:ext uri="{BB962C8B-B14F-4D97-AF65-F5344CB8AC3E}">
        <p14:creationId xmlns:p14="http://schemas.microsoft.com/office/powerpoint/2010/main" val="2255709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F5049-2C6B-139E-DE9E-25EEE83C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Advantages of Using Tag Helpers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AFBA-1AAA-CACA-2E16-366781D7D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Enhanced Readability</a:t>
            </a:r>
          </a:p>
          <a:p>
            <a:r>
              <a:rPr lang="en-US" sz="2400" dirty="0"/>
              <a:t>Rich IntelliSense Support</a:t>
            </a:r>
          </a:p>
          <a:p>
            <a:r>
              <a:rPr lang="en-US" sz="2400" dirty="0"/>
              <a:t>Customization and Extension</a:t>
            </a:r>
          </a:p>
        </p:txBody>
      </p:sp>
    </p:spTree>
    <p:extLst>
      <p:ext uri="{BB962C8B-B14F-4D97-AF65-F5344CB8AC3E}">
        <p14:creationId xmlns:p14="http://schemas.microsoft.com/office/powerpoint/2010/main" val="3512583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939FB-B263-01BE-BDBA-06F2EF27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Link Generation Tag Helpers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A787-A2C5-949A-398B-056FAD3E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&lt;a&gt; </a:t>
            </a:r>
            <a:r>
              <a:rPr lang="en-US" sz="2200" dirty="0"/>
              <a:t>Generates links tied to action methods in controllers</a:t>
            </a:r>
          </a:p>
          <a:p>
            <a:r>
              <a:rPr lang="en-US" sz="2200" b="1" dirty="0"/>
              <a:t>&lt;link&gt;</a:t>
            </a:r>
            <a:r>
              <a:rPr lang="en-US" sz="2200" dirty="0"/>
              <a:t> Helps manage stylesheet references.</a:t>
            </a:r>
          </a:p>
          <a:p>
            <a:r>
              <a:rPr lang="en-US" sz="2200" b="1" dirty="0"/>
              <a:t>&lt;script&gt;</a:t>
            </a:r>
            <a:r>
              <a:rPr lang="en-US" sz="2200" dirty="0"/>
              <a:t> Assists in managing script file references.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DE51C-F92D-6E0B-3369-CCD9CC4F4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79099"/>
            <a:ext cx="6065881" cy="116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20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C8F6E-EEE5-19C2-D0D7-1BD4652F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Form Generation Tag Helpers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832B-DD82-EC8A-0533-5AC7EB0B8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&lt;form&gt; </a:t>
            </a:r>
            <a:r>
              <a:rPr lang="en-US" sz="2200" dirty="0"/>
              <a:t>Enhances HTML form creation with routing and anti-forgery tokens</a:t>
            </a:r>
          </a:p>
          <a:p>
            <a:r>
              <a:rPr lang="en-US" sz="2200" b="1" dirty="0"/>
              <a:t>&lt;input&gt;</a:t>
            </a:r>
            <a:r>
              <a:rPr lang="en-US" sz="2200" dirty="0"/>
              <a:t> Binds HTML input elements to model properties</a:t>
            </a:r>
          </a:p>
          <a:p>
            <a:r>
              <a:rPr lang="en-US" sz="2200" b="1" dirty="0"/>
              <a:t>&lt;</a:t>
            </a:r>
            <a:r>
              <a:rPr lang="en-US" sz="2200" b="1" dirty="0" err="1"/>
              <a:t>textarea</a:t>
            </a:r>
            <a:r>
              <a:rPr lang="en-US" sz="2200" b="1" dirty="0"/>
              <a:t>&gt; </a:t>
            </a:r>
            <a:r>
              <a:rPr lang="en-US" sz="2200" dirty="0"/>
              <a:t>Binds a &lt;</a:t>
            </a:r>
            <a:r>
              <a:rPr lang="en-US" sz="2200" dirty="0" err="1"/>
              <a:t>textarea</a:t>
            </a:r>
            <a:r>
              <a:rPr lang="en-US" sz="2200" dirty="0"/>
              <a:t>&gt; element to a model property</a:t>
            </a:r>
          </a:p>
          <a:p>
            <a:r>
              <a:rPr lang="en-US" sz="2200" b="1" dirty="0"/>
              <a:t>&lt;select&gt;</a:t>
            </a:r>
            <a:r>
              <a:rPr lang="en-US" sz="2200" dirty="0"/>
              <a:t> Binds a &lt;select&gt; dropdown list to a model property</a:t>
            </a:r>
          </a:p>
          <a:p>
            <a:r>
              <a:rPr lang="en-US" sz="2200" b="1" dirty="0"/>
              <a:t>&lt;label&gt;</a:t>
            </a:r>
            <a:r>
              <a:rPr lang="en-US" sz="2200" dirty="0"/>
              <a:t> Associates an HTML label element with a model property</a:t>
            </a:r>
          </a:p>
          <a:p>
            <a:r>
              <a:rPr lang="en-US" sz="2200" b="1" dirty="0"/>
              <a:t>&lt;validation-message&gt;</a:t>
            </a:r>
            <a:r>
              <a:rPr lang="en-US" sz="2200" dirty="0"/>
              <a:t> Displays validation messages for model properties</a:t>
            </a:r>
          </a:p>
          <a:p>
            <a:r>
              <a:rPr lang="en-US" sz="2200" b="1" dirty="0"/>
              <a:t>&lt;validation-summary&gt;</a:t>
            </a:r>
            <a:r>
              <a:rPr lang="en-US" sz="2200" dirty="0"/>
              <a:t> Summarizes validation errors in a single block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CECF5-FE4E-DF95-F57B-C0173A6DC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68" y="5171642"/>
            <a:ext cx="5924854" cy="10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60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0F9C5-C653-4C12-BBC7-2F9BD842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Cache and Environment Tag Helpers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DD40-4AA4-3A8A-A1FA-EA688A05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&lt;cache&gt;</a:t>
            </a:r>
            <a:r>
              <a:rPr lang="en-US" sz="2200" dirty="0"/>
              <a:t> Caches content fragments to improve page load times</a:t>
            </a:r>
          </a:p>
          <a:p>
            <a:r>
              <a:rPr lang="en-US" sz="2200" b="1" dirty="0"/>
              <a:t>&lt;distributed-cache&gt;</a:t>
            </a:r>
            <a:r>
              <a:rPr lang="en-US" sz="2200" dirty="0"/>
              <a:t> Similar to &lt;cache&gt;, but for distributed caching scenarios</a:t>
            </a:r>
          </a:p>
          <a:p>
            <a:r>
              <a:rPr lang="en-US" sz="2200" b="1" dirty="0"/>
              <a:t>&lt;environment&gt;</a:t>
            </a:r>
            <a:r>
              <a:rPr lang="en-US" sz="2200" dirty="0"/>
              <a:t> Conditionally renders content based on the hosting environment (e.g., Development, Staging, Production)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9BFC1-514D-6658-041F-26295FCA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6" y="4055364"/>
            <a:ext cx="4565469" cy="114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7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2A5CA-4141-3372-34C7-7AEABAC3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Last Session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6BD5-5717-00FF-2087-1EA0C8B0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Course Overview</a:t>
            </a:r>
          </a:p>
          <a:p>
            <a:r>
              <a:rPr lang="en-US" sz="2200" dirty="0"/>
              <a:t>.NET Into</a:t>
            </a:r>
          </a:p>
          <a:p>
            <a:r>
              <a:rPr lang="en-US" sz="2200" dirty="0"/>
              <a:t>ASP.NET Core Intro</a:t>
            </a:r>
          </a:p>
          <a:p>
            <a:r>
              <a:rPr lang="en-US" sz="2200" dirty="0"/>
              <a:t>My First ASP.NET Core App</a:t>
            </a:r>
          </a:p>
        </p:txBody>
      </p:sp>
    </p:spTree>
    <p:extLst>
      <p:ext uri="{BB962C8B-B14F-4D97-AF65-F5344CB8AC3E}">
        <p14:creationId xmlns:p14="http://schemas.microsoft.com/office/powerpoint/2010/main" val="2274056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257E6-33D7-6EF3-DCE5-D5B27630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View Components &amp; Partial Views Tag Helpers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F0D1-56B8-54B9-F1C3-BFFE57A00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&lt;partial&gt;</a:t>
            </a:r>
            <a:r>
              <a:rPr lang="en-US" sz="2200" dirty="0"/>
              <a:t> Renders partial views into the main view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5441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901DF-D51C-AAF3-F868-3855539E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Routing Deeper Intro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D4AA-C6FC-A214-ADD0-043B44461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URL Mapping</a:t>
            </a:r>
          </a:p>
          <a:p>
            <a:r>
              <a:rPr lang="en-US" sz="2200"/>
              <a:t>Convention-based and Attribute-based Routing</a:t>
            </a:r>
          </a:p>
        </p:txBody>
      </p:sp>
    </p:spTree>
    <p:extLst>
      <p:ext uri="{BB962C8B-B14F-4D97-AF65-F5344CB8AC3E}">
        <p14:creationId xmlns:p14="http://schemas.microsoft.com/office/powerpoint/2010/main" val="825621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11F9D-8264-5022-EEAB-D692B966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wwwroot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D3154-72D6-AF75-5F25-AB1A0E273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Static File Storage</a:t>
            </a:r>
          </a:p>
          <a:p>
            <a:r>
              <a:rPr lang="en-US" sz="2200"/>
              <a:t>Publicly Accessible</a:t>
            </a:r>
          </a:p>
          <a:p>
            <a:r>
              <a:rPr lang="en-US" sz="2200"/>
              <a:t>Serving Static Content</a:t>
            </a:r>
          </a:p>
          <a:p>
            <a:r>
              <a:rPr lang="en-US" sz="2200"/>
              <a:t>Organization of Assets</a:t>
            </a:r>
          </a:p>
          <a:p>
            <a:r>
              <a:rPr lang="en-US" sz="2200"/>
              <a:t>Security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224848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4D7DF-D3FD-E9F5-B970-E9A04D5E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QA?</a:t>
            </a:r>
          </a:p>
        </p:txBody>
      </p:sp>
      <p:sp>
        <p:nvSpPr>
          <p:cNvPr id="4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Cute yellow robot">
            <a:extLst>
              <a:ext uri="{FF2B5EF4-FFF2-40B4-BE49-F238E27FC236}">
                <a16:creationId xmlns:a16="http://schemas.microsoft.com/office/drawing/2014/main" id="{08AE44B0-017C-88DF-A11F-D2AA1A568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8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38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ED23-881D-A422-E076-88678F3B1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A625B-F9EA-B0AA-1E7F-6F128867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dirty="0"/>
              <a:t>Web Fundamentals</a:t>
            </a: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A2D4FAC6-27BF-4306-8F7F-1A993FD99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5" r="2206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6C14-50BC-3318-6EC3-C8400EAB0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2000" dirty="0"/>
              <a:t>HTTP / HTTPS</a:t>
            </a:r>
          </a:p>
          <a:p>
            <a:r>
              <a:rPr lang="en-US" sz="2000" dirty="0"/>
              <a:t>Client – Server Architecture</a:t>
            </a:r>
          </a:p>
          <a:p>
            <a:r>
              <a:rPr lang="en-US" sz="2000" dirty="0"/>
              <a:t>DNS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3B350-D56B-76DB-CF8E-1378B73EC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132" y="3550442"/>
            <a:ext cx="5563219" cy="256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2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C37E2-34F6-9363-AB6A-A6C9FD88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6E598-DDB2-BC56-D98D-394AB8A64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Hypertext Transfer Protocol</a:t>
            </a:r>
          </a:p>
          <a:p>
            <a:r>
              <a:rPr lang="en-US" sz="2200" dirty="0"/>
              <a:t>Everything is transferred in the plain text</a:t>
            </a:r>
          </a:p>
          <a:p>
            <a:r>
              <a:rPr lang="en-US" sz="2200" dirty="0"/>
              <a:t>Client – Server Model</a:t>
            </a:r>
          </a:p>
          <a:p>
            <a:r>
              <a:rPr lang="en-US" sz="2200" dirty="0"/>
              <a:t>Stateless Protocol</a:t>
            </a:r>
          </a:p>
          <a:p>
            <a:r>
              <a:rPr lang="en-US" sz="2200" dirty="0"/>
              <a:t>HTTP Verbs</a:t>
            </a:r>
          </a:p>
          <a:p>
            <a:r>
              <a:rPr lang="en-US" sz="2200" dirty="0"/>
              <a:t>HTTP Status Codes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528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0BF84-E611-9600-307E-5C7A22A7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HTTP Status Codes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D1645-43A0-8937-0807-991D7EE0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Serve as a standardized way for a web server to communicate the status of a request to the client</a:t>
            </a:r>
          </a:p>
          <a:p>
            <a:r>
              <a:rPr lang="en-US" sz="2200" dirty="0"/>
              <a:t>When that all goes according to plan the server returns a 200 code</a:t>
            </a:r>
          </a:p>
          <a:p>
            <a:r>
              <a:rPr lang="en-US" sz="2200" dirty="0"/>
              <a:t>Status codes specs are set by the W3C</a:t>
            </a:r>
          </a:p>
        </p:txBody>
      </p:sp>
    </p:spTree>
    <p:extLst>
      <p:ext uri="{BB962C8B-B14F-4D97-AF65-F5344CB8AC3E}">
        <p14:creationId xmlns:p14="http://schemas.microsoft.com/office/powerpoint/2010/main" val="426678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EB906-750C-C4C1-2658-6915C5F3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HTTP Status Codes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077B-595A-E6C8-88FA-5CE49D731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1xx (Informational)</a:t>
            </a:r>
          </a:p>
          <a:p>
            <a:pPr lvl="1"/>
            <a:r>
              <a:rPr lang="en-US" sz="2200" dirty="0"/>
              <a:t>100 Continue</a:t>
            </a:r>
          </a:p>
          <a:p>
            <a:r>
              <a:rPr lang="en-US" sz="2200" dirty="0"/>
              <a:t>2xx (Successful)</a:t>
            </a:r>
          </a:p>
          <a:p>
            <a:pPr lvl="1"/>
            <a:r>
              <a:rPr lang="en-US" sz="2200" dirty="0"/>
              <a:t>200 OK</a:t>
            </a:r>
          </a:p>
          <a:p>
            <a:r>
              <a:rPr lang="en-US" sz="2200" dirty="0"/>
              <a:t>3xx (Redirection)</a:t>
            </a:r>
          </a:p>
          <a:p>
            <a:pPr lvl="1"/>
            <a:r>
              <a:rPr lang="en-US" sz="2200" dirty="0"/>
              <a:t>301 Moved Permanently</a:t>
            </a:r>
          </a:p>
          <a:p>
            <a:r>
              <a:rPr lang="en-US" sz="2200" dirty="0"/>
              <a:t>4xx (Client Error)</a:t>
            </a:r>
          </a:p>
          <a:p>
            <a:pPr lvl="1"/>
            <a:r>
              <a:rPr lang="en-US" sz="2200" dirty="0"/>
              <a:t>404 Not Found</a:t>
            </a:r>
          </a:p>
          <a:p>
            <a:r>
              <a:rPr lang="en-US" sz="2200" dirty="0"/>
              <a:t>5xx (Server Error)</a:t>
            </a:r>
          </a:p>
          <a:p>
            <a:pPr lvl="1"/>
            <a:r>
              <a:rPr lang="en-US" sz="2200" dirty="0"/>
              <a:t>500 Internal Server Error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7448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51A0D-BD51-A2C5-C9A0-7D3CA821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HTTP VERBS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E28D-B1C1-6901-AACE-41AD3C9D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HTTP verbs are used to specify the action that a client wants to perform on a resource located on a web server</a:t>
            </a:r>
          </a:p>
          <a:p>
            <a:r>
              <a:rPr lang="en-US" sz="2200" dirty="0"/>
              <a:t>HTTPGET</a:t>
            </a:r>
          </a:p>
          <a:p>
            <a:r>
              <a:rPr lang="en-US" sz="2200" dirty="0"/>
              <a:t>HTTPPOST</a:t>
            </a:r>
          </a:p>
          <a:p>
            <a:r>
              <a:rPr lang="en-US" sz="2200" dirty="0"/>
              <a:t>HTTPPUT</a:t>
            </a:r>
          </a:p>
          <a:p>
            <a:r>
              <a:rPr lang="en-US" sz="2200" dirty="0"/>
              <a:t>HTTPDELETE</a:t>
            </a:r>
          </a:p>
          <a:p>
            <a:r>
              <a:rPr lang="en-US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157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91139-8470-760F-3527-60F1567D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/>
              <a:t>HTTPS</a:t>
            </a:r>
            <a:endParaRPr lang="en-US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97A6-67E0-1913-351C-A8E09D991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Hypertext Transfer Protocol Secure</a:t>
            </a:r>
          </a:p>
          <a:p>
            <a:r>
              <a:rPr lang="en-US" sz="2200"/>
              <a:t>Encrypts data using SSL/TLS</a:t>
            </a:r>
          </a:p>
          <a:p>
            <a:pPr lvl="1"/>
            <a:r>
              <a:rPr lang="en-US" sz="2200"/>
              <a:t>Public &amp; Private Key Concept</a:t>
            </a:r>
          </a:p>
          <a:p>
            <a:r>
              <a:rPr lang="en-US" sz="2200"/>
              <a:t>Recommended for all websites to ensure user trust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749C8-9A20-99BB-FD73-A2DF45E1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03071"/>
            <a:ext cx="6903720" cy="34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0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1038</Words>
  <Application>Microsoft Office PowerPoint</Application>
  <PresentationFormat>Widescreen</PresentationFormat>
  <Paragraphs>175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Aptos</vt:lpstr>
      <vt:lpstr>Aptos Display</vt:lpstr>
      <vt:lpstr>Arial</vt:lpstr>
      <vt:lpstr>Office Theme</vt:lpstr>
      <vt:lpstr>.NET </vt:lpstr>
      <vt:lpstr>Overview</vt:lpstr>
      <vt:lpstr>Last Session</vt:lpstr>
      <vt:lpstr>Web Fundamentals</vt:lpstr>
      <vt:lpstr>HTTP</vt:lpstr>
      <vt:lpstr>HTTP Status Codes</vt:lpstr>
      <vt:lpstr>HTTP Status Codes</vt:lpstr>
      <vt:lpstr>HTTP VERBS</vt:lpstr>
      <vt:lpstr>HTTPS</vt:lpstr>
      <vt:lpstr>Client – Server Model</vt:lpstr>
      <vt:lpstr>ASP.NET Project Structure</vt:lpstr>
      <vt:lpstr>appsettings.json</vt:lpstr>
      <vt:lpstr>Model</vt:lpstr>
      <vt:lpstr>Controllers &amp; Actions</vt:lpstr>
      <vt:lpstr>View</vt:lpstr>
      <vt:lpstr>View</vt:lpstr>
      <vt:lpstr>_ViewStart.cshtml</vt:lpstr>
      <vt:lpstr>Layout</vt:lpstr>
      <vt:lpstr>_ViewImports.cshtml</vt:lpstr>
      <vt:lpstr>ViewData &amp; ViewBag &amp; TempData</vt:lpstr>
      <vt:lpstr>ViewData &amp; ViewBag &amp; TempData</vt:lpstr>
      <vt:lpstr>ViewData &amp; ViewBag &amp; TempData</vt:lpstr>
      <vt:lpstr>Razor Syntax</vt:lpstr>
      <vt:lpstr>Tag Helpers</vt:lpstr>
      <vt:lpstr>Usage of Tag Helpers</vt:lpstr>
      <vt:lpstr>Advantages of Using Tag Helpers</vt:lpstr>
      <vt:lpstr>Link Generation Tag Helpers</vt:lpstr>
      <vt:lpstr>Form Generation Tag Helpers</vt:lpstr>
      <vt:lpstr>Cache and Environment Tag Helpers</vt:lpstr>
      <vt:lpstr>View Components &amp; Partial Views Tag Helpers</vt:lpstr>
      <vt:lpstr>Routing Deeper Intro</vt:lpstr>
      <vt:lpstr>wwwroot</vt:lpstr>
      <vt:lpstr>QA?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</dc:title>
  <dc:creator>Emir Veledar</dc:creator>
  <cp:lastModifiedBy>Emir Veledar</cp:lastModifiedBy>
  <cp:revision>169</cp:revision>
  <dcterms:created xsi:type="dcterms:W3CDTF">2024-04-08T18:17:54Z</dcterms:created>
  <dcterms:modified xsi:type="dcterms:W3CDTF">2024-04-09T18:01:44Z</dcterms:modified>
</cp:coreProperties>
</file>