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9" r:id="rId3"/>
    <p:sldId id="270" r:id="rId4"/>
    <p:sldId id="271" r:id="rId5"/>
    <p:sldId id="259" r:id="rId6"/>
    <p:sldId id="268" r:id="rId7"/>
    <p:sldId id="272" r:id="rId8"/>
    <p:sldId id="273" r:id="rId9"/>
    <p:sldId id="274" r:id="rId10"/>
    <p:sldId id="277" r:id="rId11"/>
    <p:sldId id="262" r:id="rId12"/>
    <p:sldId id="261" r:id="rId13"/>
    <p:sldId id="263" r:id="rId14"/>
    <p:sldId id="290" r:id="rId15"/>
    <p:sldId id="264" r:id="rId16"/>
    <p:sldId id="287" r:id="rId17"/>
    <p:sldId id="265" r:id="rId18"/>
    <p:sldId id="278" r:id="rId19"/>
    <p:sldId id="266" r:id="rId20"/>
    <p:sldId id="267" r:id="rId21"/>
    <p:sldId id="260" r:id="rId22"/>
    <p:sldId id="288" r:id="rId23"/>
    <p:sldId id="289" r:id="rId24"/>
    <p:sldId id="275" r:id="rId25"/>
    <p:sldId id="281" r:id="rId26"/>
    <p:sldId id="282" r:id="rId27"/>
    <p:sldId id="284" r:id="rId28"/>
    <p:sldId id="276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B4B-914C-88B3-74EC-FF8F8F45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4A30F-7506-D557-929E-1A5BE3F7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9EAA-DF99-19A2-1DB3-A41AB830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99EE-103C-5DBE-71CC-F58BCD16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4AAF-EBB6-32F1-6CF1-70828069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7F21-8B98-553D-9A62-44DA4B62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2425-8A0E-1D43-5586-1D066617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2AEE-1256-3B37-B432-AB26AA1F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165D-5EF0-A619-B776-581D4F9A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E01D-4048-ECD5-BE2F-0C63ED57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9E3E7-95D3-44A4-CDB3-37410BA11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E344-80DA-DDB8-A122-22457047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42BB-1F2D-12D5-69D4-C8A16E76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27C5-F95F-155D-B7B3-DE6D573B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8DA1-F889-6667-ACA8-E8FA6F1A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DB15-9974-4B97-4ECE-8A314C4F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C657-012A-F09F-6AD0-6CB120AD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D5D-376F-50CA-B850-E49C6BE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2BA9-A254-1FAF-3F32-C9EC71FB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C68-C3AD-C485-58C6-49C8EECB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112A-EE4B-3E4E-6F93-8E626608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60B2-D95F-E676-AC17-6811408E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6ADB-0F1B-F62A-6530-82D7B3A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13F7-C921-B8A6-AF82-2BC986F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A298-1CFF-8D9F-EDFF-8B1CA561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071A-CEB2-7C8D-C5F2-49C63387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23B1-7DE3-5F4F-6211-294F836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8BD6-C5F7-8FCB-5BE4-F1852791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9732-112D-01CB-4650-5F47FFE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43EB-0F48-4338-4483-2E91211D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7CB9-5D95-5121-AA04-E39E31E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620D-4B76-7DED-EFA0-F973F3B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CC33-F889-04E2-DAA1-E0A03263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AF85-D670-F172-88FB-001972D4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4F5A-71B7-E92B-3066-7DD72BB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51E1-A3A6-6AFB-7F02-243311A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2A02-6143-F241-BCCC-D5950D0AB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2F2A-4E71-0B11-077D-17561B03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C46F-09CC-C16F-6E87-D6BD4FA7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D08E8-62E7-367D-D58B-337634F9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19E56-8CE9-DF0F-B2A8-81DC493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F11C-9E92-2305-CE72-173968FA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E67-4C9B-ACCB-AC32-3A7F9029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2F163-9640-1DFB-0D77-D6F36D34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C0CE2-3724-D36E-F431-D7B4E080C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87898-1E8E-A349-B69F-90B5C623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505EC-B659-A718-A03B-99F5C1EB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96C4F-9816-2E14-05AE-841A7E35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724D-8C9F-6A1E-52E7-A3BF69C4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C43C-A830-8BB4-1253-1F004233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431D1-D45F-FFE3-D74A-AD13A86F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E6BB7-BAF8-3BD3-06BE-6A921057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58E1-11D5-FFCB-9E84-70784F5C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DA3D-72B2-F8AC-1AB4-6947879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1549-8E67-9F8C-BECD-1F9BCEC9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1C1AE-9A55-350D-B445-60B48448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14C-1CA7-99C8-6659-CFF06D5B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F834-8725-A11E-FF57-318C52C0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C99DE-E6D5-E712-7ECB-F184FA5F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0851-254A-3911-36BC-4A39ABF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8AE5-352F-C391-E2F5-243D000A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DD8E-9A14-CAA0-337A-55602E96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010D-4F32-7B22-69B8-F53B2C2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1333D-421E-D35E-622D-129F5E29A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5A4F-3720-B97E-BF1E-AE88ED2D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1A76-F448-3819-88FA-81E1D1BC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BD0B-9524-3ECB-A960-424AA680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EB6AA-B71B-4CDF-CD0D-69036CEE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05AF2-DFB5-F5FF-BD4E-292396CF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E1A5-B1AB-3415-0F8D-106A8934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92C1-FD20-4006-435F-690FC52CB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5958-F3FB-1C22-9C5C-D682314A0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F70F-4256-25B6-25B8-18B4349CF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46092-DDD6-4818-1962-6F2CC29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0B43-1C50-008B-EAF1-0282E773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49D9-4E93-BB26-B920-1C650CF3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FC918-881A-49D0-96F4-8808D8DB502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D560-272E-49CE-32AD-FC588124A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196F-F26B-7AF6-5970-16D08DF6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6EF36-4092-B029-95F1-153CD22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F85B-7D97-0C04-F27F-17EF021B1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Beginner Level (Session 8)</a:t>
            </a:r>
          </a:p>
        </p:txBody>
      </p:sp>
      <p:sp>
        <p:nvSpPr>
          <p:cNvPr id="73" name="Freeform: Shape 5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Block Arc 7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: Shape 62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6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796F9-2100-474F-A7BF-63823537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8CEE-A7D3-3069-1E0F-04610071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Password-Based Authentication</a:t>
            </a:r>
          </a:p>
          <a:p>
            <a:pPr lvl="1"/>
            <a:r>
              <a:rPr lang="en-US" sz="2200" dirty="0"/>
              <a:t>Most common method using passwords</a:t>
            </a:r>
          </a:p>
          <a:p>
            <a:r>
              <a:rPr lang="en-US" sz="2200" b="1" dirty="0"/>
              <a:t>Token-Based Authentication</a:t>
            </a:r>
          </a:p>
          <a:p>
            <a:pPr lvl="1"/>
            <a:r>
              <a:rPr lang="en-US" sz="2200" dirty="0"/>
              <a:t>Uses tokens (e.g., JWT) for verifying identity</a:t>
            </a:r>
          </a:p>
          <a:p>
            <a:r>
              <a:rPr lang="en-US" sz="2200" b="1" dirty="0"/>
              <a:t>Biometric Authentication</a:t>
            </a:r>
          </a:p>
          <a:p>
            <a:pPr lvl="1"/>
            <a:r>
              <a:rPr lang="en-US" sz="2200" dirty="0"/>
              <a:t>Uses unique biological traits</a:t>
            </a:r>
          </a:p>
          <a:p>
            <a:r>
              <a:rPr lang="en-US" sz="2200" b="1" dirty="0"/>
              <a:t>Certificate-Based Authentication</a:t>
            </a:r>
          </a:p>
          <a:p>
            <a:pPr lvl="1"/>
            <a:r>
              <a:rPr lang="en-US" sz="2200" dirty="0"/>
              <a:t>Uses digital certificates to establish identity</a:t>
            </a:r>
          </a:p>
          <a:p>
            <a:r>
              <a:rPr lang="en-US" sz="2200" b="1" dirty="0"/>
              <a:t>OAuth and OpenID Connect</a:t>
            </a:r>
          </a:p>
          <a:p>
            <a:pPr lvl="1"/>
            <a:r>
              <a:rPr lang="en-US" sz="2200" dirty="0"/>
              <a:t>Protocols for secure, third-party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5232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5D5C4-F3F9-BBE1-321F-49A0D439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08EC-BF0D-1B3A-C00C-5AEF9BB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Single-Factor Authentication (SFA)</a:t>
            </a:r>
          </a:p>
          <a:p>
            <a:pPr lvl="1"/>
            <a:r>
              <a:rPr lang="en-US" sz="2200" dirty="0"/>
              <a:t>Uses one type of credential, typically a password</a:t>
            </a:r>
          </a:p>
          <a:p>
            <a:r>
              <a:rPr lang="en-US" sz="2200" b="1" dirty="0"/>
              <a:t>Two-Factor Authentication (2FA)</a:t>
            </a:r>
          </a:p>
          <a:p>
            <a:pPr lvl="1"/>
            <a:r>
              <a:rPr lang="en-US" sz="2200" dirty="0"/>
              <a:t>Combines two different factors, such as a password and a mobile verification code</a:t>
            </a:r>
          </a:p>
          <a:p>
            <a:r>
              <a:rPr lang="en-US" sz="2200" b="1" dirty="0"/>
              <a:t>Multi-Factor Authentication (MFA)</a:t>
            </a:r>
          </a:p>
          <a:p>
            <a:pPr lvl="1"/>
            <a:r>
              <a:rPr lang="en-US" sz="2200" dirty="0"/>
              <a:t>Uses two or more factors to increase security</a:t>
            </a:r>
          </a:p>
        </p:txBody>
      </p:sp>
    </p:spTree>
    <p:extLst>
      <p:ext uri="{BB962C8B-B14F-4D97-AF65-F5344CB8AC3E}">
        <p14:creationId xmlns:p14="http://schemas.microsoft.com/office/powerpoint/2010/main" val="315558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50A75-80C5-EE99-356C-3990AF69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Token-Based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59F1-7999-7103-98F7-047E778C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Uses tokens instead of traditional credentials</a:t>
            </a:r>
          </a:p>
          <a:p>
            <a:r>
              <a:rPr lang="en-US" sz="2200" b="1"/>
              <a:t>JWT (JSON Web Token)</a:t>
            </a:r>
          </a:p>
          <a:p>
            <a:pPr lvl="1"/>
            <a:r>
              <a:rPr lang="en-US" sz="2200"/>
              <a:t>A compact, URL-safe token format used for secure transmission of claims.</a:t>
            </a:r>
          </a:p>
          <a:p>
            <a:r>
              <a:rPr lang="en-US" sz="2200"/>
              <a:t>Stateless, scalable, and widely supported</a:t>
            </a:r>
          </a:p>
          <a:p>
            <a:r>
              <a:rPr lang="en-US" sz="2200"/>
              <a:t>Requires secure storage and transmission of tokens</a:t>
            </a:r>
          </a:p>
        </p:txBody>
      </p:sp>
    </p:spTree>
    <p:extLst>
      <p:ext uri="{BB962C8B-B14F-4D97-AF65-F5344CB8AC3E}">
        <p14:creationId xmlns:p14="http://schemas.microsoft.com/office/powerpoint/2010/main" val="407944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621B-E4D9-0BB2-4790-4838E7201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r="7387" b="-1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07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1AAC9-9BC9-E4B1-304A-9E368737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Biometric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E1A5-DCCB-7492-223F-FF8AFEF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Fingerprint scanners, facial recognition, iris scans</a:t>
            </a:r>
          </a:p>
          <a:p>
            <a:r>
              <a:rPr lang="en-US" sz="2200"/>
              <a:t>Mobile Phones</a:t>
            </a:r>
          </a:p>
          <a:p>
            <a:r>
              <a:rPr lang="en-US" sz="2200"/>
              <a:t>Hard to replicate, user-friendly</a:t>
            </a:r>
          </a:p>
          <a:p>
            <a:r>
              <a:rPr lang="en-US" sz="2200"/>
              <a:t>Privacy concerns, potential for false positives/negatives</a:t>
            </a:r>
          </a:p>
        </p:txBody>
      </p:sp>
    </p:spTree>
    <p:extLst>
      <p:ext uri="{BB962C8B-B14F-4D97-AF65-F5344CB8AC3E}">
        <p14:creationId xmlns:p14="http://schemas.microsoft.com/office/powerpoint/2010/main" val="16848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DF19B-C7B4-F643-16CA-8678B6CC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3" y="643466"/>
            <a:ext cx="59743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EE4CB-CB4C-0167-8CE8-10D5274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OAuth and OpenID Connect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A040-1382-73AD-B634-E2E556A1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OAuth</a:t>
            </a:r>
          </a:p>
          <a:p>
            <a:pPr lvl="1"/>
            <a:r>
              <a:rPr lang="en-US" sz="2200"/>
              <a:t>An open standard for access delegation, commonly used for token-based authentication.</a:t>
            </a:r>
          </a:p>
          <a:p>
            <a:r>
              <a:rPr lang="en-US" sz="2200" b="1"/>
              <a:t>OpenID Connect</a:t>
            </a:r>
          </a:p>
          <a:p>
            <a:pPr lvl="1"/>
            <a:r>
              <a:rPr lang="en-US" sz="2200"/>
              <a:t>An identity layer on top of OAuth 2.0 for verifying the identity of end-users</a:t>
            </a:r>
          </a:p>
          <a:p>
            <a:r>
              <a:rPr lang="en-US" sz="2200"/>
              <a:t>Secure, allows third-party authentication</a:t>
            </a:r>
          </a:p>
          <a:p>
            <a:r>
              <a:rPr lang="en-US" sz="2200"/>
              <a:t>Requires integration with third-party providers</a:t>
            </a:r>
          </a:p>
        </p:txBody>
      </p:sp>
    </p:spTree>
    <p:extLst>
      <p:ext uri="{BB962C8B-B14F-4D97-AF65-F5344CB8AC3E}">
        <p14:creationId xmlns:p14="http://schemas.microsoft.com/office/powerpoint/2010/main" val="262464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6E80DC-4AE7-B3D9-983B-23B1197D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19" y="643466"/>
            <a:ext cx="71653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11E40-A638-B28B-F965-6918EAA0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Challenges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FFEE-58A0-B985-DB4A-8617E863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Phishing Attacks</a:t>
            </a:r>
          </a:p>
          <a:p>
            <a:r>
              <a:rPr lang="en-US" sz="2200"/>
              <a:t>Brute Force Attacks</a:t>
            </a:r>
          </a:p>
          <a:p>
            <a:r>
              <a:rPr lang="en-US" sz="2200"/>
              <a:t>Man-in-the-Middle Attacks</a:t>
            </a:r>
          </a:p>
          <a:p>
            <a:r>
              <a:rPr lang="en-US" sz="2200"/>
              <a:t>Credential Stuffing</a:t>
            </a:r>
          </a:p>
        </p:txBody>
      </p:sp>
    </p:spTree>
    <p:extLst>
      <p:ext uri="{BB962C8B-B14F-4D97-AF65-F5344CB8AC3E}">
        <p14:creationId xmlns:p14="http://schemas.microsoft.com/office/powerpoint/2010/main" val="172444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87D6-DAB6-9CDE-E6EF-D504ADCE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Improving Authentication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BB0E-2D51-EB3D-F784-92E20925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Strong Password Policies</a:t>
            </a:r>
          </a:p>
          <a:p>
            <a:r>
              <a:rPr lang="en-US" sz="2200"/>
              <a:t>Use MFA</a:t>
            </a:r>
          </a:p>
          <a:p>
            <a:r>
              <a:rPr lang="en-US" sz="2200"/>
              <a:t>Educate Users</a:t>
            </a:r>
          </a:p>
          <a:p>
            <a:r>
              <a:rPr lang="en-US" sz="2200"/>
              <a:t>Monitor and Respond</a:t>
            </a:r>
          </a:p>
        </p:txBody>
      </p:sp>
    </p:spTree>
    <p:extLst>
      <p:ext uri="{BB962C8B-B14F-4D97-AF65-F5344CB8AC3E}">
        <p14:creationId xmlns:p14="http://schemas.microsoft.com/office/powerpoint/2010/main" val="117286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582EB-3DEF-F812-0CAF-F763F28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DD8-52A1-93AC-CCDD-5E1C2783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Recap last session</a:t>
            </a:r>
          </a:p>
          <a:p>
            <a:r>
              <a:rPr lang="en-US" sz="2200" dirty="0"/>
              <a:t>Authentication</a:t>
            </a:r>
          </a:p>
          <a:p>
            <a:r>
              <a:rPr lang="en-US" sz="2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91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3FE6-AFB9-05BE-7DF9-37B2875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9D35-CB76-E4FA-1A7F-06F58362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Authorization is the process of determining if a user has the right to access a resource or perform an action</a:t>
            </a:r>
          </a:p>
          <a:p>
            <a:r>
              <a:rPr lang="en-US" sz="2200" dirty="0"/>
              <a:t>Ensures security by granting or restricting access based on permissions</a:t>
            </a:r>
          </a:p>
          <a:p>
            <a:r>
              <a:rPr lang="en-US" sz="2200" dirty="0"/>
              <a:t>Key Concepts</a:t>
            </a:r>
          </a:p>
          <a:p>
            <a:pPr lvl="1"/>
            <a:r>
              <a:rPr lang="en-US" sz="2200" dirty="0"/>
              <a:t>Permissions (Specific rights granted to a user or group to perform actions)</a:t>
            </a:r>
          </a:p>
          <a:p>
            <a:pPr lvl="1"/>
            <a:r>
              <a:rPr lang="en-US" sz="2200" dirty="0"/>
              <a:t>Roles (A collection of permissions grouped together, assigned to users)</a:t>
            </a:r>
          </a:p>
          <a:p>
            <a:pPr lvl="1"/>
            <a:r>
              <a:rPr lang="en-US" sz="2200" dirty="0"/>
              <a:t>Principals (The entity requesting access to resources)</a:t>
            </a:r>
          </a:p>
        </p:txBody>
      </p:sp>
    </p:spTree>
    <p:extLst>
      <p:ext uri="{BB962C8B-B14F-4D97-AF65-F5344CB8AC3E}">
        <p14:creationId xmlns:p14="http://schemas.microsoft.com/office/powerpoint/2010/main" val="28007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80EAF-237A-13F6-D5E8-D053EC3F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Authorization Models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A491-D9A1-F58C-B9DC-2D0CAD90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Discretionary Access Control (DAC)</a:t>
            </a:r>
          </a:p>
          <a:p>
            <a:pPr lvl="1"/>
            <a:r>
              <a:rPr lang="en-US" sz="2200" dirty="0"/>
              <a:t>Owners decide who has access to their resources</a:t>
            </a:r>
          </a:p>
          <a:p>
            <a:r>
              <a:rPr lang="en-US" sz="2200" dirty="0"/>
              <a:t>Mandatory Access Control (MAC)</a:t>
            </a:r>
          </a:p>
          <a:p>
            <a:pPr lvl="1"/>
            <a:r>
              <a:rPr lang="en-US" sz="2200" dirty="0"/>
              <a:t>Access is based on fixed policies set by a central authority</a:t>
            </a:r>
          </a:p>
          <a:p>
            <a:r>
              <a:rPr lang="en-US" sz="2200" b="1" dirty="0"/>
              <a:t>Role-Based Access Control (RBAC)</a:t>
            </a:r>
          </a:p>
          <a:p>
            <a:pPr lvl="1"/>
            <a:r>
              <a:rPr lang="en-US" sz="2200" dirty="0"/>
              <a:t>Access is based on the roles assigned to users</a:t>
            </a:r>
          </a:p>
          <a:p>
            <a:r>
              <a:rPr lang="en-US" sz="2200" dirty="0"/>
              <a:t>Attribute-Based Access Control (ABAC)</a:t>
            </a:r>
          </a:p>
          <a:p>
            <a:pPr lvl="1"/>
            <a:r>
              <a:rPr lang="en-US" sz="2200" dirty="0"/>
              <a:t>Access decisions are based on user attributes, resource attributes, and environmental conditions</a:t>
            </a:r>
          </a:p>
          <a:p>
            <a:r>
              <a:rPr lang="en-US" sz="2200" b="1" dirty="0"/>
              <a:t>Policy-Based Access Control (PBAC)</a:t>
            </a:r>
          </a:p>
          <a:p>
            <a:pPr lvl="1"/>
            <a:r>
              <a:rPr lang="en-US" sz="2200" dirty="0"/>
              <a:t>Uses policies to determine access</a:t>
            </a:r>
          </a:p>
        </p:txBody>
      </p:sp>
    </p:spTree>
    <p:extLst>
      <p:ext uri="{BB962C8B-B14F-4D97-AF65-F5344CB8AC3E}">
        <p14:creationId xmlns:p14="http://schemas.microsoft.com/office/powerpoint/2010/main" val="384568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369BB-F53D-6123-8D71-6D00AE75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2CEE-B1BD-E816-20A5-36D110F0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Principle of Least Privilege</a:t>
            </a:r>
          </a:p>
          <a:p>
            <a:pPr lvl="1"/>
            <a:r>
              <a:rPr lang="en-US" sz="2200"/>
              <a:t>Grant the minimum necessary permissions</a:t>
            </a:r>
          </a:p>
          <a:p>
            <a:r>
              <a:rPr lang="en-US" sz="2200"/>
              <a:t>Regular Audits</a:t>
            </a:r>
          </a:p>
          <a:p>
            <a:r>
              <a:rPr lang="en-US" sz="2200"/>
              <a:t>Logging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98270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C4E6-00A7-7F43-21BA-66A2C8C5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.NET Authorization &amp;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B58C-4446-E5E8-EE01-3F1D96FA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Identity framework</a:t>
            </a:r>
          </a:p>
          <a:p>
            <a:pPr lvl="1"/>
            <a:r>
              <a:rPr lang="en-US" sz="2200" dirty="0"/>
              <a:t>https://learn.microsoft.com/en-us/aspnet/core/security/authentication/identity?view=aspnetcore-8.0&amp;tabs=visual-studio</a:t>
            </a:r>
          </a:p>
          <a:p>
            <a:r>
              <a:rPr lang="en-US" sz="2200" dirty="0"/>
              <a:t>Cookie Authentication</a:t>
            </a:r>
          </a:p>
          <a:p>
            <a:r>
              <a:rPr lang="en-US" sz="2200" dirty="0" err="1"/>
              <a:t>UserManager</a:t>
            </a:r>
            <a:endParaRPr lang="en-US" sz="2200" dirty="0"/>
          </a:p>
          <a:p>
            <a:r>
              <a:rPr lang="en-US" sz="2200" dirty="0" err="1"/>
              <a:t>SignInManager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340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B5543-0AC2-7E5B-5EFF-0D7AD4A5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Identity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5DE2-163E-6348-52F0-DBB3FE59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Microsoft Identity Framework is a comprehensive framework for managing user authentication and authorization</a:t>
            </a:r>
          </a:p>
          <a:p>
            <a:r>
              <a:rPr lang="en-US" sz="2200"/>
              <a:t>Key Features</a:t>
            </a:r>
          </a:p>
          <a:p>
            <a:pPr lvl="1"/>
            <a:r>
              <a:rPr lang="en-US" sz="2200"/>
              <a:t>User registration and login</a:t>
            </a:r>
          </a:p>
          <a:p>
            <a:pPr lvl="1"/>
            <a:r>
              <a:rPr lang="en-US" sz="2200"/>
              <a:t>Password management</a:t>
            </a:r>
          </a:p>
          <a:p>
            <a:pPr lvl="1"/>
            <a:r>
              <a:rPr lang="en-US" sz="2200"/>
              <a:t>Role-based and claims-based authorization</a:t>
            </a:r>
          </a:p>
          <a:p>
            <a:pPr lvl="1"/>
            <a:r>
              <a:rPr lang="en-US" sz="2200"/>
              <a:t>Two-factor authentication (2FA)</a:t>
            </a:r>
          </a:p>
          <a:p>
            <a:pPr lvl="1"/>
            <a:r>
              <a:rPr lang="en-US" sz="2200"/>
              <a:t>External login providers</a:t>
            </a:r>
          </a:p>
        </p:txBody>
      </p:sp>
    </p:spTree>
    <p:extLst>
      <p:ext uri="{BB962C8B-B14F-4D97-AF65-F5344CB8AC3E}">
        <p14:creationId xmlns:p14="http://schemas.microsoft.com/office/powerpoint/2010/main" val="161950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3AB-57EE-84D6-47A8-C6D392E8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Core Components of Microsoft Identity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9B50-32D3-9CE2-D579-E9EED14E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UserManager</a:t>
            </a:r>
            <a:endParaRPr lang="en-US" sz="2200" dirty="0"/>
          </a:p>
          <a:p>
            <a:pPr lvl="1"/>
            <a:r>
              <a:rPr lang="en-US" sz="2200" dirty="0"/>
              <a:t>Manages user accounts and operations</a:t>
            </a:r>
          </a:p>
          <a:p>
            <a:pPr lvl="1"/>
            <a:r>
              <a:rPr lang="en-US" sz="2200" dirty="0"/>
              <a:t>Provides methods for creating, updating, deleting users, and managing user roles and claims</a:t>
            </a:r>
          </a:p>
          <a:p>
            <a:r>
              <a:rPr lang="en-US" sz="2200" dirty="0" err="1"/>
              <a:t>SignInManager</a:t>
            </a:r>
            <a:endParaRPr lang="en-US" sz="2200" dirty="0"/>
          </a:p>
          <a:p>
            <a:pPr lvl="1"/>
            <a:r>
              <a:rPr lang="en-US" sz="2200" dirty="0"/>
              <a:t>Manages user sign-in and sign-out processes</a:t>
            </a:r>
          </a:p>
          <a:p>
            <a:pPr lvl="1"/>
            <a:r>
              <a:rPr lang="en-US" sz="2200" dirty="0"/>
              <a:t>Handles password sign-in, external logins, and two-factor authentication</a:t>
            </a:r>
          </a:p>
          <a:p>
            <a:r>
              <a:rPr lang="en-US" sz="2200" dirty="0" err="1"/>
              <a:t>RoleManager</a:t>
            </a:r>
            <a:endParaRPr lang="en-US" sz="2200" dirty="0"/>
          </a:p>
          <a:p>
            <a:pPr lvl="1"/>
            <a:r>
              <a:rPr lang="en-US" sz="2200" dirty="0"/>
              <a:t>Manages user roles and role-related operations</a:t>
            </a:r>
          </a:p>
          <a:p>
            <a:pPr lvl="1"/>
            <a:r>
              <a:rPr lang="en-US" sz="2200" dirty="0"/>
              <a:t>Provides methods for creating, updating, deleting roles, and assigning roles to users</a:t>
            </a:r>
          </a:p>
        </p:txBody>
      </p:sp>
    </p:spTree>
    <p:extLst>
      <p:ext uri="{BB962C8B-B14F-4D97-AF65-F5344CB8AC3E}">
        <p14:creationId xmlns:p14="http://schemas.microsoft.com/office/powerpoint/2010/main" val="255525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3AB-57EE-84D6-47A8-C6D392E8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Setting Up Identity in ASP.NET Core</a:t>
            </a: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BB2B7-013D-3881-B632-E0B89AB6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C04A3-5435-55C0-AA9D-A4619DF6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4373"/>
            <a:ext cx="5454930" cy="44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DBC24-4DB3-B64E-14D7-80401D79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807"/>
            <a:ext cx="4254719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3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5CD-4913-1B8A-0E25-E0770278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.NET Authorization &amp; Authentication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19392-6393-9624-2701-F322EE33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06" y="1795892"/>
            <a:ext cx="4626847" cy="45557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1D8EE7-7EDC-399A-3468-EFDBE2F7C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805" y="1795892"/>
            <a:ext cx="6324925" cy="1809843"/>
          </a:xfrm>
        </p:spPr>
      </p:pic>
    </p:spTree>
    <p:extLst>
      <p:ext uri="{BB962C8B-B14F-4D97-AF65-F5344CB8AC3E}">
        <p14:creationId xmlns:p14="http://schemas.microsoft.com/office/powerpoint/2010/main" val="372313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5B1A0-8EB7-2B41-E70E-CA449387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6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ED23-881D-A422-E076-88678F3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582EB-3DEF-F812-0CAF-F763F28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Last Session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DD8-52A1-93AC-CCDD-5E1C2783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94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Transactions</a:t>
            </a:r>
          </a:p>
          <a:p>
            <a:r>
              <a:rPr lang="en-US" sz="2200"/>
              <a:t>Extracting Business Logic into Services</a:t>
            </a:r>
          </a:p>
          <a:p>
            <a:r>
              <a:rPr lang="en-US" sz="2200"/>
              <a:t>Code Reusability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95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FBBF7-CCE1-1B6F-3544-D9C5697D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FE426AF-A80E-796D-82D9-522A45D4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Process of verifying the identity of a user or system</a:t>
            </a:r>
          </a:p>
          <a:p>
            <a:r>
              <a:rPr lang="en-US" sz="2200" dirty="0"/>
              <a:t>To ensure that the person or system accessing a resource is who they claim to be</a:t>
            </a:r>
          </a:p>
          <a:p>
            <a:r>
              <a:rPr lang="en-US" sz="2200" dirty="0"/>
              <a:t>Key Components</a:t>
            </a:r>
          </a:p>
          <a:p>
            <a:pPr lvl="1"/>
            <a:r>
              <a:rPr lang="en-US" sz="2200" dirty="0"/>
              <a:t>Authentication Factors</a:t>
            </a:r>
          </a:p>
          <a:p>
            <a:pPr lvl="1"/>
            <a:r>
              <a:rPr lang="en-US" sz="2200" dirty="0"/>
              <a:t>Identity</a:t>
            </a:r>
          </a:p>
          <a:p>
            <a:pPr lvl="1"/>
            <a:r>
              <a:rPr lang="en-US" sz="2200" dirty="0"/>
              <a:t>Credentials</a:t>
            </a:r>
          </a:p>
          <a:p>
            <a:pPr lvl="1"/>
            <a:r>
              <a:rPr lang="en-US" sz="2200" dirty="0"/>
              <a:t>Authentication Process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24829-D8EC-FE95-3136-18206478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006299"/>
            <a:ext cx="5024741" cy="34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19B9-3D61-45F3-066B-7DF3E66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Factors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0163-7DCA-5A39-5BDF-9EBD8B71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Something You Know</a:t>
            </a:r>
          </a:p>
          <a:p>
            <a:pPr lvl="1"/>
            <a:r>
              <a:rPr lang="en-US" sz="2200"/>
              <a:t> Knowledge-based credentials (e.g., passwords, PINs)</a:t>
            </a:r>
          </a:p>
          <a:p>
            <a:r>
              <a:rPr lang="en-US" sz="2200" b="1"/>
              <a:t>Something You Have</a:t>
            </a:r>
          </a:p>
          <a:p>
            <a:pPr lvl="1"/>
            <a:r>
              <a:rPr lang="en-US" sz="2200"/>
              <a:t>Possession-based credentials (e.g., security tokens, smart cards)</a:t>
            </a:r>
          </a:p>
          <a:p>
            <a:r>
              <a:rPr lang="en-US" sz="2200" b="1"/>
              <a:t>Something You Are</a:t>
            </a:r>
          </a:p>
          <a:p>
            <a:pPr lvl="1"/>
            <a:r>
              <a:rPr lang="en-US" sz="2200"/>
              <a:t>Inherence-based credentials (e.g., fingerprints, facial recognition)</a:t>
            </a:r>
          </a:p>
        </p:txBody>
      </p:sp>
    </p:spTree>
    <p:extLst>
      <p:ext uri="{BB962C8B-B14F-4D97-AF65-F5344CB8AC3E}">
        <p14:creationId xmlns:p14="http://schemas.microsoft.com/office/powerpoint/2010/main" val="7988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D249-128B-656C-10E5-FB800153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Identity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18B9-6892-61E9-BA81-20FE9A74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Identity refers to the unique identifier of a user or entity in a system. This could be a username, email address, or another unique attribute</a:t>
            </a:r>
          </a:p>
        </p:txBody>
      </p:sp>
    </p:spTree>
    <p:extLst>
      <p:ext uri="{BB962C8B-B14F-4D97-AF65-F5344CB8AC3E}">
        <p14:creationId xmlns:p14="http://schemas.microsoft.com/office/powerpoint/2010/main" val="41571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1F616-2B2E-40A9-30E9-F0E3F0F1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Credentials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AB6D-46F7-4D71-BB05-FF6DD50C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Credentials</a:t>
            </a:r>
            <a:r>
              <a:rPr lang="en-US" sz="2200" dirty="0"/>
              <a:t> are the information a user provides to prove their identity. These are often secret and known only to the user and the system</a:t>
            </a:r>
          </a:p>
          <a:p>
            <a:r>
              <a:rPr lang="en-US" sz="2200" dirty="0"/>
              <a:t>Types of Credentials</a:t>
            </a:r>
          </a:p>
          <a:p>
            <a:pPr lvl="2"/>
            <a:r>
              <a:rPr lang="en-US" sz="2200" dirty="0"/>
              <a:t>Password</a:t>
            </a:r>
          </a:p>
          <a:p>
            <a:pPr lvl="2"/>
            <a:r>
              <a:rPr lang="en-US" sz="2200" dirty="0"/>
              <a:t>PIN</a:t>
            </a:r>
          </a:p>
          <a:p>
            <a:pPr lvl="2"/>
            <a:r>
              <a:rPr lang="en-US" sz="2200" dirty="0"/>
              <a:t>Biometrics</a:t>
            </a:r>
          </a:p>
          <a:p>
            <a:pPr lvl="2"/>
            <a:r>
              <a:rPr lang="en-US" sz="2200" dirty="0"/>
              <a:t>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373012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0EA4E-4EB5-5920-515E-67B031C4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Process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FAA3-B184-6FB7-15BA-B0865625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User Request</a:t>
            </a:r>
          </a:p>
          <a:p>
            <a:r>
              <a:rPr lang="en-US" sz="2200" dirty="0"/>
              <a:t>Credential Validation</a:t>
            </a:r>
          </a:p>
          <a:p>
            <a:r>
              <a:rPr lang="en-US" sz="2200" dirty="0"/>
              <a:t>Access Granted/Denied</a:t>
            </a:r>
          </a:p>
        </p:txBody>
      </p:sp>
    </p:spTree>
    <p:extLst>
      <p:ext uri="{BB962C8B-B14F-4D97-AF65-F5344CB8AC3E}">
        <p14:creationId xmlns:p14="http://schemas.microsoft.com/office/powerpoint/2010/main" val="18536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3F520A9C-CE43-7122-8861-E11D59D3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6"/>
            <a:ext cx="92465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733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Office Theme</vt:lpstr>
      <vt:lpstr>Office Theme</vt:lpstr>
      <vt:lpstr>.NET </vt:lpstr>
      <vt:lpstr>Overview</vt:lpstr>
      <vt:lpstr>Last Session</vt:lpstr>
      <vt:lpstr>Authentication</vt:lpstr>
      <vt:lpstr>Authentication Factors</vt:lpstr>
      <vt:lpstr>Identity</vt:lpstr>
      <vt:lpstr>Credentials</vt:lpstr>
      <vt:lpstr>Authentication Process</vt:lpstr>
      <vt:lpstr>PowerPoint Presentation</vt:lpstr>
      <vt:lpstr>Authentication Methods</vt:lpstr>
      <vt:lpstr>Types of Authentication</vt:lpstr>
      <vt:lpstr>Token-Based Authentication</vt:lpstr>
      <vt:lpstr>PowerPoint Presentation</vt:lpstr>
      <vt:lpstr>Biometric Authentication</vt:lpstr>
      <vt:lpstr>PowerPoint Presentation</vt:lpstr>
      <vt:lpstr>OAuth and OpenID Connect</vt:lpstr>
      <vt:lpstr>PowerPoint Presentation</vt:lpstr>
      <vt:lpstr>Authentication Challenges</vt:lpstr>
      <vt:lpstr>Improving Authentication Security</vt:lpstr>
      <vt:lpstr>Authorization</vt:lpstr>
      <vt:lpstr>Authorization Models</vt:lpstr>
      <vt:lpstr>Best Practices</vt:lpstr>
      <vt:lpstr>.NET Authorization &amp; Authentication</vt:lpstr>
      <vt:lpstr>Identity framework</vt:lpstr>
      <vt:lpstr>Core Components of Microsoft Identity Framework</vt:lpstr>
      <vt:lpstr>Setting Up Identity in ASP.NET Core</vt:lpstr>
      <vt:lpstr>.NET Authorization &amp; Authentication</vt:lpstr>
      <vt:lpstr>QA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</dc:title>
  <dc:creator>Emir Veledar</dc:creator>
  <cp:lastModifiedBy>Emir Veledar</cp:lastModifiedBy>
  <cp:revision>47</cp:revision>
  <dcterms:created xsi:type="dcterms:W3CDTF">2024-05-14T11:17:24Z</dcterms:created>
  <dcterms:modified xsi:type="dcterms:W3CDTF">2024-05-16T18:03:21Z</dcterms:modified>
</cp:coreProperties>
</file>