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95" r:id="rId7"/>
    <p:sldId id="296" r:id="rId8"/>
    <p:sldId id="313" r:id="rId9"/>
    <p:sldId id="308" r:id="rId10"/>
    <p:sldId id="309" r:id="rId11"/>
    <p:sldId id="310" r:id="rId12"/>
    <p:sldId id="311" r:id="rId13"/>
    <p:sldId id="312" r:id="rId14"/>
    <p:sldId id="298" r:id="rId15"/>
    <p:sldId id="259" r:id="rId16"/>
    <p:sldId id="315" r:id="rId17"/>
    <p:sldId id="297" r:id="rId18"/>
    <p:sldId id="303" r:id="rId19"/>
    <p:sldId id="304" r:id="rId20"/>
    <p:sldId id="299" r:id="rId21"/>
    <p:sldId id="302" r:id="rId22"/>
    <p:sldId id="300" r:id="rId23"/>
    <p:sldId id="318" r:id="rId24"/>
    <p:sldId id="319" r:id="rId25"/>
    <p:sldId id="323" r:id="rId26"/>
    <p:sldId id="321" r:id="rId27"/>
    <p:sldId id="320" r:id="rId28"/>
    <p:sldId id="324" r:id="rId29"/>
    <p:sldId id="316" r:id="rId30"/>
    <p:sldId id="305" r:id="rId31"/>
    <p:sldId id="307" r:id="rId32"/>
    <p:sldId id="301" r:id="rId33"/>
    <p:sldId id="317" r:id="rId34"/>
    <p:sldId id="322" r:id="rId35"/>
    <p:sldId id="306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112A-EE4B-3E4E-6F93-8E626608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60B2-D95F-E676-AC17-6811408E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6ADB-0F1B-F62A-6530-82D7B3A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13F7-C921-B8A6-AF82-2BC986F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A298-1CFF-8D9F-EDFF-8B1CA561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5806-9754-BA36-8337-FF3908F6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D0BC7-13A2-BC1C-297D-DB330AD5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E3FC-C884-525D-B204-97B68067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F0AF-7904-BE9C-405F-8EB24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4B4F-17D5-3C4F-BC4A-0EB67F0D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61857-4260-77C6-6588-DACD1F822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8543-D94E-0606-BC86-5776181E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F466-8614-0CE0-9D8D-10F8DE6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7172-5694-DEA9-A491-EFFFD48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CAB9-75B8-545E-182A-D9065EB3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DB15-9974-4B97-4ECE-8A314C4F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C657-012A-F09F-6AD0-6CB120AD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D5D-376F-50CA-B850-E49C6BE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2BA9-A254-1FAF-3F32-C9EC71FB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C68-C3AD-C485-58C6-49C8EECB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0519-0C60-2B92-2EEC-B078BB9C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D05A-9526-E562-E8B7-7474E0A0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F96-4AF1-57CB-F1EC-48C828A8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E990-2F48-E471-C4EB-D1A06A0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CEE2-0AC0-D312-2CC6-248C74D3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CA02-B4E6-57A2-6795-EE9C1A8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C7ED-F390-3680-3820-DC6A0C87F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B926D-20A6-D344-37F9-18971497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4A1F-5896-EE97-D787-84CA47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BDEE-01E7-7CAE-BA05-430B37BF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187B2-5A39-6737-C6FF-8E25F368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159F-BDC8-29AE-C689-3D8CDD4B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E69E-28FE-694A-718A-A94CB43C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51FD-F104-5F9B-8EC0-007BDC1A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A87AC-D75C-0C38-37E3-B510ED3A9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9394-C0EC-C4AD-9EAF-20CB585B6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84E0B-4965-4835-DCB4-83DA6B3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C53A9-D8DB-AF07-083F-A2742D8D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92F4D-8EAB-CB67-5B49-70F22CD7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D30-AA25-EC15-A0D4-0B8B9D48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F003B-9DFF-83D7-D8F3-427FA537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3104-6D5F-160A-67A0-3E292C1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C914F-2A99-CCA6-29D6-B5ECD3CF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6BD0C-D60B-7491-F151-CA7E6FCF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C8C3-AA58-4CCE-431A-8D8024FA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F2F0-77D2-CBC2-AF19-AA8E5F7E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703A-B343-FC96-C6BD-9010A9E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E12E-4F59-BC50-2C50-BA492515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414AF-4D42-AC9C-E48D-5F017442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B6C2-0021-10EE-2418-21058691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35BC-8848-17D3-7C2C-BBA6E615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AEFC2-C9DA-A1A2-85FE-47647BB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DFE-EA8D-0776-6636-12E5A28A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B6D31-C43F-4956-566B-7D71E6233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7CCA-14E5-E370-EB21-3DCE9B5E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FEB2-4FB2-2F56-FDF1-4258B6D0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B0898-621A-8B73-AFFB-CFB4A1D4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CF4A8-31E9-C758-1083-A3521C3F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46092-DDD6-4818-1962-6F2CC29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0B43-1C50-008B-EAF1-0282E773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49D9-4E93-BB26-B920-1C650CF3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FC918-881A-49D0-96F4-8808D8DB50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D560-272E-49CE-32AD-FC588124A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196F-F26B-7AF6-5970-16D08DF6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6EF36-4092-B029-95F1-153CD22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F85B-7D97-0C04-F27F-17EF021B1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>
            <a:normAutofit/>
          </a:bodyPr>
          <a:lstStyle/>
          <a:p>
            <a:pPr algn="l"/>
            <a:r>
              <a:rPr lang="en-US"/>
              <a:t>Session 4</a:t>
            </a:r>
          </a:p>
        </p:txBody>
      </p:sp>
      <p:sp>
        <p:nvSpPr>
          <p:cNvPr id="73" name="Freeform: Shape 5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Block Arc 7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: Shape 62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6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76215-4BB3-C74F-19BD-FB5FF549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DML (Data Manipulation Language)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B333-E064-1722-5B64-AD75C717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DML commands are used to retrieve, store, modify, delete, insert and update data in a database</a:t>
            </a:r>
          </a:p>
          <a:p>
            <a:r>
              <a:rPr lang="en-US" sz="2200" dirty="0"/>
              <a:t>Commands</a:t>
            </a:r>
          </a:p>
          <a:p>
            <a:pPr lvl="1"/>
            <a:r>
              <a:rPr lang="en-US" sz="2200" dirty="0"/>
              <a:t>SELECT (SELECT INTO …)</a:t>
            </a:r>
          </a:p>
          <a:p>
            <a:pPr lvl="1"/>
            <a:r>
              <a:rPr lang="en-US" sz="2200" dirty="0"/>
              <a:t>INSERT</a:t>
            </a:r>
          </a:p>
          <a:p>
            <a:pPr lvl="1"/>
            <a:r>
              <a:rPr lang="en-US" sz="2200" dirty="0"/>
              <a:t>UPDATE</a:t>
            </a:r>
          </a:p>
          <a:p>
            <a:pPr lvl="1"/>
            <a:r>
              <a:rPr lang="en-US" sz="2200" dirty="0"/>
              <a:t>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295FC-2189-A833-43A1-173CC1CF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27" y="4207672"/>
            <a:ext cx="7112199" cy="1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B7450-6A6B-4124-49A3-89A3272B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DCL (Data Control Language)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2343-D238-8B81-E68B-F86CB842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DCL commands are used to control access to data in the database. They are crucial for enforcing database security</a:t>
            </a:r>
          </a:p>
          <a:p>
            <a:r>
              <a:rPr lang="en-US" sz="2200"/>
              <a:t>Commands</a:t>
            </a:r>
          </a:p>
          <a:p>
            <a:pPr lvl="1"/>
            <a:r>
              <a:rPr lang="en-US" sz="2200"/>
              <a:t>GRANT</a:t>
            </a:r>
          </a:p>
          <a:p>
            <a:pPr lvl="1"/>
            <a:r>
              <a:rPr lang="en-US" sz="2200"/>
              <a:t>REVOKE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A744-F50B-3516-D33E-FEDC4E66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73" y="3620818"/>
            <a:ext cx="6098694" cy="18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9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443C-17A1-B3E3-372C-250FC01D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TCL (Transaction Control Language)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0BD-03B4-ACE3-4B2E-FF0DC38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TCL commands manage the changes made by DML statements. They are used to handle transaction processing</a:t>
            </a:r>
          </a:p>
          <a:p>
            <a:r>
              <a:rPr lang="en-US" sz="2200" dirty="0"/>
              <a:t>Commands</a:t>
            </a:r>
          </a:p>
          <a:p>
            <a:pPr lvl="1"/>
            <a:r>
              <a:rPr lang="en-US" sz="2200" dirty="0"/>
              <a:t>COMMIT</a:t>
            </a:r>
          </a:p>
          <a:p>
            <a:pPr lvl="1"/>
            <a:r>
              <a:rPr lang="en-US" sz="2200" dirty="0"/>
              <a:t>ROLLBACK</a:t>
            </a:r>
          </a:p>
          <a:p>
            <a:pPr lvl="1"/>
            <a:r>
              <a:rPr lang="en-US" sz="2200" dirty="0"/>
              <a:t>SAVEPOINT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B727A-AE44-C2FB-C12C-883F0654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79" y="4159354"/>
            <a:ext cx="7324795" cy="12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FE9FD-54A9-CB7C-D166-10ED84D2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DQL (Data Query Language)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4D20-11AD-703A-828C-8E4C8E6E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DQL is specifically used for querying data and includes only one command</a:t>
            </a:r>
          </a:p>
          <a:p>
            <a:r>
              <a:rPr lang="en-US" sz="2200"/>
              <a:t>Commands</a:t>
            </a:r>
          </a:p>
          <a:p>
            <a:pPr lvl="1"/>
            <a:r>
              <a:rPr lang="en-US" sz="2200"/>
              <a:t>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CD0C3-3FA1-63F0-A04E-99F4E211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22" y="3002936"/>
            <a:ext cx="6409069" cy="26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9FE6E-B70F-C515-5355-3C4AE759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ORM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445F-3E58-6437-A07C-35BD9F6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ORM – Object Relation Mapping</a:t>
            </a:r>
          </a:p>
          <a:p>
            <a:r>
              <a:rPr lang="en-US" sz="2200" dirty="0"/>
              <a:t>ORM is a technique that lets developers query and manipulate data from a database using an object-oriented paradigm</a:t>
            </a:r>
          </a:p>
          <a:p>
            <a:r>
              <a:rPr lang="en-US" sz="2200" dirty="0"/>
              <a:t>It acts as a virtual object database that can be used from within a programming language</a:t>
            </a:r>
          </a:p>
          <a:p>
            <a:r>
              <a:rPr lang="en-US" sz="2200" dirty="0"/>
              <a:t>Simplifies database interactions by allowing developers to work with data as objects, avoiding the need to write complex SQL queries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913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A83B5-AF5B-CCBE-DBF1-4E23AB06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ORM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E5D1-1B61-D9F9-16E2-85C3927A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Provides API for</a:t>
            </a:r>
          </a:p>
          <a:p>
            <a:pPr lvl="1"/>
            <a:r>
              <a:rPr lang="en-US" sz="2200" dirty="0"/>
              <a:t>DDL</a:t>
            </a:r>
          </a:p>
          <a:p>
            <a:pPr lvl="1"/>
            <a:r>
              <a:rPr lang="en-US" sz="2200" dirty="0"/>
              <a:t>DML</a:t>
            </a:r>
          </a:p>
          <a:p>
            <a:pPr lvl="1"/>
            <a:r>
              <a:rPr lang="en-US" sz="2200" dirty="0"/>
              <a:t>DQL</a:t>
            </a:r>
          </a:p>
          <a:p>
            <a:pPr lvl="1"/>
            <a:r>
              <a:rPr lang="en-US" sz="2200" dirty="0"/>
              <a:t>TCL</a:t>
            </a:r>
          </a:p>
        </p:txBody>
      </p:sp>
    </p:spTree>
    <p:extLst>
      <p:ext uri="{BB962C8B-B14F-4D97-AF65-F5344CB8AC3E}">
        <p14:creationId xmlns:p14="http://schemas.microsoft.com/office/powerpoint/2010/main" val="148923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A83B5-AF5B-CCBE-DBF1-4E23AB06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E5D1-1B61-D9F9-16E2-85C3927A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What is EF Core &amp; Why</a:t>
            </a:r>
          </a:p>
          <a:p>
            <a:r>
              <a:rPr lang="en-US" sz="2200" dirty="0"/>
              <a:t>EF Core Concepts</a:t>
            </a:r>
          </a:p>
          <a:p>
            <a:r>
              <a:rPr lang="en-US" sz="2200" dirty="0"/>
              <a:t>Code First vs Database First</a:t>
            </a:r>
          </a:p>
          <a:p>
            <a:r>
              <a:rPr lang="en-US" sz="2200" dirty="0"/>
              <a:t>Querying Data with EF Core</a:t>
            </a:r>
          </a:p>
          <a:p>
            <a:r>
              <a:rPr lang="en-US" sz="2200" dirty="0"/>
              <a:t>How to update data</a:t>
            </a:r>
          </a:p>
          <a:p>
            <a:r>
              <a:rPr lang="en-US" sz="2200" dirty="0"/>
              <a:t>Migrations</a:t>
            </a:r>
          </a:p>
          <a:p>
            <a:r>
              <a:rPr lang="en-US" sz="2200" dirty="0"/>
              <a:t>Advanced features of EF Core</a:t>
            </a:r>
          </a:p>
        </p:txBody>
      </p:sp>
    </p:spTree>
    <p:extLst>
      <p:ext uri="{BB962C8B-B14F-4D97-AF65-F5344CB8AC3E}">
        <p14:creationId xmlns:p14="http://schemas.microsoft.com/office/powerpoint/2010/main" val="149347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120F0-99E2-9992-1608-458ACCB3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64E3-748F-B0D1-DDB1-B340D0B3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ORM for .NET</a:t>
            </a:r>
          </a:p>
          <a:p>
            <a:r>
              <a:rPr lang="en-US" sz="2200"/>
              <a:t>Facilitates data access by enabling developers to work with a database using .NET objects, eliminating the need for most of the data-access code they usually need to write</a:t>
            </a:r>
          </a:p>
        </p:txBody>
      </p:sp>
    </p:spTree>
    <p:extLst>
      <p:ext uri="{BB962C8B-B14F-4D97-AF65-F5344CB8AC3E}">
        <p14:creationId xmlns:p14="http://schemas.microsoft.com/office/powerpoint/2010/main" val="61352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7A300-9D1C-0627-61E9-F077E2C7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History of 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F6F9-B3FE-AF9B-B20D-68D879B8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First released in 2008 with .NET Framework 3.5</a:t>
            </a:r>
          </a:p>
          <a:p>
            <a:r>
              <a:rPr lang="en-US" sz="2200"/>
              <a:t>Entity Framework 4.0 to 6.0</a:t>
            </a:r>
          </a:p>
          <a:p>
            <a:pPr lvl="1"/>
            <a:r>
              <a:rPr lang="en-US" sz="2200"/>
              <a:t>Windows Only</a:t>
            </a:r>
          </a:p>
          <a:p>
            <a:r>
              <a:rPr lang="en-US" sz="2200" b="1"/>
              <a:t>EF 4.0 (2010): </a:t>
            </a:r>
            <a:r>
              <a:rPr lang="en-US" sz="2200"/>
              <a:t>Introduction of features like POCO support, lazy loading, and model-first development</a:t>
            </a:r>
          </a:p>
          <a:p>
            <a:r>
              <a:rPr lang="en-US" sz="2200" b="1"/>
              <a:t>EF 5.0 (2012)</a:t>
            </a:r>
            <a:r>
              <a:rPr lang="en-US" sz="2200"/>
              <a:t>: Performance improvements, introduced enums, spatial data types, and 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140308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568C-4262-6F8D-ABDC-73F89623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History of 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B57E-F8A6-4A3F-02C2-8765B5DB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EF 6.0 (2013): </a:t>
            </a:r>
            <a:r>
              <a:rPr lang="en-US" sz="2200"/>
              <a:t>Open-sourced on GitHub, added asynchronous query and save capabilities, customizable conventions, and code-based configuration</a:t>
            </a:r>
          </a:p>
          <a:p>
            <a:r>
              <a:rPr lang="en-US" sz="2200"/>
              <a:t>Recognizing the need for a more modern, modular, and cross-platform framework, Microsoft introduced Entity Framework Core (EF Core) in 2016 alongside .NET Core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756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582EB-3DEF-F812-0CAF-F763F28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DD8-52A1-93AC-CCDD-5E1C2783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Recap last session</a:t>
            </a:r>
          </a:p>
          <a:p>
            <a:r>
              <a:rPr lang="en-US" sz="2200" dirty="0"/>
              <a:t>Databases &amp; History of Databases</a:t>
            </a:r>
          </a:p>
          <a:p>
            <a:r>
              <a:rPr lang="en-US" sz="2200" dirty="0"/>
              <a:t>ORM (Object-Relation Mapping)</a:t>
            </a:r>
          </a:p>
          <a:p>
            <a:r>
              <a:rPr lang="en-US" sz="2200" dirty="0"/>
              <a:t>EF Core (Entity Framework Core)</a:t>
            </a:r>
          </a:p>
        </p:txBody>
      </p:sp>
    </p:spTree>
    <p:extLst>
      <p:ext uri="{BB962C8B-B14F-4D97-AF65-F5344CB8AC3E}">
        <p14:creationId xmlns:p14="http://schemas.microsoft.com/office/powerpoint/2010/main" val="2591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37901-834D-C896-3B72-002EA327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Why 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EA6A-30A0-0142-6465-7092581C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One of the best and most complete ORM</a:t>
            </a:r>
          </a:p>
          <a:p>
            <a:r>
              <a:rPr lang="en-US" sz="2200" dirty="0"/>
              <a:t>Integrated with LINQ</a:t>
            </a:r>
          </a:p>
          <a:p>
            <a:r>
              <a:rPr lang="en-US" sz="2200" dirty="0"/>
              <a:t>Designed to be lightweight, extensible, and able to support both traditional RDBMS and newer NoSQL databases</a:t>
            </a:r>
          </a:p>
          <a:p>
            <a:r>
              <a:rPr lang="en-US" sz="2200" dirty="0"/>
              <a:t>Backed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03920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FEE57-C324-4372-E38E-FE0F264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EF Core Concepts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1246-CF6C-3CE1-921D-5618B71F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Configuration</a:t>
            </a:r>
          </a:p>
          <a:p>
            <a:r>
              <a:rPr lang="en-US" sz="2200" dirty="0" err="1"/>
              <a:t>DbContext</a:t>
            </a:r>
            <a:r>
              <a:rPr lang="en-US" sz="2200" dirty="0"/>
              <a:t> &amp; </a:t>
            </a:r>
            <a:r>
              <a:rPr lang="en-US" sz="2200" dirty="0" err="1"/>
              <a:t>DbSet</a:t>
            </a:r>
            <a:endParaRPr lang="en-US" sz="2200" dirty="0"/>
          </a:p>
          <a:p>
            <a:r>
              <a:rPr lang="en-US" sz="2200" dirty="0"/>
              <a:t>Relationships</a:t>
            </a:r>
          </a:p>
          <a:p>
            <a:r>
              <a:rPr lang="en-US" sz="2200" dirty="0"/>
              <a:t>Change Tracking</a:t>
            </a:r>
          </a:p>
          <a:p>
            <a:r>
              <a:rPr lang="en-US" sz="2200" dirty="0"/>
              <a:t>Migrations</a:t>
            </a:r>
          </a:p>
          <a:p>
            <a:r>
              <a:rPr lang="en-US" sz="2200" dirty="0"/>
              <a:t>Code First vs Database First</a:t>
            </a:r>
          </a:p>
        </p:txBody>
      </p:sp>
    </p:spTree>
    <p:extLst>
      <p:ext uri="{BB962C8B-B14F-4D97-AF65-F5344CB8AC3E}">
        <p14:creationId xmlns:p14="http://schemas.microsoft.com/office/powerpoint/2010/main" val="354124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5003-9AEF-F592-080C-9221E25A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FA65-B7B2-1025-AEFB-43D2DC01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Microsoft.EntityFrameworkCore</a:t>
            </a:r>
            <a:endParaRPr lang="en-US" dirty="0"/>
          </a:p>
          <a:p>
            <a:r>
              <a:rPr lang="en-US" dirty="0" err="1"/>
              <a:t>Microsoft.EntityFrameworkCore.SqlServer</a:t>
            </a:r>
            <a:endParaRPr lang="en-US" dirty="0"/>
          </a:p>
          <a:p>
            <a:r>
              <a:rPr lang="en-US" dirty="0" err="1"/>
              <a:t>Microsoft.EntityFrameworkCore.Design</a:t>
            </a:r>
            <a:endParaRPr lang="en-US" dirty="0"/>
          </a:p>
          <a:p>
            <a:pPr lvl="1"/>
            <a:r>
              <a:rPr lang="en-US" dirty="0"/>
              <a:t>Used for Migrations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18EE8-1569-B36C-C236-E383B9AA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546503"/>
            <a:ext cx="7029811" cy="78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12AA2-5066-3887-996C-97F94506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33943"/>
            <a:ext cx="7029811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2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5381-8B6B-2555-8028-284568B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7B8F2-9C59-8F0A-5C5E-05519D10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</a:t>
            </a:r>
            <a:r>
              <a:rPr lang="en-US" b="1" i="1" dirty="0" err="1"/>
              <a:t>OnConfiguring</a:t>
            </a:r>
            <a:r>
              <a:rPr lang="en-US" b="1" i="1" dirty="0"/>
              <a:t> </a:t>
            </a:r>
            <a:r>
              <a:rPr lang="en-US" dirty="0"/>
              <a:t>inside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 using dependency injection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A9460D-E839-8E5F-4761-A1465FFC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4" y="3074146"/>
            <a:ext cx="7550538" cy="18542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155040-A904-3206-64CA-78B70F6D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95" y="4928441"/>
            <a:ext cx="755053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67B5E-B45C-69E3-7BF9-19549114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DBContext &amp; DbSet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8A20-C4BA-3CF9-81CB-30B7E596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Represent database and tables in database</a:t>
            </a:r>
          </a:p>
          <a:p>
            <a:r>
              <a:rPr lang="en-US" sz="2200" dirty="0" err="1"/>
              <a:t>DbContext</a:t>
            </a:r>
            <a:r>
              <a:rPr lang="en-US" sz="2200" dirty="0"/>
              <a:t> represents a session with the database and can be used to query and save instances of your entities. It is a combination of the Unit Of Work and Repository patterns</a:t>
            </a:r>
          </a:p>
          <a:p>
            <a:r>
              <a:rPr lang="en-US" sz="2200" dirty="0"/>
              <a:t>Automatically keeps track of changes to instances of your entities, which can be submitted to the database</a:t>
            </a:r>
          </a:p>
          <a:p>
            <a:r>
              <a:rPr lang="en-US" sz="2200" dirty="0" err="1"/>
              <a:t>DbSet</a:t>
            </a:r>
            <a:r>
              <a:rPr lang="en-US" sz="2200" dirty="0"/>
              <a:t> represents a collection of entities of a specific type that you can query or save (Table)</a:t>
            </a:r>
          </a:p>
          <a:p>
            <a:r>
              <a:rPr lang="en-US" sz="2200" dirty="0"/>
              <a:t>Simplifies performing create, read, update, and delete operations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132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806C6-AC96-76D7-B773-A6704B78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78" y="645847"/>
            <a:ext cx="4842052" cy="51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BB04-FEC6-5C73-161D-32D82D88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Relationships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5C810-DD96-EED7-10EC-EF7C24D1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5" y="1560610"/>
            <a:ext cx="5225433" cy="3092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CFAD4-889C-5907-8D68-DA3D89DD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15" y="4821406"/>
            <a:ext cx="6828946" cy="17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1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107A2-2F9F-3741-DA36-F9C2633F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Change Tracking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0808-0224-6868-9784-A63E47EE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component of EF Core that keeps track of changes made to entities during the context's lifetime</a:t>
            </a:r>
          </a:p>
          <a:p>
            <a:r>
              <a:rPr lang="en-US" sz="2200" dirty="0"/>
              <a:t>Manages state information for each entity retrieved from or tracked by the </a:t>
            </a:r>
            <a:r>
              <a:rPr lang="en-US" sz="2200" dirty="0" err="1"/>
              <a:t>DbContext</a:t>
            </a:r>
            <a:endParaRPr lang="en-US" sz="2200" dirty="0"/>
          </a:p>
          <a:p>
            <a:r>
              <a:rPr lang="en-US" sz="2200" dirty="0"/>
              <a:t>Content:</a:t>
            </a:r>
          </a:p>
          <a:p>
            <a:pPr lvl="1"/>
            <a:r>
              <a:rPr lang="en-US" sz="2200" b="1" dirty="0"/>
              <a:t>Unchanged</a:t>
            </a:r>
            <a:r>
              <a:rPr lang="en-US" sz="2200" dirty="0"/>
              <a:t>: Entity has not been modified since it was retrieved.</a:t>
            </a:r>
          </a:p>
          <a:p>
            <a:pPr lvl="1"/>
            <a:r>
              <a:rPr lang="en-US" sz="2200" b="1" dirty="0"/>
              <a:t>Modified</a:t>
            </a:r>
            <a:r>
              <a:rPr lang="en-US" sz="2200" dirty="0"/>
              <a:t>: Some or all of an entity's property values have been modified.</a:t>
            </a:r>
          </a:p>
          <a:p>
            <a:pPr lvl="1"/>
            <a:r>
              <a:rPr lang="en-US" sz="2200" b="1" dirty="0"/>
              <a:t>Added</a:t>
            </a:r>
            <a:r>
              <a:rPr lang="en-US" sz="2200" dirty="0"/>
              <a:t>: Entity is newly created and needs to be inserted into the database.</a:t>
            </a:r>
          </a:p>
          <a:p>
            <a:pPr lvl="1"/>
            <a:r>
              <a:rPr lang="en-US" sz="2200" b="1" dirty="0"/>
              <a:t>Deleted</a:t>
            </a:r>
            <a:r>
              <a:rPr lang="en-US" sz="2200" dirty="0"/>
              <a:t>: Entity has been marked for deletion.</a:t>
            </a:r>
          </a:p>
          <a:p>
            <a:pPr lvl="1"/>
            <a:r>
              <a:rPr lang="en-US" sz="2200" b="1" dirty="0"/>
              <a:t>Detached</a:t>
            </a:r>
            <a:r>
              <a:rPr lang="en-US" sz="2200" dirty="0"/>
              <a:t>: Entity is not being tracked by the context.</a:t>
            </a:r>
          </a:p>
        </p:txBody>
      </p:sp>
    </p:spTree>
    <p:extLst>
      <p:ext uri="{BB962C8B-B14F-4D97-AF65-F5344CB8AC3E}">
        <p14:creationId xmlns:p14="http://schemas.microsoft.com/office/powerpoint/2010/main" val="225917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EA691-C65B-4102-25D9-EFC7F97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Change Tracking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44B7-74A9-79F1-DE13-68EB263D3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AsNoTracking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660F7-AA11-9327-109A-2CE0FCA3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9511"/>
            <a:ext cx="5924854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4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B1C3E-8774-F59D-DA3B-E2C2E2311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04" y="110728"/>
            <a:ext cx="11768592" cy="66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ADDE5-CACD-DA03-4115-2CD1AFB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Last Session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C75E-EB51-6722-9DFB-3C981229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User Management Project</a:t>
            </a:r>
          </a:p>
          <a:p>
            <a:pPr lvl="1"/>
            <a:r>
              <a:rPr lang="en-US" dirty="0"/>
              <a:t>CRUD Coding Session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725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2443B-9340-ED34-8D1B-102053D2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Querying Data with 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0A76-A966-5A38-72B0-7F4C3915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Using LINQ</a:t>
            </a:r>
          </a:p>
          <a:p>
            <a:pPr lvl="1"/>
            <a:r>
              <a:rPr lang="en-US" sz="1800" dirty="0"/>
              <a:t>Where</a:t>
            </a:r>
          </a:p>
          <a:p>
            <a:pPr lvl="1"/>
            <a:r>
              <a:rPr lang="en-US" sz="1800" dirty="0"/>
              <a:t>Include</a:t>
            </a:r>
          </a:p>
          <a:p>
            <a:pPr lvl="1"/>
            <a:r>
              <a:rPr lang="en-US" sz="1800" dirty="0" err="1"/>
              <a:t>ThenInclude</a:t>
            </a:r>
            <a:endParaRPr lang="en-US" sz="1800" dirty="0"/>
          </a:p>
          <a:p>
            <a:r>
              <a:rPr lang="en-US" sz="2200" dirty="0"/>
              <a:t>Deferred execution</a:t>
            </a:r>
          </a:p>
          <a:p>
            <a:pPr lvl="1"/>
            <a:r>
              <a:rPr lang="en-US" sz="1800" dirty="0" err="1"/>
              <a:t>ToList</a:t>
            </a:r>
            <a:r>
              <a:rPr lang="en-US" sz="1800" dirty="0"/>
              <a:t>/</a:t>
            </a:r>
            <a:r>
              <a:rPr lang="en-US" sz="1800" dirty="0" err="1"/>
              <a:t>ToListAsync</a:t>
            </a:r>
            <a:endParaRPr lang="en-US" sz="1800" dirty="0"/>
          </a:p>
          <a:p>
            <a:pPr lvl="1"/>
            <a:r>
              <a:rPr lang="en-US" sz="1800" dirty="0"/>
              <a:t>First/</a:t>
            </a:r>
            <a:r>
              <a:rPr lang="en-US" sz="1800" dirty="0" err="1"/>
              <a:t>FirstAsync</a:t>
            </a:r>
            <a:endParaRPr lang="en-US" sz="1800" dirty="0"/>
          </a:p>
          <a:p>
            <a:pPr lvl="1"/>
            <a:r>
              <a:rPr lang="en-US" sz="1800" dirty="0" err="1"/>
              <a:t>FirstOrDefault</a:t>
            </a:r>
            <a:r>
              <a:rPr lang="en-US" sz="1800" dirty="0"/>
              <a:t>/</a:t>
            </a:r>
            <a:r>
              <a:rPr lang="en-US" sz="1800" dirty="0" err="1"/>
              <a:t>FirstOrDefaultAsync</a:t>
            </a:r>
            <a:endParaRPr lang="en-US" sz="1800" dirty="0"/>
          </a:p>
          <a:p>
            <a:pPr lvl="1"/>
            <a:r>
              <a:rPr lang="en-US" sz="1800" dirty="0"/>
              <a:t>Single/</a:t>
            </a:r>
            <a:r>
              <a:rPr lang="en-US" sz="1800" dirty="0" err="1"/>
              <a:t>SingleAsync</a:t>
            </a:r>
            <a:endParaRPr lang="en-US" sz="1800" dirty="0"/>
          </a:p>
          <a:p>
            <a:pPr lvl="1"/>
            <a:r>
              <a:rPr lang="en-US" sz="1800" dirty="0" err="1"/>
              <a:t>SingleOrDefault</a:t>
            </a:r>
            <a:r>
              <a:rPr lang="en-US" sz="1800" dirty="0"/>
              <a:t>/</a:t>
            </a:r>
            <a:r>
              <a:rPr lang="en-US" sz="1800" dirty="0" err="1"/>
              <a:t>SingleOrDefaultAsync</a:t>
            </a:r>
            <a:endParaRPr lang="en-US" sz="1800" dirty="0"/>
          </a:p>
          <a:p>
            <a:pPr lvl="1"/>
            <a:r>
              <a:rPr lang="en-US" sz="1800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3E689-24FB-653E-4FBD-0D8D75B1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51" y="2136446"/>
            <a:ext cx="6507913" cy="13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6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12ED7-3F6C-235D-76F2-61753A5A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Insert &amp; Update Data with EF Core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9AFE-D895-96BF-1CC8-3DB3247EB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Using Add &amp; Update methods</a:t>
            </a:r>
          </a:p>
          <a:p>
            <a:r>
              <a:rPr lang="en-US" sz="2200"/>
              <a:t>Data will not be persisted until SaveChanges/SaveChangesAsync is omitted</a:t>
            </a:r>
          </a:p>
        </p:txBody>
      </p:sp>
    </p:spTree>
    <p:extLst>
      <p:ext uri="{BB962C8B-B14F-4D97-AF65-F5344CB8AC3E}">
        <p14:creationId xmlns:p14="http://schemas.microsoft.com/office/powerpoint/2010/main" val="776521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54F22-C910-4C4C-ED7F-8C654E09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Migrations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556D-F78A-C150-494E-AEC8588C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Code First Approach</a:t>
            </a:r>
          </a:p>
          <a:p>
            <a:r>
              <a:rPr lang="en-US" sz="2200" dirty="0"/>
              <a:t>They provide a way to incrementally apply changes to the database schema in a structured and reversible manner</a:t>
            </a:r>
          </a:p>
          <a:p>
            <a:r>
              <a:rPr lang="en-US" sz="2200" dirty="0"/>
              <a:t>Simplify the process of managing database schema changes, especially in collaborative development environments</a:t>
            </a:r>
          </a:p>
          <a:p>
            <a:r>
              <a:rPr lang="en-US" sz="2200" dirty="0"/>
              <a:t>Automate the generation of SQL scripts for schema modifications, reducing the risk of manual errors</a:t>
            </a:r>
          </a:p>
          <a:p>
            <a:r>
              <a:rPr lang="en-US" sz="2200" dirty="0"/>
              <a:t>Generates migration files containing the necessary SQL commands to apply or revert the changes</a:t>
            </a:r>
          </a:p>
        </p:txBody>
      </p:sp>
    </p:spTree>
    <p:extLst>
      <p:ext uri="{BB962C8B-B14F-4D97-AF65-F5344CB8AC3E}">
        <p14:creationId xmlns:p14="http://schemas.microsoft.com/office/powerpoint/2010/main" val="976433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4CB7-24D9-28CB-359F-36AEA4D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Migrations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5225-72E5-22EE-3989-97734A5F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Creating Migrations</a:t>
            </a:r>
          </a:p>
          <a:p>
            <a:pPr lvl="1"/>
            <a:r>
              <a:rPr lang="fr-FR" sz="2200"/>
              <a:t>dotnet ef migrations add &lt;MigrationName&gt;</a:t>
            </a:r>
          </a:p>
          <a:p>
            <a:pPr lvl="1"/>
            <a:r>
              <a:rPr lang="en-US" sz="2200"/>
              <a:t>Add-migration &lt;MigrationName&gt;  (Visual Studio)</a:t>
            </a:r>
          </a:p>
          <a:p>
            <a:r>
              <a:rPr lang="en-US" sz="2200"/>
              <a:t>Applying Migrations</a:t>
            </a:r>
          </a:p>
          <a:p>
            <a:pPr lvl="1"/>
            <a:r>
              <a:rPr lang="en-US" sz="2200"/>
              <a:t>dotnet ef database update</a:t>
            </a:r>
          </a:p>
          <a:p>
            <a:pPr lvl="1"/>
            <a:r>
              <a:rPr lang="en-US" sz="2200"/>
              <a:t>Update-database (Visual Studio)</a:t>
            </a:r>
          </a:p>
          <a:p>
            <a:r>
              <a:rPr lang="en-US" sz="2200"/>
              <a:t>Rolling Back Migrations</a:t>
            </a:r>
          </a:p>
          <a:p>
            <a:pPr lvl="1"/>
            <a:r>
              <a:rPr lang="en-US" sz="2200"/>
              <a:t>dotnet ef migrations remove</a:t>
            </a:r>
          </a:p>
          <a:p>
            <a:pPr lvl="1"/>
            <a:r>
              <a:rPr lang="en-US" sz="2200"/>
              <a:t>Remove-Migration (Visual Studio)</a:t>
            </a:r>
          </a:p>
        </p:txBody>
      </p:sp>
    </p:spTree>
    <p:extLst>
      <p:ext uri="{BB962C8B-B14F-4D97-AF65-F5344CB8AC3E}">
        <p14:creationId xmlns:p14="http://schemas.microsoft.com/office/powerpoint/2010/main" val="349540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4DFF-7FFC-67B4-A0E3-E52B4C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Database First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FA8D-052F-F130-658D-939D18BE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Less used compared to the code first</a:t>
            </a:r>
          </a:p>
          <a:p>
            <a:r>
              <a:rPr lang="en-US" sz="2200" dirty="0"/>
              <a:t>Manually update database and then scaffold entities into ASP.NET Core project</a:t>
            </a:r>
          </a:p>
        </p:txBody>
      </p:sp>
    </p:spTree>
    <p:extLst>
      <p:ext uri="{BB962C8B-B14F-4D97-AF65-F5344CB8AC3E}">
        <p14:creationId xmlns:p14="http://schemas.microsoft.com/office/powerpoint/2010/main" val="4139017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31881-4547-1EC7-5270-3C30D33C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Advanced features of EF Core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D98E-A42A-5ACC-CE4E-960D2C30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Interceptors</a:t>
            </a:r>
          </a:p>
          <a:p>
            <a:r>
              <a:rPr lang="en-US" sz="2200"/>
              <a:t>Logging</a:t>
            </a:r>
          </a:p>
          <a:p>
            <a:r>
              <a:rPr lang="en-US" sz="2200"/>
              <a:t>Spatial data</a:t>
            </a:r>
          </a:p>
          <a:p>
            <a:r>
              <a:rPr lang="en-US" sz="2200"/>
              <a:t>Table splitting</a:t>
            </a:r>
          </a:p>
          <a:p>
            <a:r>
              <a:rPr lang="en-US" sz="2200"/>
              <a:t>Complex &amp; Owned Types</a:t>
            </a:r>
          </a:p>
          <a:p>
            <a:r>
              <a:rPr lang="en-US" sz="220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528291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5B1A0-8EB7-2B41-E70E-CA449387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6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ED23-881D-A422-E076-88678F3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C5748-CBE2-F785-5D31-3D6BDB52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Databases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2F1F-746E-447F-5B2E-0B49EB3A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database is an organized collection of structured information, or data, typically stored electronically in a computer system</a:t>
            </a:r>
          </a:p>
          <a:p>
            <a:r>
              <a:rPr lang="en-US" sz="2200" dirty="0"/>
              <a:t>Structured data</a:t>
            </a:r>
          </a:p>
          <a:p>
            <a:r>
              <a:rPr lang="en-US" sz="2200" dirty="0"/>
              <a:t>Semi-Structured data</a:t>
            </a:r>
          </a:p>
          <a:p>
            <a:r>
              <a:rPr lang="en-US" sz="2200" dirty="0"/>
              <a:t>Unstructured data</a:t>
            </a:r>
          </a:p>
          <a:p>
            <a:r>
              <a:rPr lang="en-US" sz="2200" dirty="0"/>
              <a:t>Common database types </a:t>
            </a:r>
            <a:r>
              <a:rPr lang="en-US" sz="2200" dirty="0" err="1"/>
              <a:t>nowdays</a:t>
            </a:r>
            <a:endParaRPr lang="en-US" sz="2200" dirty="0"/>
          </a:p>
          <a:p>
            <a:pPr lvl="1"/>
            <a:r>
              <a:rPr lang="en-US" sz="1800" dirty="0"/>
              <a:t>Relational Databases</a:t>
            </a:r>
          </a:p>
          <a:p>
            <a:pPr lvl="1"/>
            <a:r>
              <a:rPr lang="en-US" sz="1800" dirty="0"/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305197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0547D-52A7-194C-99E3-8C8F2CED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Relation Databases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C1B1-44D4-4B1D-82C5-FA7DFA3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Stores data in tables linked by predefined relationships, highly structured</a:t>
            </a:r>
          </a:p>
          <a:p>
            <a:r>
              <a:rPr lang="en-US" sz="2200" dirty="0"/>
              <a:t>Common examples include SQL Server, MySQL, PostgreSQL, and Oracle</a:t>
            </a:r>
          </a:p>
          <a:p>
            <a:r>
              <a:rPr lang="en-US" sz="2200" dirty="0"/>
              <a:t>Ideal for applications requiring complex queries and transaction consistency</a:t>
            </a:r>
          </a:p>
          <a:p>
            <a:r>
              <a:rPr lang="en-US" sz="2200" dirty="0"/>
              <a:t>OLTP (Online Transaction Processing)</a:t>
            </a:r>
          </a:p>
          <a:p>
            <a:r>
              <a:rPr lang="en-US" sz="2200" dirty="0"/>
              <a:t>OLAP (Online Analytical Processing)</a:t>
            </a:r>
          </a:p>
        </p:txBody>
      </p:sp>
    </p:spTree>
    <p:extLst>
      <p:ext uri="{BB962C8B-B14F-4D97-AF65-F5344CB8AC3E}">
        <p14:creationId xmlns:p14="http://schemas.microsoft.com/office/powerpoint/2010/main" val="11230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181ED-17C6-B253-3AB4-AE06C0E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NoSQL Databases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49C0-40AB-C48A-B720-FA1C2043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Designed for flexibility with unstructured and semi-structured data</a:t>
            </a:r>
          </a:p>
          <a:p>
            <a:r>
              <a:rPr lang="en-US" sz="2200" dirty="0"/>
              <a:t>Document Stores </a:t>
            </a:r>
          </a:p>
          <a:p>
            <a:pPr lvl="1"/>
            <a:r>
              <a:rPr lang="en-US" sz="2200" dirty="0"/>
              <a:t>MongoDB</a:t>
            </a:r>
          </a:p>
          <a:p>
            <a:r>
              <a:rPr lang="en-US" sz="2200" dirty="0"/>
              <a:t>Key-Value Stores</a:t>
            </a:r>
          </a:p>
          <a:p>
            <a:pPr lvl="1"/>
            <a:r>
              <a:rPr lang="en-US" sz="2200" dirty="0"/>
              <a:t>Redis</a:t>
            </a:r>
          </a:p>
          <a:p>
            <a:r>
              <a:rPr lang="en-US" sz="2200" dirty="0"/>
              <a:t>Graph Databases</a:t>
            </a:r>
          </a:p>
          <a:p>
            <a:pPr lvl="1"/>
            <a:r>
              <a:rPr lang="en-US" sz="2200" dirty="0"/>
              <a:t>Neo4j</a:t>
            </a:r>
          </a:p>
          <a:p>
            <a:r>
              <a:rPr lang="en-US" sz="2200" dirty="0"/>
              <a:t>Wide-Column Stores</a:t>
            </a:r>
          </a:p>
          <a:p>
            <a:pPr lvl="1"/>
            <a:r>
              <a:rPr lang="en-US" sz="2200" dirty="0"/>
              <a:t>Cassandra</a:t>
            </a:r>
          </a:p>
          <a:p>
            <a:pPr lvl="1"/>
            <a:r>
              <a:rPr lang="en-US" sz="2200" dirty="0"/>
              <a:t>Scylla DB</a:t>
            </a:r>
          </a:p>
        </p:txBody>
      </p:sp>
    </p:spTree>
    <p:extLst>
      <p:ext uri="{BB962C8B-B14F-4D97-AF65-F5344CB8AC3E}">
        <p14:creationId xmlns:p14="http://schemas.microsoft.com/office/powerpoint/2010/main" val="83884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3796E-4A0B-3574-2DD5-A6BE8995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Database Core Concept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D6EF-931D-2450-82F7-C7F9F156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Tables</a:t>
            </a:r>
          </a:p>
          <a:p>
            <a:pPr lvl="1"/>
            <a:r>
              <a:rPr lang="en-US" sz="2200" dirty="0"/>
              <a:t>Rows</a:t>
            </a:r>
          </a:p>
          <a:p>
            <a:pPr lvl="1"/>
            <a:r>
              <a:rPr lang="en-US" sz="2200" dirty="0"/>
              <a:t>Columns</a:t>
            </a:r>
          </a:p>
          <a:p>
            <a:r>
              <a:rPr lang="en-US" sz="2200" dirty="0"/>
              <a:t>Relationships Between Tables</a:t>
            </a:r>
          </a:p>
          <a:p>
            <a:r>
              <a:rPr lang="en-US" sz="2200" dirty="0"/>
              <a:t>Normalization (1NF, 2NF, 3NF)</a:t>
            </a:r>
          </a:p>
          <a:p>
            <a:r>
              <a:rPr lang="en-US" sz="2200" dirty="0"/>
              <a:t>SQL</a:t>
            </a:r>
          </a:p>
          <a:p>
            <a:r>
              <a:rPr lang="en-US" sz="2200" dirty="0"/>
              <a:t>SQL Commands (DDL, DML, DCL, TCL, DQL)</a:t>
            </a:r>
          </a:p>
        </p:txBody>
      </p:sp>
    </p:spTree>
    <p:extLst>
      <p:ext uri="{BB962C8B-B14F-4D97-AF65-F5344CB8AC3E}">
        <p14:creationId xmlns:p14="http://schemas.microsoft.com/office/powerpoint/2010/main" val="25513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E8AB7-C14C-BAD7-6FE0-2FD2B273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Database Relationships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D10-B1AD-21BC-EB98-49C995CD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One-to-One</a:t>
            </a:r>
          </a:p>
          <a:p>
            <a:pPr lvl="1"/>
            <a:r>
              <a:rPr lang="en-US" sz="2200"/>
              <a:t>Each row in one database table is linked to 1 and only 1 other row in another table</a:t>
            </a:r>
          </a:p>
          <a:p>
            <a:r>
              <a:rPr lang="en-US" sz="2200"/>
              <a:t>One-to-Many</a:t>
            </a:r>
          </a:p>
          <a:p>
            <a:pPr lvl="1"/>
            <a:r>
              <a:rPr lang="en-US" sz="2200"/>
              <a:t>A row in one table can be related to many rows in another table</a:t>
            </a:r>
          </a:p>
          <a:p>
            <a:r>
              <a:rPr lang="en-US" sz="2200"/>
              <a:t>Many-to-Many</a:t>
            </a:r>
          </a:p>
          <a:p>
            <a:pPr lvl="1"/>
            <a:r>
              <a:rPr lang="en-US" sz="2200"/>
              <a:t>Rows in one table can be related to many rows in another table, and vice versa</a:t>
            </a:r>
          </a:p>
          <a:p>
            <a:r>
              <a:rPr lang="en-US" sz="2200"/>
              <a:t>A </a:t>
            </a:r>
            <a:r>
              <a:rPr lang="en-US" sz="2200" b="1"/>
              <a:t>foreign key </a:t>
            </a:r>
            <a:r>
              <a:rPr lang="en-US" sz="2200"/>
              <a:t>is a field (or collection of fields) in one table that uniquely identifies a row of another table or the same table. It is used to establish and enforce a link between the data in two tables</a:t>
            </a:r>
          </a:p>
        </p:txBody>
      </p:sp>
    </p:spTree>
    <p:extLst>
      <p:ext uri="{BB962C8B-B14F-4D97-AF65-F5344CB8AC3E}">
        <p14:creationId xmlns:p14="http://schemas.microsoft.com/office/powerpoint/2010/main" val="267018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E81BF-C7D4-2E85-7965-CE475DF1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DDL (Data Definition Language)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2028-7A43-47A2-C500-5DAD69A9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DDL commands are used to define, alter, and manage the structure of database objects like tables, schemas, and databases</a:t>
            </a:r>
          </a:p>
          <a:p>
            <a:r>
              <a:rPr lang="en-US" sz="2200"/>
              <a:t>Commands</a:t>
            </a:r>
          </a:p>
          <a:p>
            <a:pPr lvl="1"/>
            <a:r>
              <a:rPr lang="en-US" sz="2200"/>
              <a:t>CREATE</a:t>
            </a:r>
          </a:p>
          <a:p>
            <a:pPr lvl="1"/>
            <a:r>
              <a:rPr lang="en-US" sz="2200"/>
              <a:t>ALTER</a:t>
            </a:r>
          </a:p>
          <a:p>
            <a:pPr lvl="1"/>
            <a:r>
              <a:rPr lang="en-US" sz="2200"/>
              <a:t>DROP </a:t>
            </a:r>
          </a:p>
          <a:p>
            <a:pPr lvl="1"/>
            <a:r>
              <a:rPr lang="en-US" sz="2200"/>
              <a:t>TRUNCATE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F78FC-70A1-2914-5487-D3720F72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79" y="3252964"/>
            <a:ext cx="6295561" cy="9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1131</Words>
  <Application>Microsoft Office PowerPoint</Application>
  <PresentationFormat>Widescreen</PresentationFormat>
  <Paragraphs>192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Office Theme</vt:lpstr>
      <vt:lpstr>.NET </vt:lpstr>
      <vt:lpstr>Overview</vt:lpstr>
      <vt:lpstr>Last Session</vt:lpstr>
      <vt:lpstr>Databases</vt:lpstr>
      <vt:lpstr>Relation Databases</vt:lpstr>
      <vt:lpstr>NoSQL Databases</vt:lpstr>
      <vt:lpstr>Database Core Concept</vt:lpstr>
      <vt:lpstr>Database Relationships</vt:lpstr>
      <vt:lpstr>DDL (Data Definition Language)</vt:lpstr>
      <vt:lpstr>DML (Data Manipulation Language)</vt:lpstr>
      <vt:lpstr>DCL (Data Control Language)</vt:lpstr>
      <vt:lpstr>TCL (Transaction Control Language)</vt:lpstr>
      <vt:lpstr>DQL (Data Query Language)</vt:lpstr>
      <vt:lpstr>ORM</vt:lpstr>
      <vt:lpstr>ORM</vt:lpstr>
      <vt:lpstr>EF Core</vt:lpstr>
      <vt:lpstr>What is EF Core</vt:lpstr>
      <vt:lpstr>History of EF Core</vt:lpstr>
      <vt:lpstr>History of EF Core</vt:lpstr>
      <vt:lpstr>Why EF Core</vt:lpstr>
      <vt:lpstr>EF Core Concepts</vt:lpstr>
      <vt:lpstr>EF Core Configuration</vt:lpstr>
      <vt:lpstr>EF Core Configuration</vt:lpstr>
      <vt:lpstr>DBContext &amp; DbSet</vt:lpstr>
      <vt:lpstr>PowerPoint Presentation</vt:lpstr>
      <vt:lpstr>Relationships</vt:lpstr>
      <vt:lpstr>Change Tracking</vt:lpstr>
      <vt:lpstr>Change Tracking</vt:lpstr>
      <vt:lpstr>PowerPoint Presentation</vt:lpstr>
      <vt:lpstr>Querying Data with EF Core</vt:lpstr>
      <vt:lpstr>Insert &amp; Update Data with EF Core</vt:lpstr>
      <vt:lpstr>Migrations</vt:lpstr>
      <vt:lpstr>Migrations</vt:lpstr>
      <vt:lpstr>Database First</vt:lpstr>
      <vt:lpstr>Advanced features of EF Core</vt:lpstr>
      <vt:lpstr>QA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</dc:title>
  <dc:creator>Emir Veledar</dc:creator>
  <cp:lastModifiedBy>Emir Veledar</cp:lastModifiedBy>
  <cp:revision>116</cp:revision>
  <dcterms:created xsi:type="dcterms:W3CDTF">2024-04-22T17:51:33Z</dcterms:created>
  <dcterms:modified xsi:type="dcterms:W3CDTF">2024-04-23T17:57:40Z</dcterms:modified>
</cp:coreProperties>
</file>