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67" r:id="rId15"/>
    <p:sldId id="266" r:id="rId16"/>
    <p:sldId id="262" r:id="rId17"/>
    <p:sldId id="286" r:id="rId18"/>
    <p:sldId id="287" r:id="rId19"/>
    <p:sldId id="288" r:id="rId20"/>
    <p:sldId id="291" r:id="rId21"/>
    <p:sldId id="292" r:id="rId22"/>
    <p:sldId id="293" r:id="rId23"/>
    <p:sldId id="294" r:id="rId24"/>
    <p:sldId id="296" r:id="rId25"/>
    <p:sldId id="295" r:id="rId26"/>
    <p:sldId id="273" r:id="rId27"/>
    <p:sldId id="274" r:id="rId28"/>
    <p:sldId id="275" r:id="rId29"/>
    <p:sldId id="276" r:id="rId30"/>
    <p:sldId id="277" r:id="rId31"/>
    <p:sldId id="283" r:id="rId32"/>
    <p:sldId id="284" r:id="rId33"/>
    <p:sldId id="285" r:id="rId34"/>
    <p:sldId id="278" r:id="rId35"/>
    <p:sldId id="279" r:id="rId36"/>
    <p:sldId id="280" r:id="rId37"/>
    <p:sldId id="281" r:id="rId38"/>
    <p:sldId id="282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0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621D-20AF-3BCA-1683-1D52B8D6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04DBB-B809-4311-67A3-B892D6693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46C5-4424-085A-9007-90F15CA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213E-D5ED-87D8-3E7F-4303952C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CFB8-AFB2-2763-F7B5-A238BAF5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3B38-DA11-FF7A-BE76-DFC67E8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8EEDD-7E1D-F427-84F2-FA7FDBE2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69FA-F2F8-951F-48A2-CE6796C1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BF36-EA47-C01D-35C3-E49A319C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3D01-8C6E-275B-BF87-23D9462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0AB63-24C7-4954-8B4C-EF51A597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A86F7-1414-C73B-947A-8E66DB9C6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2C02-8481-2A96-869E-E6F66E7F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0247-E505-CEB3-D956-D911CBEA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58B4-596E-E546-5793-33010CAE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10EE-E3CE-6A63-EB33-306203D7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59C7-577F-5388-D92F-B98E5199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87CC-CB27-DDC9-19F4-CF5D8312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670A-EA99-0035-6746-E2C3157E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0DEB-6CCC-F6CB-25D9-F3F9BE23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E190-5889-0C3E-89A2-D1DEB3E3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72E4-C96E-04EF-8DC4-EE6BFCC4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492C-2873-3462-D797-ADB874E3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7A84-FE2D-0C56-4B91-E58E5AF8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C835-4BA6-EB60-F820-EC3DFA36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74CF-E1DF-EF8B-E229-354A60BA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EF02-D9D6-F6BE-7BDB-B144152B5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C2B3-1234-4C17-EF75-7800CACEE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7A2CE-DD3B-4341-F03B-3D1C729E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316D-FB23-F9C9-47ED-50BE0782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F80E-8E32-F395-607A-1EB0982E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B061-46F1-7D8D-3213-955B8FD8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C842-5B2C-6C93-3232-45AA2498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40002-1400-76B6-6715-9DDAABA5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AAE16-F035-20BB-E6EC-8989D8D2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CECB6-E959-98F7-5A64-0F005777C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438C9-FB23-D1BC-2C86-BA24DB4B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D1FC8-C55C-B71D-29F7-D5B6630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AABDA-65BF-D0B9-DE8F-B461A804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9CB1-81A8-D33F-216D-3E8675E1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676DC-D556-E68F-4C7E-AEE052C4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1B5CB-3F84-DE4A-31D5-CA7AC6F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A1474-4B37-646A-86A0-2660D0E7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A43A1-70D4-C9E7-55B8-B8D2ED6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62841-5CCF-6204-34DF-B4B27380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0375C-E078-4227-536A-F3ACC800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666C-C8B7-1A1A-6C63-628186CF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EE33-4B0F-AF08-A2B3-70059F73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39D0-C0CE-AF88-F56B-6F0267464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4B3FD-95BE-684E-070C-EA8CE804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BBBE-CF40-379A-EC93-B04EA8C7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EAF28-F8B4-4ED1-D1C8-1C24ED06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6E2A-D582-C2BC-DC33-E2D1C5E3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4354-8AA4-F03A-F4BC-53CBC885D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BF575-0EEF-E323-EDDC-B939C269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E9965-9FD1-7AA9-FE00-FAC5CC67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0D80-3798-C4DA-F5B6-91B3FC65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CE370-B5AF-5D16-A21B-A116495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D20C-156D-0D18-574E-9C053BF2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6860-C109-3A20-CF8A-E54442CB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5175-6113-346A-171B-9AB80A8DB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7588F-F353-4ECE-8665-2539A63802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DD32-53DF-311F-EF22-0515A134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A258-4A4B-95D5-8B8D-36023D1F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2FD5D-F07B-88C2-8A06-A9BF4C2D0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7E5A-61C6-C896-8F3B-6C7F03B5E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Intermediate Level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7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768E2-5612-38CF-BF25-4F08B3B0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Unit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087F-789B-E556-AAF9-C3E1EDD4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individual components or units of the software</a:t>
            </a:r>
          </a:p>
          <a:p>
            <a:r>
              <a:rPr lang="en-US" sz="2200"/>
              <a:t>To ensure that each unit functions correctly in isolation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xUnit</a:t>
            </a:r>
          </a:p>
          <a:p>
            <a:pPr lvl="1"/>
            <a:r>
              <a:rPr lang="en-US" sz="2200"/>
              <a:t>Nunit</a:t>
            </a:r>
          </a:p>
          <a:p>
            <a:pPr lvl="1"/>
            <a:r>
              <a:rPr lang="en-US" sz="2200"/>
              <a:t>MSTest</a:t>
            </a:r>
          </a:p>
          <a:p>
            <a:pPr lvl="1"/>
            <a:r>
              <a:rPr lang="en-US" sz="220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239028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01E1-B5CA-99C6-5B4C-174A296D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Integration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9381-D187-BC91-70A2-B8E5A1DE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the interaction between integrated units/modules</a:t>
            </a:r>
          </a:p>
          <a:p>
            <a:r>
              <a:rPr lang="en-US" sz="2200"/>
              <a:t>To ensure that combined units work together as expected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Junit</a:t>
            </a:r>
          </a:p>
          <a:p>
            <a:pPr lvl="1"/>
            <a:r>
              <a:rPr lang="en-US" sz="2200"/>
              <a:t>Nunit</a:t>
            </a:r>
          </a:p>
          <a:p>
            <a:pPr lvl="1"/>
            <a:r>
              <a:rPr lang="en-US" sz="2200"/>
              <a:t>TestNG</a:t>
            </a:r>
          </a:p>
        </p:txBody>
      </p:sp>
    </p:spTree>
    <p:extLst>
      <p:ext uri="{BB962C8B-B14F-4D97-AF65-F5344CB8AC3E}">
        <p14:creationId xmlns:p14="http://schemas.microsoft.com/office/powerpoint/2010/main" val="322896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DAD41-B62F-5476-4F37-FF081B27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System Testing (E2E)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A44B-F883-AF68-28DF-794D5170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the complete and integrated software system</a:t>
            </a:r>
          </a:p>
          <a:p>
            <a:r>
              <a:rPr lang="en-US" sz="2200"/>
              <a:t>To validate the end-to-end system specifications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42855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D607E-275E-6F79-241E-090F7F33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Acceptance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4BD2-3A01-1FA0-E051-59BAD293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the software in a real-world scenario to verify compliance with business requirements</a:t>
            </a:r>
          </a:p>
          <a:p>
            <a:r>
              <a:rPr lang="en-US" sz="2200"/>
              <a:t>To ensure the software meets user needs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7105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63771-0820-F5AB-C179-8BA6CEF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Best Practices in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C9F8-1D02-9A73-6F58-B4D5CD87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Early Involvement</a:t>
            </a:r>
          </a:p>
          <a:p>
            <a:r>
              <a:rPr lang="en-US" sz="2200"/>
              <a:t>Clear Requirements</a:t>
            </a:r>
          </a:p>
          <a:p>
            <a:r>
              <a:rPr lang="en-US" sz="2200"/>
              <a:t>Prioritize Testing</a:t>
            </a:r>
          </a:p>
          <a:p>
            <a:r>
              <a:rPr lang="en-US" sz="2200"/>
              <a:t>Automate</a:t>
            </a:r>
          </a:p>
          <a:p>
            <a:r>
              <a:rPr lang="en-US" sz="220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51436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945EA-E3A1-16BB-47E3-E5371E04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Challenges in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6327-48D1-D464-8290-BF0B5B62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Incomplete Requirements</a:t>
            </a:r>
          </a:p>
          <a:p>
            <a:r>
              <a:rPr lang="en-US" sz="2200"/>
              <a:t>Time Constraints</a:t>
            </a:r>
          </a:p>
          <a:p>
            <a:r>
              <a:rPr lang="en-US" sz="2200"/>
              <a:t>Complex Systems</a:t>
            </a:r>
          </a:p>
          <a:p>
            <a:r>
              <a:rPr lang="en-US" sz="2200"/>
              <a:t>Changing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72582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60460-0949-575F-FDE5-2AA6D340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Non-Functional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9329-9487-C202-4A23-16A19503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Non-functional testing refers to aspects not related to specific behaviors or functions of the system. It focuses on performance, usability, reliability, and other quality attributes</a:t>
            </a:r>
          </a:p>
          <a:p>
            <a:r>
              <a:rPr lang="en-US" sz="2200" dirty="0"/>
              <a:t>Ensure that the system meets specified criteria beyond functionality</a:t>
            </a:r>
          </a:p>
          <a:p>
            <a:r>
              <a:rPr lang="en-US" sz="2200" dirty="0"/>
              <a:t>Helps in delivering a robust and user-friendly application</a:t>
            </a:r>
          </a:p>
        </p:txBody>
      </p:sp>
    </p:spTree>
    <p:extLst>
      <p:ext uri="{BB962C8B-B14F-4D97-AF65-F5344CB8AC3E}">
        <p14:creationId xmlns:p14="http://schemas.microsoft.com/office/powerpoint/2010/main" val="91915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E36E1-91C8-2209-71E2-F5B5B2D3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Non-Functional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DC33-62AE-BBDA-F129-9D598D3A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Performance Testing</a:t>
            </a:r>
          </a:p>
          <a:p>
            <a:r>
              <a:rPr lang="en-US" sz="2200"/>
              <a:t>Load Testing</a:t>
            </a:r>
          </a:p>
          <a:p>
            <a:r>
              <a:rPr lang="en-US" sz="2200"/>
              <a:t>Stress Testing</a:t>
            </a:r>
          </a:p>
          <a:p>
            <a:r>
              <a:rPr lang="en-US" sz="2200"/>
              <a:t>Security Testing</a:t>
            </a:r>
          </a:p>
          <a:p>
            <a:r>
              <a:rPr lang="en-US" sz="2200"/>
              <a:t>Compatibility Testing</a:t>
            </a:r>
          </a:p>
          <a:p>
            <a:r>
              <a:rPr lang="en-US" sz="2200"/>
              <a:t>Scalability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391582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647D6-85C5-3010-2E13-6D22F596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Performance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BFC4-9F22-A679-C806-FD83466E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Evaluates the speed, responsiveness, and stability of the system under a given workload</a:t>
            </a:r>
          </a:p>
          <a:p>
            <a:r>
              <a:rPr lang="en-US" sz="2200" dirty="0"/>
              <a:t>Ensures that the system meets performance criteria</a:t>
            </a:r>
          </a:p>
          <a:p>
            <a:r>
              <a:rPr lang="en-US" sz="2200" dirty="0"/>
              <a:t>Identifying performance bottlenecks</a:t>
            </a:r>
          </a:p>
          <a:p>
            <a:r>
              <a:rPr lang="en-US" sz="2200" dirty="0"/>
              <a:t>Tools</a:t>
            </a:r>
          </a:p>
          <a:p>
            <a:pPr lvl="1"/>
            <a:r>
              <a:rPr lang="en-US" sz="2200" dirty="0"/>
              <a:t>JMeter</a:t>
            </a:r>
          </a:p>
          <a:p>
            <a:pPr lvl="1"/>
            <a:r>
              <a:rPr lang="en-US" sz="2200" dirty="0"/>
              <a:t>LoadRunner</a:t>
            </a:r>
          </a:p>
          <a:p>
            <a:pPr lvl="1"/>
            <a:r>
              <a:rPr lang="en-US" sz="2200" dirty="0"/>
              <a:t>Gatling</a:t>
            </a:r>
          </a:p>
        </p:txBody>
      </p:sp>
    </p:spTree>
    <p:extLst>
      <p:ext uri="{BB962C8B-B14F-4D97-AF65-F5344CB8AC3E}">
        <p14:creationId xmlns:p14="http://schemas.microsoft.com/office/powerpoint/2010/main" val="145785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B44DF-0CFA-E6F5-5149-12242BA2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Load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E656-7DF5-7833-4A43-B9C37286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Checks the system's behavior under expected user load</a:t>
            </a:r>
          </a:p>
          <a:p>
            <a:r>
              <a:rPr lang="en-US" sz="2200" dirty="0"/>
              <a:t>Maximum operating capacity</a:t>
            </a:r>
          </a:p>
          <a:p>
            <a:r>
              <a:rPr lang="en-US" sz="2200" dirty="0"/>
              <a:t>Identifying the load limit</a:t>
            </a:r>
          </a:p>
          <a:p>
            <a:r>
              <a:rPr lang="en-US" sz="2200" dirty="0"/>
              <a:t>Tools</a:t>
            </a:r>
          </a:p>
          <a:p>
            <a:pPr lvl="1"/>
            <a:r>
              <a:rPr lang="en-US" sz="2200" dirty="0"/>
              <a:t>JMeter</a:t>
            </a:r>
          </a:p>
          <a:p>
            <a:pPr lvl="1"/>
            <a:r>
              <a:rPr lang="en-US" sz="2200" dirty="0" err="1"/>
              <a:t>BlazeMeter</a:t>
            </a:r>
            <a:endParaRPr lang="en-US" sz="2200" dirty="0"/>
          </a:p>
          <a:p>
            <a:pPr lvl="1"/>
            <a:r>
              <a:rPr lang="en-US" sz="2200" dirty="0" err="1"/>
              <a:t>NeoLoad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443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D6BD6-4822-6029-C3AE-CE5D84DD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DB2E-026D-919B-C917-C08FCEA5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Last Session Recap</a:t>
            </a:r>
          </a:p>
          <a:p>
            <a:r>
              <a:rPr lang="en-US" sz="2200"/>
              <a:t>API Testing</a:t>
            </a:r>
          </a:p>
          <a:p>
            <a:pPr lvl="1"/>
            <a:r>
              <a:rPr lang="en-US" sz="2200"/>
              <a:t>Introduction to API Testing</a:t>
            </a:r>
          </a:p>
          <a:p>
            <a:pPr lvl="1"/>
            <a:r>
              <a:rPr lang="en-US" sz="2200"/>
              <a:t>Importance of API Testing</a:t>
            </a:r>
          </a:p>
          <a:p>
            <a:pPr lvl="1"/>
            <a:r>
              <a:rPr lang="en-US" sz="2200"/>
              <a:t>Types of API Testing</a:t>
            </a:r>
          </a:p>
          <a:p>
            <a:pPr lvl="1"/>
            <a:r>
              <a:rPr lang="en-US" sz="2200"/>
              <a:t>Tools for API Testing</a:t>
            </a:r>
          </a:p>
          <a:p>
            <a:pPr lvl="1"/>
            <a:r>
              <a:rPr lang="en-US" sz="2200"/>
              <a:t>Best Practices for API Testing</a:t>
            </a:r>
          </a:p>
          <a:p>
            <a:pPr lvl="1"/>
            <a:r>
              <a:rPr lang="en-US" sz="2200"/>
              <a:t>TDD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6423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718C3-FC85-2FDF-2252-1B76513D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Stress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50AC-31F5-F528-E5C3-2B9C01B5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Evaluates how the system behaves under extreme conditions</a:t>
            </a:r>
          </a:p>
          <a:p>
            <a:r>
              <a:rPr lang="en-US" sz="2200"/>
              <a:t>Identify the breaking point</a:t>
            </a:r>
          </a:p>
          <a:p>
            <a:r>
              <a:rPr lang="en-US" sz="2200"/>
              <a:t>Ensure system recovers gracefully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LoadRunner</a:t>
            </a:r>
          </a:p>
          <a:p>
            <a:pPr lvl="1"/>
            <a:r>
              <a:rPr lang="en-US" sz="2200"/>
              <a:t>NeoLoad</a:t>
            </a:r>
          </a:p>
          <a:p>
            <a:pPr lvl="1"/>
            <a:r>
              <a:rPr lang="en-US" sz="2200"/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val="62315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B663-07A5-99AC-4847-FFAC8499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Scalability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2A48-9D32-A842-496E-6329EAED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the system can scale up or down to meet varying load demands</a:t>
            </a:r>
          </a:p>
          <a:p>
            <a:r>
              <a:rPr lang="en-US" sz="2200"/>
              <a:t>Evaluate the system's ability to handle increased load</a:t>
            </a:r>
          </a:p>
          <a:p>
            <a:r>
              <a:rPr lang="en-US" sz="2200"/>
              <a:t>Identify scalability issues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Gatling</a:t>
            </a:r>
          </a:p>
          <a:p>
            <a:pPr lvl="1"/>
            <a:r>
              <a:rPr lang="en-US" sz="2200"/>
              <a:t>WebLOAD</a:t>
            </a:r>
          </a:p>
        </p:txBody>
      </p:sp>
    </p:spTree>
    <p:extLst>
      <p:ext uri="{BB962C8B-B14F-4D97-AF65-F5344CB8AC3E}">
        <p14:creationId xmlns:p14="http://schemas.microsoft.com/office/powerpoint/2010/main" val="144843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190B7-E599-7AE4-6C1B-DB45F4F3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Security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3AE1-0C98-2145-11A7-D8900F4E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Identifies vulnerabilities and ensures data protection</a:t>
            </a:r>
          </a:p>
          <a:p>
            <a:r>
              <a:rPr lang="en-US" sz="2200"/>
              <a:t>Protect against attacks</a:t>
            </a:r>
          </a:p>
          <a:p>
            <a:r>
              <a:rPr lang="en-US" sz="2200"/>
              <a:t>Ensure data confidentiality and integrity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OWASP ZAP</a:t>
            </a:r>
          </a:p>
          <a:p>
            <a:pPr lvl="1"/>
            <a:r>
              <a:rPr lang="en-US" sz="2200"/>
              <a:t>Burp Suite</a:t>
            </a:r>
          </a:p>
          <a:p>
            <a:pPr lvl="1"/>
            <a:r>
              <a:rPr lang="en-US" sz="2200"/>
              <a:t>Nessus</a:t>
            </a:r>
          </a:p>
        </p:txBody>
      </p:sp>
    </p:spTree>
    <p:extLst>
      <p:ext uri="{BB962C8B-B14F-4D97-AF65-F5344CB8AC3E}">
        <p14:creationId xmlns:p14="http://schemas.microsoft.com/office/powerpoint/2010/main" val="4912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C9546-10D8-30B3-65D7-9B97E934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Compatibility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0C4A-7375-6D18-B7AC-109D1C41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the application works across different environments</a:t>
            </a:r>
          </a:p>
          <a:p>
            <a:r>
              <a:rPr lang="en-US" sz="2200"/>
              <a:t>Validate application behavior on various devices, OS, browsers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BrowserStack</a:t>
            </a:r>
          </a:p>
          <a:p>
            <a:pPr lvl="1"/>
            <a:r>
              <a:rPr lang="en-US" sz="2200"/>
              <a:t>Sauce Labs</a:t>
            </a:r>
          </a:p>
        </p:txBody>
      </p:sp>
    </p:spTree>
    <p:extLst>
      <p:ext uri="{BB962C8B-B14F-4D97-AF65-F5344CB8AC3E}">
        <p14:creationId xmlns:p14="http://schemas.microsoft.com/office/powerpoint/2010/main" val="428336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3E61-BBF8-9615-E922-F56A64B6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Importance of Non-Functional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F5ED-DCD9-5EC5-A6F4-37D1F3D0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a high-quality product</a:t>
            </a:r>
          </a:p>
          <a:p>
            <a:r>
              <a:rPr lang="en-US" sz="2200"/>
              <a:t>Improves user experience and trust</a:t>
            </a:r>
          </a:p>
          <a:p>
            <a:r>
              <a:rPr lang="en-US" sz="2200"/>
              <a:t>Identifies issues early, reducing cost</a:t>
            </a:r>
          </a:p>
        </p:txBody>
      </p:sp>
    </p:spTree>
    <p:extLst>
      <p:ext uri="{BB962C8B-B14F-4D97-AF65-F5344CB8AC3E}">
        <p14:creationId xmlns:p14="http://schemas.microsoft.com/office/powerpoint/2010/main" val="2756581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3D15B-CB7A-36C9-50C2-EA34307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8569A2-1B8C-FDF8-FE72-CBD90A4E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Define clear objectives and criteria</a:t>
            </a:r>
          </a:p>
          <a:p>
            <a:r>
              <a:rPr lang="en-US" sz="2200"/>
              <a:t>Integrate non-functional testing into the development cycle</a:t>
            </a:r>
          </a:p>
          <a:p>
            <a:r>
              <a:rPr lang="en-US" sz="2200"/>
              <a:t>Use automated tools to streamline testing processes</a:t>
            </a:r>
          </a:p>
        </p:txBody>
      </p:sp>
    </p:spTree>
    <p:extLst>
      <p:ext uri="{BB962C8B-B14F-4D97-AF65-F5344CB8AC3E}">
        <p14:creationId xmlns:p14="http://schemas.microsoft.com/office/powerpoint/2010/main" val="288103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70DBB-182D-C085-051B-3DE4658B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 to TDD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71A-4EF4-966B-EA6E-E5911CE90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Test-Driven Development (TDD) is a software development approach where tests are written before writing the actual code</a:t>
            </a:r>
          </a:p>
          <a:p>
            <a:r>
              <a:rPr lang="en-US" sz="2200"/>
              <a:t>It promotes simple designs and inspires confidence</a:t>
            </a:r>
          </a:p>
          <a:p>
            <a:r>
              <a:rPr lang="en-US" sz="2200"/>
              <a:t>Cycle: Red-Green-Refactor</a:t>
            </a:r>
          </a:p>
        </p:txBody>
      </p:sp>
    </p:spTree>
    <p:extLst>
      <p:ext uri="{BB962C8B-B14F-4D97-AF65-F5344CB8AC3E}">
        <p14:creationId xmlns:p14="http://schemas.microsoft.com/office/powerpoint/2010/main" val="78430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69B53-C747-2C92-C1F7-8CB57D0A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Cycle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B158-B0AA-FBB3-338A-7A63A23E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Red</a:t>
            </a:r>
          </a:p>
          <a:p>
            <a:pPr lvl="1"/>
            <a:r>
              <a:rPr lang="en-US" sz="2200"/>
              <a:t>Write a failing test</a:t>
            </a:r>
          </a:p>
          <a:p>
            <a:r>
              <a:rPr lang="en-US" sz="2200" b="1"/>
              <a:t>Green</a:t>
            </a:r>
          </a:p>
          <a:p>
            <a:pPr lvl="1"/>
            <a:r>
              <a:rPr lang="en-US" sz="2200"/>
              <a:t>Write just enough code to make the test pass</a:t>
            </a:r>
          </a:p>
          <a:p>
            <a:r>
              <a:rPr lang="en-US" sz="2200" b="1"/>
              <a:t>Refactor</a:t>
            </a:r>
          </a:p>
          <a:p>
            <a:pPr lvl="1"/>
            <a:r>
              <a:rPr lang="en-US" sz="2200"/>
              <a:t>Improve the code without changing its behavior</a:t>
            </a:r>
          </a:p>
        </p:txBody>
      </p:sp>
    </p:spTree>
    <p:extLst>
      <p:ext uri="{BB962C8B-B14F-4D97-AF65-F5344CB8AC3E}">
        <p14:creationId xmlns:p14="http://schemas.microsoft.com/office/powerpoint/2010/main" val="142045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6AACF-B6DA-1870-BCEB-54D384C8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Benefits of TDD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84DF-664C-F9B1-7E4C-B5A240CE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code quality and correctness</a:t>
            </a:r>
          </a:p>
          <a:p>
            <a:r>
              <a:rPr lang="en-US" sz="2200"/>
              <a:t>Simplifies debugging</a:t>
            </a:r>
          </a:p>
          <a:p>
            <a:r>
              <a:rPr lang="en-US" sz="2200"/>
              <a:t>Provides a clear documentation of code behavior</a:t>
            </a:r>
          </a:p>
          <a:p>
            <a:r>
              <a:rPr lang="en-US" sz="2200"/>
              <a:t>Reduces the number of bugs in the production environment</a:t>
            </a:r>
          </a:p>
          <a:p>
            <a:r>
              <a:rPr lang="en-US" sz="2200"/>
              <a:t>Encourages modular and 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188215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2CC79-2297-ADB1-8F70-79CAA239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in Practice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2BA4-2C58-6664-32D3-72402BCB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Write a test for a new feature or function</a:t>
            </a:r>
          </a:p>
          <a:p>
            <a:r>
              <a:rPr lang="en-US" sz="2200"/>
              <a:t>Run the test and see it fail (Red)</a:t>
            </a:r>
          </a:p>
          <a:p>
            <a:r>
              <a:rPr lang="en-US" sz="2200"/>
              <a:t>Write the minimum code required to pass the test (Green)</a:t>
            </a:r>
          </a:p>
          <a:p>
            <a:r>
              <a:rPr lang="en-US" sz="2200"/>
              <a:t>Run the test and see it pass</a:t>
            </a:r>
          </a:p>
          <a:p>
            <a:r>
              <a:rPr lang="en-US" sz="2200"/>
              <a:t>Refactor the code while keeping it functional</a:t>
            </a:r>
          </a:p>
          <a:p>
            <a:r>
              <a:rPr lang="en-US" sz="2200"/>
              <a:t>Repeat for each new feature or function</a:t>
            </a:r>
          </a:p>
        </p:txBody>
      </p:sp>
    </p:spTree>
    <p:extLst>
      <p:ext uri="{BB962C8B-B14F-4D97-AF65-F5344CB8AC3E}">
        <p14:creationId xmlns:p14="http://schemas.microsoft.com/office/powerpoint/2010/main" val="6339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99705-FD8E-2801-7772-1BF62B5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 to API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6E1-36D8-A816-3959-D1AE3356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APIs directly to ensure they meet expectations for functionality, reliability, performance, and security</a:t>
            </a:r>
          </a:p>
          <a:p>
            <a:r>
              <a:rPr lang="en-US" sz="2200"/>
              <a:t>Importance in modern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5595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AC1B0-7AE8-87EC-6ED5-CD97486F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Example Workflow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EB6D-9E1D-EB63-01EA-A768AFBA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Add a function to check if a number is prime</a:t>
            </a:r>
          </a:p>
          <a:p>
            <a:r>
              <a:rPr lang="en-US" sz="2200"/>
              <a:t>Red - Write a test case for the prime checking function</a:t>
            </a:r>
          </a:p>
          <a:p>
            <a:r>
              <a:rPr lang="en-US" sz="2200"/>
              <a:t>Green - Implement a basic prime checking function</a:t>
            </a:r>
          </a:p>
          <a:p>
            <a:r>
              <a:rPr lang="en-US" sz="2200"/>
              <a:t>Refactor - Optimize the prime checking logic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1312358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9A94-F427-4545-76E4-CCF1EA32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99B6E-4F03-D647-820D-03CADF34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79" y="2022520"/>
            <a:ext cx="5873842" cy="28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2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5FC9-2DF6-7C0C-7603-B93F5FCD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B88D9-86CD-CD01-F4E0-B2FA7F9A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213" y="2038376"/>
            <a:ext cx="6127574" cy="2781248"/>
          </a:xfrm>
        </p:spPr>
      </p:pic>
    </p:spTree>
    <p:extLst>
      <p:ext uri="{BB962C8B-B14F-4D97-AF65-F5344CB8AC3E}">
        <p14:creationId xmlns:p14="http://schemas.microsoft.com/office/powerpoint/2010/main" val="71010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A596-A840-1C84-A42B-5522CF6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A4E7E-513A-FAA8-3DBB-0358B32E7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587" y="1942229"/>
            <a:ext cx="6918826" cy="2973541"/>
          </a:xfrm>
        </p:spPr>
      </p:pic>
    </p:spTree>
    <p:extLst>
      <p:ext uri="{BB962C8B-B14F-4D97-AF65-F5344CB8AC3E}">
        <p14:creationId xmlns:p14="http://schemas.microsoft.com/office/powerpoint/2010/main" val="3982462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E1244-10AD-B1EB-2911-461B6B5B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E2BE-A9B0-78D5-3DD3-F54CBE3A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Write tests for both positive and negative cases</a:t>
            </a:r>
          </a:p>
          <a:p>
            <a:r>
              <a:rPr lang="en-US" sz="2200"/>
              <a:t>Keep tests small and focused</a:t>
            </a:r>
          </a:p>
          <a:p>
            <a:r>
              <a:rPr lang="en-US" sz="2200"/>
              <a:t>Refactor tests to remove duplication</a:t>
            </a:r>
          </a:p>
          <a:p>
            <a:r>
              <a:rPr lang="en-US" sz="2200"/>
              <a:t>Use meaningful names for test cases</a:t>
            </a:r>
          </a:p>
          <a:p>
            <a:r>
              <a:rPr lang="en-US" sz="2200"/>
              <a:t>Ensure tests run fast</a:t>
            </a:r>
          </a:p>
        </p:txBody>
      </p:sp>
    </p:spTree>
    <p:extLst>
      <p:ext uri="{BB962C8B-B14F-4D97-AF65-F5344CB8AC3E}">
        <p14:creationId xmlns:p14="http://schemas.microsoft.com/office/powerpoint/2010/main" val="2042472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3CB9D-A7FF-6531-1DD1-6EAC7797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Challenges of TDD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846A-EC97-AE68-3AD0-7DDBA59C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Initial learning curve</a:t>
            </a:r>
          </a:p>
          <a:p>
            <a:r>
              <a:rPr lang="en-US" sz="2200"/>
              <a:t>Can slow down development initially</a:t>
            </a:r>
          </a:p>
          <a:p>
            <a:r>
              <a:rPr lang="en-US" sz="2200"/>
              <a:t>Requires discipline to write tests first</a:t>
            </a:r>
          </a:p>
          <a:p>
            <a:r>
              <a:rPr lang="en-US" sz="2200"/>
              <a:t>Tests can become maintenance overhead</a:t>
            </a:r>
          </a:p>
        </p:txBody>
      </p:sp>
    </p:spTree>
    <p:extLst>
      <p:ext uri="{BB962C8B-B14F-4D97-AF65-F5344CB8AC3E}">
        <p14:creationId xmlns:p14="http://schemas.microsoft.com/office/powerpoint/2010/main" val="952872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5E62-B715-BC23-CC5F-96F72B0B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Tools and Frameworks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EAB2-E1D8-6F2D-F313-07D65E04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.NET (NUnit, xUnit, MSTest)</a:t>
            </a:r>
          </a:p>
          <a:p>
            <a:r>
              <a:rPr lang="en-US" sz="2200"/>
              <a:t>Java (JUnit, TestNG)</a:t>
            </a:r>
          </a:p>
          <a:p>
            <a:r>
              <a:rPr lang="en-US" sz="2200"/>
              <a:t>JavaScript (Jest, Mocha, Jasmine)</a:t>
            </a:r>
          </a:p>
        </p:txBody>
      </p:sp>
    </p:spTree>
    <p:extLst>
      <p:ext uri="{BB962C8B-B14F-4D97-AF65-F5344CB8AC3E}">
        <p14:creationId xmlns:p14="http://schemas.microsoft.com/office/powerpoint/2010/main" val="591316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6B276-09EF-CDB4-AC9B-57D51BD8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and Agile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ECFA-AC89-959A-7B27-D294780F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TDD fits well within Agile methodologies</a:t>
            </a:r>
          </a:p>
          <a:p>
            <a:r>
              <a:rPr lang="en-US" sz="2200"/>
              <a:t>Supports continuous integration and continuous delivery (CI/CD)</a:t>
            </a:r>
          </a:p>
          <a:p>
            <a:r>
              <a:rPr lang="en-US" sz="2200"/>
              <a:t>Enhances collaboration between developers and testers</a:t>
            </a:r>
          </a:p>
          <a:p>
            <a:r>
              <a:rPr lang="en-US" sz="2200"/>
              <a:t>Helps in delivering working software iteratively</a:t>
            </a:r>
          </a:p>
        </p:txBody>
      </p:sp>
    </p:spTree>
    <p:extLst>
      <p:ext uri="{BB962C8B-B14F-4D97-AF65-F5344CB8AC3E}">
        <p14:creationId xmlns:p14="http://schemas.microsoft.com/office/powerpoint/2010/main" val="919379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60B4-2852-316B-58AA-74A78ABC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85F8-5A71-2FAF-30D5-49E01DD2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TDD is a powerful development practice that helps ensure code quality and reliability</a:t>
            </a:r>
          </a:p>
          <a:p>
            <a:r>
              <a:rPr lang="en-US" sz="2200"/>
              <a:t>The Red-Green-Refactor cycle promotes incremental development</a:t>
            </a:r>
          </a:p>
          <a:p>
            <a:r>
              <a:rPr lang="en-US" sz="2200"/>
              <a:t>While TDD has a learning curve, the long-term benefits outweigh the initial challenges</a:t>
            </a:r>
          </a:p>
        </p:txBody>
      </p:sp>
    </p:spTree>
    <p:extLst>
      <p:ext uri="{BB962C8B-B14F-4D97-AF65-F5344CB8AC3E}">
        <p14:creationId xmlns:p14="http://schemas.microsoft.com/office/powerpoint/2010/main" val="974958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CE6C0-45D1-6E5F-B79D-3B20600D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6F2C2-EDB6-1931-0017-B204E5CE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Importance of API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6759-4023-E120-5811-8F10F632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core functionality of the application</a:t>
            </a:r>
          </a:p>
          <a:p>
            <a:r>
              <a:rPr lang="en-US" sz="2200"/>
              <a:t>Identifies issues early in the development cycle</a:t>
            </a:r>
          </a:p>
          <a:p>
            <a:r>
              <a:rPr lang="en-US" sz="2200"/>
              <a:t>Reduces overall cost of development and maintenance</a:t>
            </a:r>
          </a:p>
          <a:p>
            <a:r>
              <a:rPr lang="en-US" sz="2200"/>
              <a:t>Facilitates smooth integration with other systems</a:t>
            </a:r>
          </a:p>
        </p:txBody>
      </p:sp>
    </p:spTree>
    <p:extLst>
      <p:ext uri="{BB962C8B-B14F-4D97-AF65-F5344CB8AC3E}">
        <p14:creationId xmlns:p14="http://schemas.microsoft.com/office/powerpoint/2010/main" val="1689924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38F41-4F84-9CCA-9F7B-0A1F6316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8EDD6-B2BF-FC32-B152-76B93DC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78" y="446932"/>
            <a:ext cx="9551644" cy="59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0A83F-9469-637B-2298-35EF1A30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A3E9-1E3A-D54F-60D2-36A295D8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Functional testing is a type of software testing that validates the software system against the functional requirements/specifications</a:t>
            </a:r>
          </a:p>
          <a:p>
            <a:r>
              <a:rPr lang="en-US" sz="2200"/>
              <a:t>To ensure that the software behaves as expected and all functionalities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46306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14CF3-2F41-91F4-7F4B-786FAFAE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Importance of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EEE4-0F0F-06B5-C0E6-FE84FF87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Correctness</a:t>
            </a:r>
          </a:p>
          <a:p>
            <a:r>
              <a:rPr lang="en-US" sz="2200"/>
              <a:t>Enhances User Satisfaction</a:t>
            </a:r>
          </a:p>
          <a:p>
            <a:r>
              <a:rPr lang="en-US" sz="2200"/>
              <a:t>Reduces Risks</a:t>
            </a:r>
          </a:p>
        </p:txBody>
      </p:sp>
    </p:spTree>
    <p:extLst>
      <p:ext uri="{BB962C8B-B14F-4D97-AF65-F5344CB8AC3E}">
        <p14:creationId xmlns:p14="http://schemas.microsoft.com/office/powerpoint/2010/main" val="24860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B385-73DB-2B21-E0BA-6C0F74AB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8BD9-D900-FB1D-2A32-74C740439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Unit Testing</a:t>
            </a:r>
          </a:p>
          <a:p>
            <a:pPr lvl="1"/>
            <a:r>
              <a:rPr lang="en-US" sz="2200"/>
              <a:t>Testing individual components or modules</a:t>
            </a:r>
          </a:p>
          <a:p>
            <a:r>
              <a:rPr lang="en-US" sz="2200" b="1"/>
              <a:t>Integration Testing</a:t>
            </a:r>
          </a:p>
          <a:p>
            <a:pPr lvl="1"/>
            <a:r>
              <a:rPr lang="en-US" sz="2200"/>
              <a:t>Testing the interaction between integrated units/modules</a:t>
            </a:r>
          </a:p>
          <a:p>
            <a:r>
              <a:rPr lang="en-US" sz="2200" b="1"/>
              <a:t>System Testing</a:t>
            </a:r>
          </a:p>
          <a:p>
            <a:pPr lvl="1"/>
            <a:r>
              <a:rPr lang="en-US" sz="2200"/>
              <a:t>Testing the complete and integrated software system</a:t>
            </a:r>
          </a:p>
          <a:p>
            <a:r>
              <a:rPr lang="en-US" sz="2200" b="1"/>
              <a:t>Acceptance Testing</a:t>
            </a:r>
          </a:p>
          <a:p>
            <a:pPr lvl="1"/>
            <a:r>
              <a:rPr lang="en-US" sz="2200"/>
              <a:t>Testing the software in a real-world scenario to verify compliance with 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23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B32FA-5A23-D883-46F3-B57AC8E4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Functional Testing Techniques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AFBF-E450-F28E-C424-D91498CD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Black Box Testing</a:t>
            </a:r>
          </a:p>
          <a:p>
            <a:pPr lvl="1"/>
            <a:r>
              <a:rPr lang="en-US" sz="2200"/>
              <a:t>Testing without knowledge of the internal code structure</a:t>
            </a:r>
          </a:p>
          <a:p>
            <a:r>
              <a:rPr lang="en-US" sz="2200" b="1"/>
              <a:t>White Box Testing</a:t>
            </a:r>
          </a:p>
          <a:p>
            <a:pPr lvl="1"/>
            <a:r>
              <a:rPr lang="en-US" sz="2200"/>
              <a:t>Testing with knowledge of the internal code structure</a:t>
            </a:r>
          </a:p>
          <a:p>
            <a:r>
              <a:rPr lang="en-US" sz="2200" b="1"/>
              <a:t>Smoke Testing</a:t>
            </a:r>
          </a:p>
          <a:p>
            <a:pPr lvl="1"/>
            <a:r>
              <a:rPr lang="en-US" sz="2200"/>
              <a:t>Preliminary testing to check the basic functionality</a:t>
            </a:r>
          </a:p>
          <a:p>
            <a:r>
              <a:rPr lang="en-US" sz="2200" b="1"/>
              <a:t>Sanity Testing</a:t>
            </a:r>
          </a:p>
          <a:p>
            <a:pPr lvl="1"/>
            <a:r>
              <a:rPr lang="en-US" sz="2200"/>
              <a:t>Testing to ensure that a particular function works as expected after a minor change</a:t>
            </a:r>
          </a:p>
        </p:txBody>
      </p:sp>
    </p:spTree>
    <p:extLst>
      <p:ext uri="{BB962C8B-B14F-4D97-AF65-F5344CB8AC3E}">
        <p14:creationId xmlns:p14="http://schemas.microsoft.com/office/powerpoint/2010/main" val="67339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933</Words>
  <Application>Microsoft Office PowerPoint</Application>
  <PresentationFormat>Widescreen</PresentationFormat>
  <Paragraphs>200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.NET</vt:lpstr>
      <vt:lpstr>Overview</vt:lpstr>
      <vt:lpstr>Introduction to API Testing</vt:lpstr>
      <vt:lpstr>Importance of API Testing</vt:lpstr>
      <vt:lpstr>PowerPoint Presentation</vt:lpstr>
      <vt:lpstr>What is Functional Testing</vt:lpstr>
      <vt:lpstr>Importance of Functional Testing</vt:lpstr>
      <vt:lpstr>Types of Functional Testing</vt:lpstr>
      <vt:lpstr>Functional Testing Techniques</vt:lpstr>
      <vt:lpstr>Unit Testing</vt:lpstr>
      <vt:lpstr>Integration Testing</vt:lpstr>
      <vt:lpstr>System Testing (E2E)</vt:lpstr>
      <vt:lpstr>Acceptance Testing</vt:lpstr>
      <vt:lpstr>Best Practices in Functional Testing</vt:lpstr>
      <vt:lpstr>Challenges in Functional Testing</vt:lpstr>
      <vt:lpstr>Non-Functional</vt:lpstr>
      <vt:lpstr>Types of Non-Functional Testing</vt:lpstr>
      <vt:lpstr>Performance Testing</vt:lpstr>
      <vt:lpstr>Load Testing</vt:lpstr>
      <vt:lpstr>Stress Testing</vt:lpstr>
      <vt:lpstr>Scalability Testing</vt:lpstr>
      <vt:lpstr>Security Testing</vt:lpstr>
      <vt:lpstr>Compatibility Testing</vt:lpstr>
      <vt:lpstr>Importance of Non-Functional Testing</vt:lpstr>
      <vt:lpstr>Best Practices</vt:lpstr>
      <vt:lpstr>Introduction to TDD</vt:lpstr>
      <vt:lpstr>TDD Cycle</vt:lpstr>
      <vt:lpstr>Benefits of TDD</vt:lpstr>
      <vt:lpstr>TDD in Practice</vt:lpstr>
      <vt:lpstr>Example Workflow</vt:lpstr>
      <vt:lpstr>Test</vt:lpstr>
      <vt:lpstr>Implementation</vt:lpstr>
      <vt:lpstr>Improve</vt:lpstr>
      <vt:lpstr>TDD Best Practices</vt:lpstr>
      <vt:lpstr>Challenges of TDD</vt:lpstr>
      <vt:lpstr>TDD Tools and Frameworks</vt:lpstr>
      <vt:lpstr>TDD and Agile</vt:lpstr>
      <vt:lpstr>TDD Summary</vt:lpstr>
      <vt:lpstr>QA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Veledar</dc:creator>
  <cp:lastModifiedBy>Emir Veledar</cp:lastModifiedBy>
  <cp:revision>44</cp:revision>
  <dcterms:created xsi:type="dcterms:W3CDTF">2024-07-24T20:36:53Z</dcterms:created>
  <dcterms:modified xsi:type="dcterms:W3CDTF">2024-07-25T08:39:06Z</dcterms:modified>
</cp:coreProperties>
</file>