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85" r:id="rId16"/>
    <p:sldId id="275" r:id="rId17"/>
    <p:sldId id="276" r:id="rId18"/>
    <p:sldId id="277" r:id="rId19"/>
    <p:sldId id="278" r:id="rId20"/>
    <p:sldId id="286" r:id="rId21"/>
    <p:sldId id="287" r:id="rId22"/>
    <p:sldId id="279" r:id="rId23"/>
    <p:sldId id="288" r:id="rId24"/>
    <p:sldId id="280" r:id="rId25"/>
    <p:sldId id="289" r:id="rId26"/>
    <p:sldId id="290" r:id="rId27"/>
    <p:sldId id="291" r:id="rId28"/>
    <p:sldId id="281" r:id="rId29"/>
    <p:sldId id="282" r:id="rId30"/>
    <p:sldId id="284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149" d="100"/>
          <a:sy n="149" d="100"/>
        </p:scale>
        <p:origin x="6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F22E-AD00-BC57-01A7-07EEA5C9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7A8BF-F601-2D35-7B57-1F1F9CEA6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9E3A-392F-CD19-B8EE-22E8A2E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1C7D-DF3F-DF14-C4DE-6B9A5D7E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36F7-0F83-5E2C-FDFB-A2B35AB1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12CE-462A-F120-45CB-834551F7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63CF-BF38-6E8B-6D94-0C5F531E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4E10-E0AE-F5E8-C5F1-256604B3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4B9A-3C2F-B124-A896-0E3313E4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5A10-075F-9789-91AE-50FDF52C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8EE62-C0CB-E098-E6C8-8D692B17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2FA0D-904D-2E81-5294-A8309C89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B921-3FFD-41A7-10F0-7B149A5B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26B7-12FF-106C-E2D1-B3CDD200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32C9-0093-A508-028D-11476DE5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6890-07AB-8A11-43D2-2F81C67D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9E7D-6AE5-1C56-9297-579988C3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EE5-C9A0-2D13-B0F4-F87A7541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5A10-200E-AEE9-A301-334F7A73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5800-ADEA-BDF6-041C-35B18EFA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FFC-CF54-9F10-D01A-29CF7FD9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691A-0150-A06D-6B33-EB62C2D3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4628-EE6C-A18C-9252-DE6F0450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E076-3B59-0DDF-AC48-347FB34F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26C9-88FB-F2B1-2FA2-3EBC3FA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6675-C7AA-5072-0972-CB801C6B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DBE4-E2AB-233C-5E02-3FC35122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873E-208D-76E0-3AAB-39421933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178D-7A79-5B4D-2922-65893A1F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E621-333C-6185-2634-EEBC55ED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19A0-C030-E3F2-4828-639F5933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08B9-AB5C-AE4B-1C67-EE101F40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A6B7B-A0D8-4EF9-F90F-176E1444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4F65-C874-693D-85D0-F8699C988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E10B6-24D8-ADE2-AD21-1786A5C0A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D945-A445-3AFB-B077-4E6E4590F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18355-18A8-43FC-7DB7-870E017F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A821A-9283-C0F8-9AFC-DE21DEE4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4AF8D-C237-0B29-6E06-01EBDB4B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D320-BD5D-928D-5479-B08C26C7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62D25-29ED-700A-6D54-CD90594E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87F5-56C7-9D99-B35C-ECB6C8CB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45FB-FE02-DD9B-C92C-7303166A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8321C-07E1-956B-D875-FA58906D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7D8B3-9EEF-281E-9BDE-97C41C74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531EA-5949-E702-A1E5-62336985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4BE4-86D7-E2FE-11D2-C9268DC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C0E9-9CC8-7459-80DE-DF0CC0E4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A2F0C-6FC2-B432-8EF4-9E01F567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07AF3-43EA-E73F-9541-C114B217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323F-5AD8-585C-0840-9FFE0AB8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70DCB-E960-24EF-BFBF-0CFBD486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7029-AF4F-7C8C-F48C-59E60463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78384-F2EA-C4D9-00A8-C4B0D422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70929-12D5-1739-A43C-9084104C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44B4-A3B0-EF98-F107-405A0B7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83CCF-26C6-BC76-FA10-E5E27DBA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53BB-351B-C411-04C0-350CEFB7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384B5-A4EC-43D5-14AC-A8324820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5EEC5-748A-E728-AF8D-79456293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74B5-CDCF-EDDC-24EC-839FECE1E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BD9C5-CF5A-4C2D-8E33-2E321D50225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7CE8-6362-1134-1B2C-9E6E4CBB5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CE09-CE60-8322-0E44-ACA76F45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079A7-987F-4D70-8CEC-BE2378D0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users?version=1" TargetMode="External"/><Relationship Id="rId2" Type="http://schemas.openxmlformats.org/officeDocument/2006/relationships/hyperlink" Target="https://api.example.com/v1/us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learn.microsoft.com/en-us/aspnet/core/introduction-to-aspnet-core?view=aspnetcore-8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ABA7-8DEB-1CFF-D869-88290CEB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66B6-B47D-B1A5-1ED1-96DFB788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Intermediate Level</a:t>
            </a:r>
          </a:p>
          <a:p>
            <a:pPr algn="l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E1780-51C3-7159-6BFF-0FF5A37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Learning outcomes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6F8B-8732-11ED-CB56-5832DFA3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Understand the API development in .NET ecosystem</a:t>
            </a:r>
          </a:p>
          <a:p>
            <a:r>
              <a:rPr lang="en-GB" sz="2200" dirty="0"/>
              <a:t>Build software products using .NET independently</a:t>
            </a:r>
          </a:p>
          <a:p>
            <a:r>
              <a:rPr lang="en-GB" sz="2200" dirty="0"/>
              <a:t>Develop API applications using C#, leveraging .NET</a:t>
            </a:r>
          </a:p>
          <a:p>
            <a:r>
              <a:rPr lang="en-GB" sz="2200" dirty="0"/>
              <a:t>Deploy .NET applications to Azure using CI/CD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56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ABA7-8DEB-1CFF-D869-88290CEB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66B6-B47D-B1A5-1ED1-96DFB788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6F6F4-7571-70F2-DA04-E3360BC1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an API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5C5C-AFC0-2B28-50C4-4D0706E64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(Application Programming Interface)</a:t>
            </a:r>
          </a:p>
          <a:p>
            <a:r>
              <a:rPr lang="en-US" sz="2200"/>
              <a:t>An API is a set of rules and definitions that allow different software applications to communicate with each other</a:t>
            </a:r>
          </a:p>
          <a:p>
            <a:r>
              <a:rPr lang="en-US" sz="2200"/>
              <a:t>Web API</a:t>
            </a:r>
          </a:p>
          <a:p>
            <a:pPr lvl="1"/>
            <a:r>
              <a:rPr lang="en-US" sz="2200"/>
              <a:t>RESTful API</a:t>
            </a:r>
          </a:p>
          <a:p>
            <a:pPr lvl="1"/>
            <a:r>
              <a:rPr lang="en-US" sz="2200"/>
              <a:t>SOAP API</a:t>
            </a:r>
          </a:p>
          <a:p>
            <a:pPr lvl="1"/>
            <a:r>
              <a:rPr lang="en-US" sz="2200"/>
              <a:t>GraphQL</a:t>
            </a:r>
          </a:p>
          <a:p>
            <a:r>
              <a:rPr lang="en-US" sz="2200"/>
              <a:t>Library API</a:t>
            </a:r>
          </a:p>
          <a:p>
            <a:r>
              <a:rPr lang="en-US" sz="2200"/>
              <a:t>OS API</a:t>
            </a:r>
          </a:p>
        </p:txBody>
      </p:sp>
    </p:spTree>
    <p:extLst>
      <p:ext uri="{BB962C8B-B14F-4D97-AF65-F5344CB8AC3E}">
        <p14:creationId xmlns:p14="http://schemas.microsoft.com/office/powerpoint/2010/main" val="389339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EC9A-9EE0-3AE7-2B4C-E5B2F3B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Real-World Examples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18AD-695C-240E-D0A6-71B06C48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Payment Gateway API</a:t>
            </a:r>
          </a:p>
          <a:p>
            <a:pPr lvl="1"/>
            <a:r>
              <a:rPr lang="en-US" sz="2200" dirty="0"/>
              <a:t>PayPal API</a:t>
            </a:r>
          </a:p>
          <a:p>
            <a:pPr lvl="1"/>
            <a:r>
              <a:rPr lang="en-US" sz="2200" dirty="0"/>
              <a:t>Stripe API</a:t>
            </a:r>
          </a:p>
          <a:p>
            <a:r>
              <a:rPr lang="en-US" sz="2200" dirty="0"/>
              <a:t>Weather Services API</a:t>
            </a:r>
          </a:p>
          <a:p>
            <a:pPr lvl="1"/>
            <a:r>
              <a:rPr lang="en-US" sz="2200" dirty="0" err="1"/>
              <a:t>OpenWeatherMap</a:t>
            </a:r>
            <a:r>
              <a:rPr lang="en-US" sz="2200" dirty="0"/>
              <a:t> API</a:t>
            </a:r>
          </a:p>
          <a:p>
            <a:r>
              <a:rPr lang="en-US" sz="2200" dirty="0"/>
              <a:t>Maps and Geolocation API</a:t>
            </a:r>
          </a:p>
          <a:p>
            <a:pPr lvl="1"/>
            <a:r>
              <a:rPr lang="en-US" sz="22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81915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4DA8F-AED4-463B-B6D7-FFC1B459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Web APIs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2810-4011-ABCB-91C0-FC92CC88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Web APIs </a:t>
            </a:r>
            <a:r>
              <a:rPr lang="en-US" sz="2200" dirty="0"/>
              <a:t>are APIs that can be accessed over the web using HTTP or HTTPS protocols</a:t>
            </a:r>
          </a:p>
          <a:p>
            <a:r>
              <a:rPr lang="en-US" sz="2200" dirty="0"/>
              <a:t>Key Characteristics</a:t>
            </a:r>
          </a:p>
          <a:p>
            <a:pPr lvl="1"/>
            <a:r>
              <a:rPr lang="en-US" sz="2200" dirty="0"/>
              <a:t>Stateless</a:t>
            </a:r>
          </a:p>
          <a:p>
            <a:pPr lvl="1"/>
            <a:r>
              <a:rPr lang="en-US" sz="2200" dirty="0"/>
              <a:t>Client-Server Architecture</a:t>
            </a:r>
          </a:p>
          <a:p>
            <a:pPr lvl="1"/>
            <a:r>
              <a:rPr lang="en-US" sz="2200" dirty="0"/>
              <a:t>Uniform Interface</a:t>
            </a:r>
          </a:p>
          <a:p>
            <a:r>
              <a:rPr lang="en-US" sz="2600" dirty="0"/>
              <a:t>REST (Representational State Transfer)</a:t>
            </a:r>
          </a:p>
          <a:p>
            <a:r>
              <a:rPr lang="en-US" sz="2600" dirty="0"/>
              <a:t>SOAP (Simple Object Access Protocol)</a:t>
            </a:r>
          </a:p>
          <a:p>
            <a:r>
              <a:rPr lang="en-US" sz="2600" dirty="0" err="1"/>
              <a:t>GraphQL</a:t>
            </a:r>
            <a:endParaRPr lang="en-US" sz="2600" dirty="0"/>
          </a:p>
          <a:p>
            <a:r>
              <a:rPr lang="en-US" sz="2600" dirty="0"/>
              <a:t>RPC (</a:t>
            </a:r>
            <a:r>
              <a:rPr lang="en-US" sz="2600" dirty="0" err="1"/>
              <a:t>gRPC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852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60BBC-236F-B033-E54F-96F225D8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Web APIs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2A31-29E6-C316-39F9-15643308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Cases</a:t>
            </a:r>
          </a:p>
          <a:p>
            <a:pPr lvl="1"/>
            <a:r>
              <a:rPr lang="en-US" sz="2200" dirty="0"/>
              <a:t>Web Services</a:t>
            </a:r>
          </a:p>
          <a:p>
            <a:pPr lvl="1"/>
            <a:r>
              <a:rPr lang="en-US" sz="2200" dirty="0"/>
              <a:t>Mobile Apps</a:t>
            </a:r>
          </a:p>
          <a:p>
            <a:pPr lvl="1"/>
            <a:r>
              <a:rPr lang="en-US" sz="2200" dirty="0"/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37564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D073E-8357-E4BD-4261-757160B4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RESTful APIs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90EC-275E-B594-CA79-10F10E0D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REST (Representational State Transfer)</a:t>
            </a:r>
          </a:p>
          <a:p>
            <a:r>
              <a:rPr lang="en-US" sz="2200"/>
              <a:t>An architectural style for designing networked applications</a:t>
            </a:r>
          </a:p>
          <a:p>
            <a:r>
              <a:rPr lang="en-US" sz="2200"/>
              <a:t>Uses JSON responses commonly</a:t>
            </a:r>
          </a:p>
        </p:txBody>
      </p:sp>
    </p:spTree>
    <p:extLst>
      <p:ext uri="{BB962C8B-B14F-4D97-AF65-F5344CB8AC3E}">
        <p14:creationId xmlns:p14="http://schemas.microsoft.com/office/powerpoint/2010/main" val="412651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32E6-B23D-6105-2E77-CF46A1F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SOAP APIs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3F0A-70A3-B2A2-C174-039BFDA7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SOAP (Simple Object Access Protocol)</a:t>
            </a:r>
          </a:p>
          <a:p>
            <a:r>
              <a:rPr lang="en-US" sz="2200"/>
              <a:t>A protocol for exchanging structured information in the implementation of web services</a:t>
            </a:r>
          </a:p>
          <a:p>
            <a:r>
              <a:rPr lang="en-US" sz="2200"/>
              <a:t>Uses XML for message format and relies on application layer protocols, primarily HTTP and SMTP</a:t>
            </a:r>
          </a:p>
          <a:p>
            <a:r>
              <a:rPr lang="en-US" sz="2200"/>
              <a:t>Key Characteristics</a:t>
            </a:r>
          </a:p>
          <a:p>
            <a:pPr lvl="1"/>
            <a:r>
              <a:rPr lang="en-US" sz="2200"/>
              <a:t>XML-Based Messaging</a:t>
            </a:r>
          </a:p>
          <a:p>
            <a:pPr lvl="1"/>
            <a:r>
              <a:rPr lang="en-US" sz="2200"/>
              <a:t>Strict Standards (W3C)</a:t>
            </a:r>
          </a:p>
          <a:p>
            <a:pPr lvl="1"/>
            <a:r>
              <a:rPr lang="en-US" sz="2200"/>
              <a:t>Built-In Error Handling</a:t>
            </a:r>
          </a:p>
          <a:p>
            <a:pPr lvl="1"/>
            <a:r>
              <a:rPr lang="en-US" sz="220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3946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F43B-6743-6E75-B647-703710CB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GraphQL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EB75-847B-5BC6-D3D3-113E69FF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A query language for APIs and a runtime for executing those queries by using a type system you define for your data</a:t>
            </a:r>
          </a:p>
          <a:p>
            <a:r>
              <a:rPr lang="en-US" sz="2200"/>
              <a:t>Key Features</a:t>
            </a:r>
          </a:p>
          <a:p>
            <a:pPr lvl="1"/>
            <a:r>
              <a:rPr lang="en-US" sz="2200"/>
              <a:t>Declarative Data Fetching</a:t>
            </a:r>
          </a:p>
          <a:p>
            <a:pPr lvl="1"/>
            <a:r>
              <a:rPr lang="en-US" sz="2200"/>
              <a:t>Single Endpoint</a:t>
            </a:r>
          </a:p>
          <a:p>
            <a:pPr lvl="1"/>
            <a:r>
              <a:rPr lang="en-US" sz="2200"/>
              <a:t>Strongly Typed</a:t>
            </a:r>
          </a:p>
          <a:p>
            <a:pPr lvl="1"/>
            <a:r>
              <a:rPr lang="en-US" sz="2200"/>
              <a:t>Introspection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CD36C-5829-5D43-D8A1-37E71256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85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5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37D7C-F91F-F23E-BE85-90EE3586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HTTP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BC19-8D1F-992E-6CB8-0D1C4853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Standardized actions used to perform operations on resources in a RESTful API</a:t>
            </a:r>
          </a:p>
          <a:p>
            <a:r>
              <a:rPr lang="en-US" sz="2200"/>
              <a:t>Common Methods:</a:t>
            </a:r>
          </a:p>
          <a:p>
            <a:pPr lvl="1"/>
            <a:r>
              <a:rPr lang="en-US" sz="2200"/>
              <a:t>GET</a:t>
            </a:r>
          </a:p>
          <a:p>
            <a:pPr lvl="1"/>
            <a:r>
              <a:rPr lang="en-US" sz="2200"/>
              <a:t>POST</a:t>
            </a:r>
          </a:p>
          <a:p>
            <a:pPr lvl="1"/>
            <a:r>
              <a:rPr lang="en-US" sz="2200"/>
              <a:t>PUT</a:t>
            </a:r>
          </a:p>
          <a:p>
            <a:pPr lvl="1"/>
            <a:r>
              <a:rPr lang="en-US" sz="2200"/>
              <a:t>DELETE</a:t>
            </a:r>
          </a:p>
          <a:p>
            <a:pPr lvl="1"/>
            <a:r>
              <a:rPr lang="en-US" sz="2200"/>
              <a:t>PATCH</a:t>
            </a:r>
          </a:p>
          <a:p>
            <a:pPr lvl="1"/>
            <a:r>
              <a:rPr lang="en-US" sz="2200"/>
              <a:t>HEAD</a:t>
            </a:r>
          </a:p>
          <a:p>
            <a:pPr lvl="1"/>
            <a:r>
              <a:rPr lang="en-US" sz="220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4147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7E59D-6941-038A-F47A-4AED23BD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D50A-0B44-D4B8-A16C-85D9A99C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Information about Course</a:t>
            </a:r>
          </a:p>
          <a:p>
            <a:r>
              <a:rPr lang="en-US" sz="2200" dirty="0"/>
              <a:t>Course Overview</a:t>
            </a:r>
          </a:p>
          <a:p>
            <a:pPr lvl="1"/>
            <a:r>
              <a:rPr lang="en-US" sz="2200" dirty="0"/>
              <a:t>Prerequisite knowledge</a:t>
            </a:r>
          </a:p>
          <a:p>
            <a:pPr lvl="1"/>
            <a:r>
              <a:rPr lang="en-US" sz="2200" dirty="0"/>
              <a:t>Course Overview</a:t>
            </a:r>
          </a:p>
          <a:p>
            <a:pPr lvl="1"/>
            <a:r>
              <a:rPr lang="en-US" sz="2200" dirty="0"/>
              <a:t>Development tools</a:t>
            </a:r>
          </a:p>
          <a:p>
            <a:pPr lvl="1"/>
            <a:r>
              <a:rPr lang="en-US" sz="2200" dirty="0"/>
              <a:t>Course Components</a:t>
            </a:r>
          </a:p>
          <a:p>
            <a:pPr lvl="1"/>
            <a:r>
              <a:rPr lang="en-US" sz="2200" dirty="0"/>
              <a:t>Learning Resources</a:t>
            </a:r>
          </a:p>
          <a:p>
            <a:pPr lvl="1"/>
            <a:r>
              <a:rPr lang="en-US" sz="2200" dirty="0"/>
              <a:t>Learning outcomes</a:t>
            </a:r>
          </a:p>
          <a:p>
            <a:r>
              <a:rPr lang="en-US" sz="2200" dirty="0"/>
              <a:t>API Introduction	</a:t>
            </a:r>
          </a:p>
        </p:txBody>
      </p:sp>
    </p:spTree>
    <p:extLst>
      <p:ext uri="{BB962C8B-B14F-4D97-AF65-F5344CB8AC3E}">
        <p14:creationId xmlns:p14="http://schemas.microsoft.com/office/powerpoint/2010/main" val="162430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E4951-B281-8835-88FC-04963B05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HTTP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58DD-903F-3BCC-FE69-C9C55751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GET</a:t>
            </a:r>
          </a:p>
          <a:p>
            <a:pPr lvl="1"/>
            <a:r>
              <a:rPr lang="en-US" sz="2200"/>
              <a:t>Retrieve data from the server</a:t>
            </a:r>
          </a:p>
          <a:p>
            <a:pPr lvl="1"/>
            <a:r>
              <a:rPr lang="en-US" sz="2200"/>
              <a:t>Multiple identical requests have the same effect as a single request</a:t>
            </a:r>
          </a:p>
          <a:p>
            <a:r>
              <a:rPr lang="en-US" sz="2200"/>
              <a:t>POST</a:t>
            </a:r>
          </a:p>
          <a:p>
            <a:pPr lvl="1"/>
            <a:r>
              <a:rPr lang="en-US" sz="2200"/>
              <a:t>Send data to the server to create a new resource</a:t>
            </a:r>
          </a:p>
          <a:p>
            <a:pPr lvl="1"/>
            <a:r>
              <a:rPr lang="en-US" sz="2200"/>
              <a:t>Multiple identical requests may create multiple resources</a:t>
            </a:r>
          </a:p>
          <a:p>
            <a:r>
              <a:rPr lang="en-US" sz="2200"/>
              <a:t>PUT</a:t>
            </a:r>
          </a:p>
          <a:p>
            <a:pPr lvl="1"/>
            <a:r>
              <a:rPr lang="en-US" sz="2200"/>
              <a:t>Update an existing resource or create a new resource if it does not exist</a:t>
            </a:r>
          </a:p>
          <a:p>
            <a:pPr lvl="1"/>
            <a:r>
              <a:rPr lang="en-US" sz="2200"/>
              <a:t>Multiple identical requests have the same effect as a single request</a:t>
            </a:r>
          </a:p>
        </p:txBody>
      </p:sp>
    </p:spTree>
    <p:extLst>
      <p:ext uri="{BB962C8B-B14F-4D97-AF65-F5344CB8AC3E}">
        <p14:creationId xmlns:p14="http://schemas.microsoft.com/office/powerpoint/2010/main" val="392462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A3F9-75D3-7ECF-20BB-92456A7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HTTP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9367-EFFC-13AF-4EC1-A8F988DF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DELETE</a:t>
            </a:r>
          </a:p>
          <a:p>
            <a:pPr lvl="1"/>
            <a:r>
              <a:rPr lang="en-US" sz="2200"/>
              <a:t>Remove a resource from the server</a:t>
            </a:r>
          </a:p>
          <a:p>
            <a:pPr lvl="1"/>
            <a:r>
              <a:rPr lang="en-US" sz="2200"/>
              <a:t>Multiple identical requests have the same effect as a single request</a:t>
            </a:r>
          </a:p>
          <a:p>
            <a:r>
              <a:rPr lang="en-US" sz="2200"/>
              <a:t>PATCH</a:t>
            </a:r>
          </a:p>
          <a:p>
            <a:pPr lvl="1"/>
            <a:r>
              <a:rPr lang="en-US" sz="2200"/>
              <a:t>Partially update an existing resource</a:t>
            </a:r>
          </a:p>
          <a:p>
            <a:pPr lvl="1"/>
            <a:r>
              <a:rPr lang="en-US" sz="2200"/>
              <a:t>Multiple identical requests may have different effects</a:t>
            </a:r>
          </a:p>
          <a:p>
            <a:r>
              <a:rPr lang="en-US" sz="2200"/>
              <a:t>HEAD</a:t>
            </a:r>
          </a:p>
          <a:p>
            <a:pPr lvl="1"/>
            <a:r>
              <a:rPr lang="en-US" sz="2200"/>
              <a:t>Similar to GET, but only retrieves the headers without the body</a:t>
            </a:r>
          </a:p>
          <a:p>
            <a:r>
              <a:rPr lang="en-US" sz="2200"/>
              <a:t>OPTIONS</a:t>
            </a:r>
          </a:p>
          <a:p>
            <a:pPr lvl="1"/>
            <a:r>
              <a:rPr lang="en-US" sz="2200"/>
              <a:t>Describes the communication options for the target resource</a:t>
            </a:r>
          </a:p>
        </p:txBody>
      </p:sp>
    </p:spTree>
    <p:extLst>
      <p:ext uri="{BB962C8B-B14F-4D97-AF65-F5344CB8AC3E}">
        <p14:creationId xmlns:p14="http://schemas.microsoft.com/office/powerpoint/2010/main" val="324489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F84BC-9A7A-0AFC-376E-6A5F8B7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Request and Response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3A56-4532-0E7D-E3C0-7DAFFB88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Request Components</a:t>
            </a:r>
          </a:p>
          <a:p>
            <a:pPr lvl="1"/>
            <a:r>
              <a:rPr lang="en-US" sz="2200" b="1"/>
              <a:t>URL</a:t>
            </a:r>
            <a:r>
              <a:rPr lang="en-US" sz="2200"/>
              <a:t> (The endpoint where the request is sent)</a:t>
            </a:r>
          </a:p>
          <a:p>
            <a:pPr lvl="1"/>
            <a:r>
              <a:rPr lang="en-US" sz="2200" b="1"/>
              <a:t>Method</a:t>
            </a:r>
            <a:r>
              <a:rPr lang="en-US" sz="2200"/>
              <a:t> (The HTTP method used (e.g., GET, POST, PUT, DELETE))</a:t>
            </a:r>
          </a:p>
          <a:p>
            <a:pPr lvl="1"/>
            <a:r>
              <a:rPr lang="en-US" sz="2200" b="1"/>
              <a:t>Headers</a:t>
            </a:r>
            <a:r>
              <a:rPr lang="en-US" sz="2200"/>
              <a:t> (Additional information sent with the request (e.g., content type, authorization token))</a:t>
            </a:r>
          </a:p>
          <a:p>
            <a:pPr lvl="1"/>
            <a:r>
              <a:rPr lang="en-US" sz="2200" b="1"/>
              <a:t>Body </a:t>
            </a:r>
            <a:r>
              <a:rPr lang="en-US" sz="2200"/>
              <a:t>(The data sent to the server (used with methods like POST and PUT))</a:t>
            </a:r>
          </a:p>
        </p:txBody>
      </p:sp>
    </p:spTree>
    <p:extLst>
      <p:ext uri="{BB962C8B-B14F-4D97-AF65-F5344CB8AC3E}">
        <p14:creationId xmlns:p14="http://schemas.microsoft.com/office/powerpoint/2010/main" val="70437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1DCC-92A3-328F-CA10-BFE5F588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Request and Response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F39E-0BEC-6ADB-ACE4-4C143737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Response Components</a:t>
            </a:r>
          </a:p>
          <a:p>
            <a:pPr lvl="1"/>
            <a:r>
              <a:rPr lang="en-US" sz="2200" b="1"/>
              <a:t>Status Code </a:t>
            </a:r>
            <a:r>
              <a:rPr lang="en-US" sz="2200"/>
              <a:t>(Indicates the result of the request (e.g., 200 OK, 404 Not Found, 500 Internal Server Error))</a:t>
            </a:r>
          </a:p>
          <a:p>
            <a:pPr lvl="1"/>
            <a:r>
              <a:rPr lang="en-US" sz="2200" b="1"/>
              <a:t>Headers </a:t>
            </a:r>
            <a:r>
              <a:rPr lang="en-US" sz="2200"/>
              <a:t>(Additional information sent back with the response)</a:t>
            </a:r>
            <a:endParaRPr lang="en-US" sz="2200" b="1"/>
          </a:p>
          <a:p>
            <a:pPr lvl="1"/>
            <a:r>
              <a:rPr lang="en-US" sz="2200" b="1"/>
              <a:t>Body </a:t>
            </a:r>
            <a:r>
              <a:rPr lang="en-US" sz="2200"/>
              <a:t>(The data returned by the server (usually in JSON or XML format))</a:t>
            </a:r>
          </a:p>
        </p:txBody>
      </p:sp>
    </p:spTree>
    <p:extLst>
      <p:ext uri="{BB962C8B-B14F-4D97-AF65-F5344CB8AC3E}">
        <p14:creationId xmlns:p14="http://schemas.microsoft.com/office/powerpoint/2010/main" val="332810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1A479-89CA-858A-A0EC-87A758CF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Status Codes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7EA1-B383-510A-4EB7-F77E1F69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1xx: Informational</a:t>
            </a:r>
          </a:p>
          <a:p>
            <a:pPr lvl="1"/>
            <a:r>
              <a:rPr lang="en-US" sz="2200" b="1" dirty="0"/>
              <a:t>100 Continue:</a:t>
            </a:r>
            <a:r>
              <a:rPr lang="en-US" sz="2200" dirty="0"/>
              <a:t> The server has received the request headers and the client should proceed to send the request body</a:t>
            </a:r>
            <a:endParaRPr lang="en-US" sz="2200" b="1" dirty="0"/>
          </a:p>
          <a:p>
            <a:pPr lvl="1"/>
            <a:r>
              <a:rPr lang="en-US" sz="2200" b="1" dirty="0"/>
              <a:t>101 Switching Protocols:</a:t>
            </a:r>
            <a:r>
              <a:rPr lang="en-US" sz="2200" dirty="0"/>
              <a:t> The requester has asked the server to switch protocols and the server has agreed to do so</a:t>
            </a:r>
            <a:endParaRPr lang="en-US" sz="2200" b="1" dirty="0"/>
          </a:p>
          <a:p>
            <a:r>
              <a:rPr lang="en-US" sz="2200" b="1" dirty="0"/>
              <a:t>2xx: Success</a:t>
            </a:r>
          </a:p>
          <a:p>
            <a:pPr lvl="1"/>
            <a:r>
              <a:rPr lang="en-US" sz="2200" b="1" dirty="0"/>
              <a:t>200 OK:</a:t>
            </a:r>
            <a:r>
              <a:rPr lang="en-US" sz="2200" dirty="0"/>
              <a:t> The request was successful</a:t>
            </a:r>
          </a:p>
          <a:p>
            <a:pPr lvl="1"/>
            <a:r>
              <a:rPr lang="en-US" sz="2200" b="1" dirty="0"/>
              <a:t>201 Created:</a:t>
            </a:r>
            <a:r>
              <a:rPr lang="en-US" sz="2200" dirty="0"/>
              <a:t> The request was successful and a resource was created</a:t>
            </a:r>
          </a:p>
          <a:p>
            <a:pPr lvl="1"/>
            <a:r>
              <a:rPr lang="en-US" sz="2200" b="1" dirty="0"/>
              <a:t>204 No Content:</a:t>
            </a:r>
            <a:r>
              <a:rPr lang="en-US" sz="2200" dirty="0"/>
              <a:t> The request was successful but there is no content to send in the response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584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7BCB-B57A-02B3-3962-EF8855D9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Status Codes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40EF-72D3-80A6-F73D-F885E626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3xx: Redirection</a:t>
            </a:r>
          </a:p>
          <a:p>
            <a:pPr lvl="1"/>
            <a:r>
              <a:rPr lang="en-US" sz="2200" b="1" dirty="0"/>
              <a:t>301 Moved Permanently:</a:t>
            </a:r>
            <a:r>
              <a:rPr lang="en-US" sz="2200" dirty="0"/>
              <a:t> The requested resource has been moved to a new permanent URL</a:t>
            </a:r>
          </a:p>
          <a:p>
            <a:pPr lvl="1"/>
            <a:r>
              <a:rPr lang="en-US" sz="2200" b="1" dirty="0"/>
              <a:t>302 Found: </a:t>
            </a:r>
            <a:r>
              <a:rPr lang="en-US" sz="2200" dirty="0"/>
              <a:t>The requested resource is temporarily available at a different URL</a:t>
            </a:r>
          </a:p>
          <a:p>
            <a:pPr lvl="1"/>
            <a:r>
              <a:rPr lang="en-US" sz="2200" b="1" dirty="0"/>
              <a:t>304 Not Modified: </a:t>
            </a:r>
            <a:r>
              <a:rPr lang="en-US" sz="2200" dirty="0"/>
              <a:t>The resource has not been modified since the last request</a:t>
            </a:r>
          </a:p>
        </p:txBody>
      </p:sp>
    </p:spTree>
    <p:extLst>
      <p:ext uri="{BB962C8B-B14F-4D97-AF65-F5344CB8AC3E}">
        <p14:creationId xmlns:p14="http://schemas.microsoft.com/office/powerpoint/2010/main" val="54106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CC9D9-06FA-2CFE-4FFC-511A6DE1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Status Codes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4DEC-B690-475F-6ADD-AF7A5373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4xx: Client Error</a:t>
            </a:r>
          </a:p>
          <a:p>
            <a:pPr lvl="1"/>
            <a:r>
              <a:rPr lang="en-US" sz="2200" b="1" dirty="0"/>
              <a:t>400 Bad Request:</a:t>
            </a:r>
            <a:r>
              <a:rPr lang="en-US" sz="2200" dirty="0"/>
              <a:t> The server could not understand the request due to invalid syntax</a:t>
            </a:r>
          </a:p>
          <a:p>
            <a:pPr lvl="1"/>
            <a:r>
              <a:rPr lang="en-US" sz="2200" b="1" dirty="0"/>
              <a:t>401 Unauthorized:</a:t>
            </a:r>
            <a:r>
              <a:rPr lang="en-US" sz="2200" dirty="0"/>
              <a:t> Authentication is required and has failed or has not yet been provided</a:t>
            </a:r>
          </a:p>
          <a:p>
            <a:pPr lvl="1"/>
            <a:r>
              <a:rPr lang="en-US" sz="2200" b="1" dirty="0"/>
              <a:t>403 Forbidden:</a:t>
            </a:r>
            <a:r>
              <a:rPr lang="en-US" sz="2200" dirty="0"/>
              <a:t> The server understood the request but refuses to authorize it</a:t>
            </a:r>
          </a:p>
          <a:p>
            <a:pPr lvl="1"/>
            <a:r>
              <a:rPr lang="en-US" sz="2200" b="1" dirty="0"/>
              <a:t>404 Not Found:</a:t>
            </a:r>
            <a:r>
              <a:rPr lang="en-US" sz="2200" dirty="0"/>
              <a:t> The server cannot find the requested resource</a:t>
            </a:r>
          </a:p>
          <a:p>
            <a:pPr lvl="1"/>
            <a:r>
              <a:rPr lang="en-US" sz="2200" b="1" dirty="0"/>
              <a:t>405 Method Not Allowed:</a:t>
            </a:r>
            <a:r>
              <a:rPr lang="en-US" sz="2200" dirty="0"/>
              <a:t> The request method is known by the server but has been disabled and cannot be used</a:t>
            </a:r>
          </a:p>
        </p:txBody>
      </p:sp>
    </p:spTree>
    <p:extLst>
      <p:ext uri="{BB962C8B-B14F-4D97-AF65-F5344CB8AC3E}">
        <p14:creationId xmlns:p14="http://schemas.microsoft.com/office/powerpoint/2010/main" val="79081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A0245-B2BA-8A0C-A028-09FA0342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Status Codes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D150-D076-84FB-94D1-37787145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5xx: Server Error</a:t>
            </a:r>
          </a:p>
          <a:p>
            <a:pPr lvl="1"/>
            <a:r>
              <a:rPr lang="en-US" sz="2200" b="1" dirty="0"/>
              <a:t>500 Internal Server Error:</a:t>
            </a:r>
            <a:r>
              <a:rPr lang="en-US" sz="2200" dirty="0"/>
              <a:t> The server encountered an unexpected condition that prevented it from fulfilling the request</a:t>
            </a:r>
          </a:p>
          <a:p>
            <a:pPr lvl="1"/>
            <a:r>
              <a:rPr lang="en-US" sz="2200" b="1" dirty="0"/>
              <a:t>501 Not Implemented:</a:t>
            </a:r>
            <a:r>
              <a:rPr lang="en-US" sz="2200" dirty="0"/>
              <a:t> The server does not support the functionality required to fulfill the request</a:t>
            </a:r>
          </a:p>
          <a:p>
            <a:pPr lvl="1"/>
            <a:r>
              <a:rPr lang="en-US" sz="2200" b="1" dirty="0"/>
              <a:t>503 Service Unavailable:</a:t>
            </a:r>
            <a:r>
              <a:rPr lang="en-US" sz="2200" dirty="0"/>
              <a:t> The server is not ready to handle the request, usually due to temporary overloading 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54656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479BB-2A3B-7BD5-6FF9-CBC09351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Versioning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618C-16CF-2F03-A015-B1A0C1F9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practice of managing changes and updates to your API without disrupting existing clients</a:t>
            </a:r>
          </a:p>
          <a:p>
            <a:r>
              <a:rPr lang="en-US" sz="2200" dirty="0"/>
              <a:t>Ensures backward compatibility</a:t>
            </a:r>
          </a:p>
          <a:p>
            <a:r>
              <a:rPr lang="en-US" sz="2200" dirty="0"/>
              <a:t>Allows for gradual introduction of new features</a:t>
            </a:r>
          </a:p>
          <a:p>
            <a:r>
              <a:rPr lang="en-US" sz="2200" dirty="0"/>
              <a:t>Facilitates the deprecation of old features</a:t>
            </a:r>
          </a:p>
          <a:p>
            <a:r>
              <a:rPr lang="en-US" sz="2200" dirty="0"/>
              <a:t>Techniques</a:t>
            </a:r>
          </a:p>
          <a:p>
            <a:pPr lvl="1"/>
            <a:r>
              <a:rPr lang="en-US" sz="2200" dirty="0"/>
              <a:t>URI Versioning (</a:t>
            </a:r>
            <a:r>
              <a:rPr lang="en-US" sz="2200" dirty="0">
                <a:hlinkClick r:id="rId2"/>
              </a:rPr>
              <a:t>https://api.example.com/v1/users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Query Parameter Versioning (</a:t>
            </a:r>
            <a:r>
              <a:rPr lang="en-US" sz="2200" dirty="0">
                <a:hlinkClick r:id="rId3"/>
              </a:rPr>
              <a:t>https://api.example.com/users?version=1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Header Versioning</a:t>
            </a:r>
          </a:p>
        </p:txBody>
      </p:sp>
    </p:spTree>
    <p:extLst>
      <p:ext uri="{BB962C8B-B14F-4D97-AF65-F5344CB8AC3E}">
        <p14:creationId xmlns:p14="http://schemas.microsoft.com/office/powerpoint/2010/main" val="204857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AFFB0-E7FB-B510-78A8-474CA874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Testing APIs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AEAC-7D35-57B0-78F5-1C813033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Unit Testing</a:t>
            </a:r>
          </a:p>
          <a:p>
            <a:pPr lvl="1"/>
            <a:r>
              <a:rPr lang="en-US" sz="2200" dirty="0"/>
              <a:t>Tests individual components of the API in isolation</a:t>
            </a:r>
          </a:p>
          <a:p>
            <a:pPr lvl="1"/>
            <a:r>
              <a:rPr lang="en-US" sz="2200" dirty="0"/>
              <a:t>Smallest testable parts of the application (e.g., functions, methods)</a:t>
            </a:r>
          </a:p>
          <a:p>
            <a:r>
              <a:rPr lang="en-US" sz="2200" dirty="0"/>
              <a:t>Integration Testing</a:t>
            </a:r>
          </a:p>
          <a:p>
            <a:pPr lvl="1"/>
            <a:r>
              <a:rPr lang="en-US" sz="2200" dirty="0"/>
              <a:t>Tests the interaction between multiple components</a:t>
            </a:r>
          </a:p>
          <a:p>
            <a:pPr lvl="1"/>
            <a:r>
              <a:rPr lang="en-US" sz="2200" dirty="0"/>
              <a:t>Ensures that components work together as expected</a:t>
            </a:r>
          </a:p>
          <a:p>
            <a:r>
              <a:rPr lang="en-US" sz="2200" dirty="0"/>
              <a:t>End-to-End (E2E) Testing</a:t>
            </a:r>
          </a:p>
          <a:p>
            <a:pPr lvl="1"/>
            <a:r>
              <a:rPr lang="en-US" sz="2200" dirty="0"/>
              <a:t>Simulates real user scenarios from start to finish</a:t>
            </a:r>
          </a:p>
          <a:p>
            <a:pPr lvl="1"/>
            <a:r>
              <a:rPr lang="en-US" sz="2200" dirty="0"/>
              <a:t>Ensures that the entire application flow works as expected</a:t>
            </a:r>
          </a:p>
        </p:txBody>
      </p:sp>
    </p:spTree>
    <p:extLst>
      <p:ext uri="{BB962C8B-B14F-4D97-AF65-F5344CB8AC3E}">
        <p14:creationId xmlns:p14="http://schemas.microsoft.com/office/powerpoint/2010/main" val="63791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E56F-D74A-0192-E3BA-3DE08258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Course Info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BA30-62C7-0A0C-3C6E-A41AC93B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5 weeks</a:t>
            </a:r>
          </a:p>
          <a:p>
            <a:r>
              <a:rPr lang="en-US" sz="2200" dirty="0"/>
              <a:t>Tuesday &amp; Thursday 18:00 – 20:00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293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B353C-E035-FF1D-4E8A-D5854783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63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B91F-C0B6-B62C-3B81-8960AC06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2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213FE-B376-A7DD-997F-04B9F036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Prerequisite knowledge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033-FB48-6AD3-5628-2DAB29C5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C#</a:t>
            </a:r>
          </a:p>
          <a:p>
            <a:r>
              <a:rPr lang="en-US" sz="2200" dirty="0"/>
              <a:t>Web Development &amp; Protocols</a:t>
            </a:r>
          </a:p>
          <a:p>
            <a:r>
              <a:rPr lang="en-US" sz="2200" dirty="0"/>
              <a:t>SQL</a:t>
            </a:r>
          </a:p>
          <a:p>
            <a:r>
              <a:rPr lang="en-US" sz="2200" dirty="0"/>
              <a:t>ORM</a:t>
            </a:r>
          </a:p>
          <a:p>
            <a:r>
              <a:rPr lang="en-US" sz="2200" dirty="0"/>
              <a:t>Basic Authentication</a:t>
            </a:r>
          </a:p>
          <a:p>
            <a:r>
              <a:rPr lang="en-US" sz="22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1231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F51F4-68BB-CC65-7A71-1D54E5D4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Course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EBDD-98CE-1E19-3A36-42DEFD0D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API Development</a:t>
            </a:r>
          </a:p>
          <a:p>
            <a:pPr lvl="1"/>
            <a:r>
              <a:rPr lang="en-US" sz="1800" dirty="0"/>
              <a:t>Apply knowledge from Beginner Level to the API development</a:t>
            </a:r>
          </a:p>
          <a:p>
            <a:r>
              <a:rPr lang="en-US" sz="2200" dirty="0"/>
              <a:t>Solution Structure</a:t>
            </a:r>
          </a:p>
          <a:p>
            <a:r>
              <a:rPr lang="en-US" sz="2200" dirty="0"/>
              <a:t>JWT Authentication</a:t>
            </a:r>
          </a:p>
          <a:p>
            <a:r>
              <a:rPr lang="en-US" sz="2200" dirty="0"/>
              <a:t>Open API</a:t>
            </a:r>
          </a:p>
          <a:p>
            <a:r>
              <a:rPr lang="en-US" sz="2200" dirty="0"/>
              <a:t>API Testing</a:t>
            </a:r>
          </a:p>
          <a:p>
            <a:r>
              <a:rPr lang="en-US" sz="2200" dirty="0"/>
              <a:t>CI/CD Pipeline</a:t>
            </a:r>
          </a:p>
          <a:p>
            <a:r>
              <a:rPr lang="en-US" sz="2200" dirty="0"/>
              <a:t>Unit Tests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92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01F56-A400-B70C-751C-D36205C8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Course Components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054-DC6F-BF85-9770-56C19B44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Lectures </a:t>
            </a:r>
          </a:p>
          <a:p>
            <a:pPr lvl="1"/>
            <a:r>
              <a:rPr lang="en-GB" sz="2200" dirty="0"/>
              <a:t>Core concepts explained with slides and live coding</a:t>
            </a:r>
          </a:p>
          <a:p>
            <a:pPr lvl="1"/>
            <a:endParaRPr lang="en-US" sz="2200" dirty="0"/>
          </a:p>
          <a:p>
            <a:r>
              <a:rPr lang="en-US" sz="2200" dirty="0"/>
              <a:t>Labs</a:t>
            </a:r>
          </a:p>
          <a:p>
            <a:pPr lvl="1"/>
            <a:r>
              <a:rPr lang="en-GB" sz="2200" dirty="0"/>
              <a:t>Hands-on sessions where students work on tasks or projects under guidance</a:t>
            </a:r>
          </a:p>
          <a:p>
            <a:pPr lvl="1"/>
            <a:endParaRPr lang="en-US" sz="2200" dirty="0"/>
          </a:p>
          <a:p>
            <a:r>
              <a:rPr lang="en-US" sz="2200" dirty="0"/>
              <a:t>Homework Assignments</a:t>
            </a:r>
          </a:p>
          <a:p>
            <a:pPr lvl="1"/>
            <a:r>
              <a:rPr lang="en-GB" sz="2200" dirty="0"/>
              <a:t>Tasks assigned for practice at home to reinforce learning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965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68F81-304C-46C7-93A3-59F934C9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Course Components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2B3C-FE56-1C88-666B-127B9029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Feedback Sessions</a:t>
            </a:r>
          </a:p>
          <a:p>
            <a:pPr lvl="1"/>
            <a:r>
              <a:rPr lang="en-GB" sz="2200" dirty="0"/>
              <a:t>Regular feedback sessions to address student queries and gauge course effectiveness</a:t>
            </a: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7158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18E26-F1CA-8EB4-6502-4D025B6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Development Tools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E6C-A30F-AC4B-AFA9-A7AFA911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.NET SDK &amp; Runtime Environment</a:t>
            </a:r>
          </a:p>
          <a:p>
            <a:r>
              <a:rPr lang="en-US" sz="2200" dirty="0"/>
              <a:t>IDE (Visual Studio or Rider)</a:t>
            </a:r>
          </a:p>
          <a:p>
            <a:r>
              <a:rPr lang="en-US" sz="2200" dirty="0"/>
              <a:t>SQL Server (Docker or Standalone version)</a:t>
            </a:r>
          </a:p>
          <a:p>
            <a:r>
              <a:rPr lang="en-US" sz="2200" dirty="0"/>
              <a:t>Database Management Tool (SSMS or Azure Data Studio)</a:t>
            </a:r>
          </a:p>
          <a:p>
            <a:r>
              <a:rPr lang="en-US" sz="2200" dirty="0"/>
              <a:t>GIT Bash or GIT Extension integrated in IDE</a:t>
            </a:r>
          </a:p>
          <a:p>
            <a:r>
              <a:rPr lang="en-US" sz="2200" dirty="0"/>
              <a:t>Postman or VS Code postman extension</a:t>
            </a:r>
          </a:p>
        </p:txBody>
      </p:sp>
    </p:spTree>
    <p:extLst>
      <p:ext uri="{BB962C8B-B14F-4D97-AF65-F5344CB8AC3E}">
        <p14:creationId xmlns:p14="http://schemas.microsoft.com/office/powerpoint/2010/main" val="159859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D68CA-5B32-14B8-2FF7-147E8850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Learning Resources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3A33-AC4A-F2FF-25A0-A060AC53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GitHub</a:t>
            </a:r>
          </a:p>
          <a:p>
            <a:r>
              <a:rPr lang="en-US" sz="2200" dirty="0"/>
              <a:t>MSDN Documentation (</a:t>
            </a:r>
            <a:r>
              <a:rPr lang="en-GB" sz="2200" dirty="0">
                <a:hlinkClick r:id="rId2"/>
              </a:rPr>
              <a:t>Overview of ASP.NET Core | Microsoft Learn</a:t>
            </a:r>
            <a:r>
              <a:rPr lang="en-GB" sz="2200" dirty="0"/>
              <a:t>)</a:t>
            </a:r>
            <a:endParaRPr lang="en-US" sz="2200" dirty="0"/>
          </a:p>
          <a:p>
            <a:r>
              <a:rPr lang="en-US" sz="2200" dirty="0"/>
              <a:t>ChatGPT (</a:t>
            </a:r>
            <a:r>
              <a:rPr lang="en-US" sz="2200" dirty="0">
                <a:hlinkClick r:id="rId3"/>
              </a:rPr>
              <a:t>ChatGPT (openai.com)</a:t>
            </a:r>
            <a:r>
              <a:rPr lang="en-US" sz="2200" dirty="0"/>
              <a:t>)</a:t>
            </a:r>
          </a:p>
          <a:p>
            <a:r>
              <a:rPr lang="en-US" sz="2200" dirty="0"/>
              <a:t>YouTube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702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1132</Words>
  <Application>Microsoft Office PowerPoint</Application>
  <PresentationFormat>Widescreen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Office Theme</vt:lpstr>
      <vt:lpstr>.NET </vt:lpstr>
      <vt:lpstr>Overview</vt:lpstr>
      <vt:lpstr>Course Info</vt:lpstr>
      <vt:lpstr>Prerequisite knowledge</vt:lpstr>
      <vt:lpstr>Course Overview</vt:lpstr>
      <vt:lpstr>Course Components</vt:lpstr>
      <vt:lpstr>Course Components</vt:lpstr>
      <vt:lpstr>Development Tools</vt:lpstr>
      <vt:lpstr>Learning Resources</vt:lpstr>
      <vt:lpstr>Learning outcomes</vt:lpstr>
      <vt:lpstr>API</vt:lpstr>
      <vt:lpstr>What is an API</vt:lpstr>
      <vt:lpstr>Real-World Examples</vt:lpstr>
      <vt:lpstr>Web APIs</vt:lpstr>
      <vt:lpstr>Web APIs</vt:lpstr>
      <vt:lpstr>RESTful APIs</vt:lpstr>
      <vt:lpstr>SOAP APIs</vt:lpstr>
      <vt:lpstr>GraphQL</vt:lpstr>
      <vt:lpstr>HTTP Methods</vt:lpstr>
      <vt:lpstr>HTTP Methods</vt:lpstr>
      <vt:lpstr>HTTP Methods</vt:lpstr>
      <vt:lpstr>Request and Response Structure</vt:lpstr>
      <vt:lpstr>Request and Response Structure</vt:lpstr>
      <vt:lpstr>Status Codes</vt:lpstr>
      <vt:lpstr>Status Codes</vt:lpstr>
      <vt:lpstr>Status Codes</vt:lpstr>
      <vt:lpstr>Status Codes</vt:lpstr>
      <vt:lpstr>Versioning</vt:lpstr>
      <vt:lpstr>Testing APIs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48</cp:revision>
  <dcterms:created xsi:type="dcterms:W3CDTF">2024-06-11T12:29:07Z</dcterms:created>
  <dcterms:modified xsi:type="dcterms:W3CDTF">2024-06-13T15:14:46Z</dcterms:modified>
</cp:coreProperties>
</file>