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78" r:id="rId9"/>
    <p:sldId id="273" r:id="rId10"/>
    <p:sldId id="274" r:id="rId11"/>
    <p:sldId id="262" r:id="rId12"/>
    <p:sldId id="263" r:id="rId13"/>
    <p:sldId id="264" r:id="rId14"/>
    <p:sldId id="265" r:id="rId15"/>
    <p:sldId id="268" r:id="rId16"/>
    <p:sldId id="275" r:id="rId17"/>
    <p:sldId id="276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18FC-8059-D0B5-2F2B-D55E87D8A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55CA4-1CBD-CC27-8802-5F43F22C7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E91C4-AE59-E27A-8F12-80ADF9B1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8E78-2C68-4DFF-B3D8-A37C93365B4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A84D9-2BD2-D737-746D-19C4A39B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44A05-643E-F723-B2AF-0942F668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C229-22A4-4F5D-AA96-06CCC437A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0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E440-F8C0-917A-7608-792B0BA2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C97C4-375B-CE94-AB35-CD76125ED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9B90B-796E-1EAB-29C6-02B2B128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8E78-2C68-4DFF-B3D8-A37C93365B4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44BB9-63A0-9378-5101-1C0419AA1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B6810-6A02-B876-B2F1-13DBCF2E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C229-22A4-4F5D-AA96-06CCC437A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4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88E8EB-5605-AEA4-BCDF-C38E38453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09FB0-A53A-F064-2AA0-4265AFD4D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BEC69-2BCD-152E-09AE-2C54987B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8E78-2C68-4DFF-B3D8-A37C93365B4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A2D31-4D2B-39F3-3F46-9BE01911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D69B6-C49B-F196-F9E9-171560FC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C229-22A4-4F5D-AA96-06CCC437A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8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F60D-0CB7-9D16-5DE6-683334B0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0BD94-0652-308A-C3FD-596E8ADAC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AED53-0569-8ECF-776C-92D5D5E3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8E78-2C68-4DFF-B3D8-A37C93365B4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B4DE9-B361-A77C-A6B8-F0950D52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4626C-8CEF-A8DD-FC4C-EDCE188E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C229-22A4-4F5D-AA96-06CCC437A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8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6BEC-B981-1019-A596-4051768A3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6CE48-49DC-A24F-6B7D-09816F1F4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B6289-82C4-5379-2828-2E13D1AF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8E78-2C68-4DFF-B3D8-A37C93365B4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6417B-C183-16AB-72D6-5B66337A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FE7BE-7863-F310-3CA6-825FFF98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C229-22A4-4F5D-AA96-06CCC437A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9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FF32-6CEF-21EF-11F1-C16269A3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47C7-D141-39C1-4C3D-DBDFC8B6E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FDC4E-8956-9E88-E222-FFB2DBA01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D2E34-D6D3-8F9B-5C0A-5CFD3F7EC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8E78-2C68-4DFF-B3D8-A37C93365B4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107B6-08CD-F841-ED48-E14B5EFAF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81D84-5C71-633E-0ED8-74318B693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C229-22A4-4F5D-AA96-06CCC437A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6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7F31-E1F0-9BE3-6D45-0CBBC7E2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BDF8E-28B1-1095-EBDF-AC8CADCD4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0D30C-E00A-8861-5518-9636F4078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BF433-3B0C-FBCD-7281-6FD69C3A1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BCA51-9A0B-F821-813E-516D455F2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99A449-335B-1819-85B3-35F15B2E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8E78-2C68-4DFF-B3D8-A37C93365B4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D5891-B222-F43D-2627-52424F8F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E558B6-DD8B-96E1-4432-C80F902B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C229-22A4-4F5D-AA96-06CCC437A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A1602-5A76-B3E3-383D-19DF7A5F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8F608-0852-C1B9-A8C1-8CD6288D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8E78-2C68-4DFF-B3D8-A37C93365B4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6D99D-24E1-AC52-A314-13CBFE64E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16DE9-546B-E8F8-1A68-EFDF004F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C229-22A4-4F5D-AA96-06CCC437A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3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4EEEE0-5C08-0FB0-8135-1F316D92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8E78-2C68-4DFF-B3D8-A37C93365B4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8433B-2DC0-C3E9-7355-5C69B7C1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A4A16-D2B4-9914-A397-40DC43B0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C229-22A4-4F5D-AA96-06CCC437A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1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2FEE-BFA7-968A-7D83-FA9ECA47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FBA7-A116-D3A0-B3B7-9CE99C80E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1D0E0-4C2E-4ECB-273B-256012C50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1525C-0028-D0B9-8851-1E94177B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8E78-2C68-4DFF-B3D8-A37C93365B4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3384-50E1-EF64-750E-18BF84E9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FB497-5BF2-7088-F503-F8CAC5DA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C229-22A4-4F5D-AA96-06CCC437A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9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1719-E040-1713-5FD8-74B938EE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E66847-E678-C5E6-BFB5-86817A560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E9749-3888-C284-3BF1-D11062138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46457-CA01-21E0-EED8-5CB612F6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8E78-2C68-4DFF-B3D8-A37C93365B4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FDFB3-E725-77D6-5C33-D23955A9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F54F4-3C25-ED9B-DAD2-81626B8E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C229-22A4-4F5D-AA96-06CCC437A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7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D85BE4-E208-DE54-C124-512DD8702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9CFEC-652A-3AE7-4606-D81B5D22B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DD498-EAE3-C69E-A6ED-57B1C3AB6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218E78-2C68-4DFF-B3D8-A37C93365B4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46E8-6DAE-12D1-3288-C92BAC63A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F2FB6-9CE2-33F3-9D7A-0CB9C7FA8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A4C229-22A4-4F5D-AA96-06CCC437A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7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wt.io/" TargetMode="External"/><Relationship Id="rId2" Type="http://schemas.openxmlformats.org/officeDocument/2006/relationships/hyperlink" Target="https://docs.microsoft.com/en-us/dotnet/co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spnet/core/security/authentication/?view=aspnetcore-5.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0E689-F4FF-A509-E9A9-CFE57F8F5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.NET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5096E-AB33-FF73-5FE5-C773150B8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Intermediate Level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0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58C8E-D31B-EEC6-8A76-851FA6DB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API Key Authentication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B19A3-E646-0915-95AC-FD81D312D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The client includes the API key in the request header or URL</a:t>
            </a:r>
          </a:p>
          <a:p>
            <a:r>
              <a:rPr lang="en-US" sz="2200"/>
              <a:t>The server validates the API key against a stored list of keys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7A8647-EC63-0CB0-F2D6-741232623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502" y="3028919"/>
            <a:ext cx="5482480" cy="31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2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7F309-B76F-EEEA-5798-4FCAB8F6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/>
              <a:t>JSON Web Token (JWT) Authentication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E63ED-36FE-2588-49A0-B2A1BF7DE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JWT is a compact, URL-safe means of representing claims between two parties</a:t>
            </a:r>
          </a:p>
          <a:p>
            <a:r>
              <a:rPr lang="en-US" sz="2200"/>
              <a:t>Structure of a JWT</a:t>
            </a:r>
          </a:p>
          <a:p>
            <a:pPr lvl="1"/>
            <a:r>
              <a:rPr lang="en-US" sz="2200"/>
              <a:t>Header: Algorithm and token type</a:t>
            </a:r>
          </a:p>
          <a:p>
            <a:pPr lvl="1"/>
            <a:r>
              <a:rPr lang="en-US" sz="2200"/>
              <a:t>Payload: Claims (user data)</a:t>
            </a:r>
          </a:p>
          <a:p>
            <a:pPr lvl="1"/>
            <a:r>
              <a:rPr lang="en-US" sz="2200"/>
              <a:t>Signature: Verifies the token's integrity</a:t>
            </a:r>
          </a:p>
        </p:txBody>
      </p:sp>
    </p:spTree>
    <p:extLst>
      <p:ext uri="{BB962C8B-B14F-4D97-AF65-F5344CB8AC3E}">
        <p14:creationId xmlns:p14="http://schemas.microsoft.com/office/powerpoint/2010/main" val="2958597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00751-713C-5FBD-DED7-33E7B20B2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Implementing JWT Authentication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59797-BABB-A12A-A4DD-6A721689E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 err="1"/>
              <a:t>Microsoft.AspNetCore.Authentication.JwtBearer</a:t>
            </a:r>
            <a:endParaRPr lang="en-US" sz="2200" dirty="0"/>
          </a:p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C5FCB4-F613-BA0B-294A-55CDC4A7A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219" y="3049546"/>
            <a:ext cx="6805840" cy="231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88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2140-4100-E335-003B-13EBD58A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JWT Authentication - Configuring JWT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8C63C-CEA0-1491-ECA2-377A19C22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JWT settings in </a:t>
            </a:r>
            <a:r>
              <a:rPr lang="en-US" dirty="0" err="1"/>
              <a:t>appsettings.json</a:t>
            </a:r>
            <a:endParaRPr lang="en-US" dirty="0"/>
          </a:p>
          <a:p>
            <a:r>
              <a:rPr lang="en-US" dirty="0"/>
              <a:t>Register JWT in </a:t>
            </a:r>
            <a:r>
              <a:rPr lang="en-US" dirty="0" err="1"/>
              <a:t>Startup.cs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495FDD-8B70-10D7-78F3-FD6AE8398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8431"/>
            <a:ext cx="4548591" cy="1363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8E9F6F-B9E0-2858-1971-C8CD7677E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364" y="2938431"/>
            <a:ext cx="4966714" cy="29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80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E95D9-5E39-7844-DE44-1AF58E169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4600"/>
              <a:t>Implementing JWT Authentication - Generating Tokens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56EB66-72A6-5F03-AAD3-033241778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2" r="-2" b="-2"/>
          <a:stretch/>
        </p:blipFill>
        <p:spPr>
          <a:xfrm>
            <a:off x="4123944" y="2230660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41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0BA23-2E84-89E1-346E-AEFA1A86D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Token Refresh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6EDB2-5ADD-1146-4DD3-8D97D514F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Provides a way to issue new access tokens without requiring the user to re-authenticate</a:t>
            </a:r>
          </a:p>
          <a:p>
            <a:r>
              <a:rPr lang="en-US" sz="2200" dirty="0"/>
              <a:t>Enhances security by allowing shorter-lived access tokens</a:t>
            </a:r>
          </a:p>
          <a:p>
            <a:r>
              <a:rPr lang="en-US" sz="2200" dirty="0"/>
              <a:t>Store refresh tokens securely and protect them from unauthorized access</a:t>
            </a:r>
          </a:p>
          <a:p>
            <a:r>
              <a:rPr lang="en-US" sz="2200" dirty="0"/>
              <a:t>Implement mechanisms to detect and prevent token misuse or replay attacks</a:t>
            </a:r>
          </a:p>
          <a:p>
            <a:r>
              <a:rPr lang="en-US" sz="2200" dirty="0"/>
              <a:t>Set appropriate lifetimes for refresh tokens</a:t>
            </a:r>
          </a:p>
        </p:txBody>
      </p:sp>
    </p:spTree>
    <p:extLst>
      <p:ext uri="{BB962C8B-B14F-4D97-AF65-F5344CB8AC3E}">
        <p14:creationId xmlns:p14="http://schemas.microsoft.com/office/powerpoint/2010/main" val="449077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4D2A9-7842-0D77-2FB2-2386406B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Authorization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E300B-8CD7-D0E8-F8C8-ABF818EFF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Authorization determines what actions an authenticated user can perform</a:t>
            </a:r>
          </a:p>
          <a:p>
            <a:r>
              <a:rPr lang="en-US" sz="2200"/>
              <a:t>Essential for securing sensitive data and operations</a:t>
            </a:r>
          </a:p>
        </p:txBody>
      </p:sp>
    </p:spTree>
    <p:extLst>
      <p:ext uri="{BB962C8B-B14F-4D97-AF65-F5344CB8AC3E}">
        <p14:creationId xmlns:p14="http://schemas.microsoft.com/office/powerpoint/2010/main" val="1180808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0711C-0736-4EFE-2F14-44FF2DCF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Authorization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258D4-1C07-1CF7-59E5-EB66FE606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Policy-based Authorization</a:t>
            </a:r>
          </a:p>
          <a:p>
            <a:pPr lvl="1"/>
            <a:r>
              <a:rPr lang="en-US" sz="2200"/>
              <a:t>Define policies and apply them to endpoints</a:t>
            </a:r>
          </a:p>
          <a:p>
            <a:r>
              <a:rPr lang="en-US" sz="2200"/>
              <a:t>Role-based Authorization</a:t>
            </a:r>
          </a:p>
          <a:p>
            <a:pPr lvl="1"/>
            <a:r>
              <a:rPr lang="en-US" sz="2200"/>
              <a:t>Restrict access based on user roles</a:t>
            </a:r>
          </a:p>
          <a:p>
            <a:r>
              <a:rPr lang="en-US" sz="2200"/>
              <a:t>Claims-based Authorization</a:t>
            </a:r>
          </a:p>
          <a:p>
            <a:pPr lvl="1"/>
            <a:r>
              <a:rPr lang="en-US" sz="2200"/>
              <a:t>Authorize based on user claims</a:t>
            </a:r>
          </a:p>
        </p:txBody>
      </p:sp>
    </p:spTree>
    <p:extLst>
      <p:ext uri="{BB962C8B-B14F-4D97-AF65-F5344CB8AC3E}">
        <p14:creationId xmlns:p14="http://schemas.microsoft.com/office/powerpoint/2010/main" val="3589470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5EB17-DA88-A914-0656-6985E694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Best Practices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278D4-A434-EED0-5A0F-D8907ACFA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Set appropriate token lifetimes (e.g., short-lived access tokens)</a:t>
            </a:r>
          </a:p>
          <a:p>
            <a:r>
              <a:rPr lang="en-US" sz="2200" dirty="0"/>
              <a:t>Implement token renewal to maintain security and user convenience</a:t>
            </a:r>
          </a:p>
          <a:p>
            <a:r>
              <a:rPr lang="en-US" sz="2200" dirty="0"/>
              <a:t>Enforce HTTPS for all API communications</a:t>
            </a:r>
          </a:p>
          <a:p>
            <a:r>
              <a:rPr lang="en-US" sz="2200" dirty="0"/>
              <a:t>Secure communication prevents token interception and man-in-the-middle attacks</a:t>
            </a:r>
          </a:p>
          <a:p>
            <a:r>
              <a:rPr lang="en-US" sz="2200" dirty="0"/>
              <a:t>Implement logging for authentication events</a:t>
            </a:r>
          </a:p>
          <a:p>
            <a:r>
              <a:rPr lang="en-US" sz="2200" dirty="0"/>
              <a:t>Handle authentication errors gracefully</a:t>
            </a:r>
          </a:p>
          <a:p>
            <a:r>
              <a:rPr lang="en-US" sz="2200" dirty="0"/>
              <a:t>Provide meaningful error messages to help users and developers understand issues</a:t>
            </a:r>
          </a:p>
        </p:txBody>
      </p:sp>
    </p:spTree>
    <p:extLst>
      <p:ext uri="{BB962C8B-B14F-4D97-AF65-F5344CB8AC3E}">
        <p14:creationId xmlns:p14="http://schemas.microsoft.com/office/powerpoint/2010/main" val="3544778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6F97-C269-3DD3-202A-6891172E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Resources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58532-F690-E09D-260A-74590EDA6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Resources:</a:t>
            </a:r>
            <a:r>
              <a:rPr lang="en-US" sz="2200">
                <a:hlinkClick r:id="rId2"/>
              </a:rPr>
              <a:t>Official .NET Documentation</a:t>
            </a:r>
            <a:endParaRPr lang="en-US" sz="2200"/>
          </a:p>
          <a:p>
            <a:pPr>
              <a:buFont typeface="Arial" panose="020B0604020202020204" pitchFamily="34" charset="0"/>
              <a:buChar char="•"/>
            </a:pPr>
            <a:r>
              <a:rPr lang="en-US" sz="2200">
                <a:hlinkClick r:id="rId3"/>
              </a:rPr>
              <a:t>JWT.io</a:t>
            </a:r>
            <a:endParaRPr lang="en-US" sz="2200"/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OAuth 2.0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Further reading and tutorials: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>
                <a:hlinkClick r:id="rId4"/>
              </a:rPr>
              <a:t>ASP.NET Core Authentication</a:t>
            </a:r>
            <a:endParaRPr lang="en-US" sz="22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/>
              <a:t>Securing APIs with JWT in .NET Core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78022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FE74A-E923-2427-9893-4336F206C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Overview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A65CA-38B6-EDEB-3FF7-ECC815E8F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Last Session Recap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Overview of API Authentication</a:t>
            </a:r>
          </a:p>
          <a:p>
            <a:r>
              <a:rPr lang="en-US" sz="2200" dirty="0"/>
              <a:t>Authentication Methods in .NET Core API</a:t>
            </a:r>
          </a:p>
          <a:p>
            <a:r>
              <a:rPr lang="en-US" sz="2200" dirty="0"/>
              <a:t>Implementing JWT Authentication</a:t>
            </a:r>
          </a:p>
          <a:p>
            <a:r>
              <a:rPr lang="en-US" sz="2200" dirty="0"/>
              <a:t>Token Refresh</a:t>
            </a:r>
          </a:p>
          <a:p>
            <a:r>
              <a:rPr lang="en-US" sz="2200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385217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5D743-9B83-93FD-FD7A-EF7F78E07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QA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15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CB42E-998F-515C-16B3-B451545DF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9E4E5-C503-80A2-ED17-EB0C89BCA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Introduction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73A9C-2B07-F9BF-086F-0F5BECC5E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API authentication ensures that only authorized users can access your API</a:t>
            </a:r>
          </a:p>
          <a:p>
            <a:r>
              <a:rPr lang="en-US" sz="2200"/>
              <a:t>It's crucial for maintaining the security and integrity of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134731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73271-9DF1-1C71-55BB-72F17D50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Overview of API Authentication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EA401-9CBA-934F-DC99-88BBDDAF2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API authentication verifies the identity of the user or application making the request</a:t>
            </a:r>
          </a:p>
          <a:p>
            <a:r>
              <a:rPr lang="en-US" sz="2200"/>
              <a:t>Common authentication mechanisms</a:t>
            </a:r>
          </a:p>
          <a:p>
            <a:pPr lvl="1"/>
            <a:r>
              <a:rPr lang="en-US" sz="2200"/>
              <a:t>Basic Authentication: Simple but less secure</a:t>
            </a:r>
          </a:p>
          <a:p>
            <a:pPr lvl="1"/>
            <a:r>
              <a:rPr lang="en-US" sz="2200"/>
              <a:t>Token-based Authentication: More secure and scalable</a:t>
            </a:r>
          </a:p>
          <a:p>
            <a:pPr lvl="1"/>
            <a:r>
              <a:rPr lang="en-US" sz="2200"/>
              <a:t>OAuth: Open standard for access delegation</a:t>
            </a:r>
          </a:p>
        </p:txBody>
      </p:sp>
    </p:spTree>
    <p:extLst>
      <p:ext uri="{BB962C8B-B14F-4D97-AF65-F5344CB8AC3E}">
        <p14:creationId xmlns:p14="http://schemas.microsoft.com/office/powerpoint/2010/main" val="78950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24576-5AA5-CD03-2717-3B5478B8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Authentication vs. Authorization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7A9A3-EE44-B88D-2449-757A7A11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Authentication</a:t>
            </a:r>
          </a:p>
          <a:p>
            <a:pPr lvl="1"/>
            <a:r>
              <a:rPr lang="en-US" sz="2200"/>
              <a:t>Verifies the identity of the user (e.g., login)</a:t>
            </a:r>
          </a:p>
          <a:p>
            <a:r>
              <a:rPr lang="en-US" sz="2200"/>
              <a:t>Authorization</a:t>
            </a:r>
          </a:p>
          <a:p>
            <a:pPr lvl="1"/>
            <a:r>
              <a:rPr lang="en-US" sz="2200"/>
              <a:t>Determines what resources the authenticated user can access (e.g., permissions)</a:t>
            </a:r>
          </a:p>
        </p:txBody>
      </p:sp>
    </p:spTree>
    <p:extLst>
      <p:ext uri="{BB962C8B-B14F-4D97-AF65-F5344CB8AC3E}">
        <p14:creationId xmlns:p14="http://schemas.microsoft.com/office/powerpoint/2010/main" val="64346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3CEBA-72D0-F465-5ED9-3C8E5DC6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/>
              <a:t>Authentication Methods in .NET Core API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AFF20-B872-EAFD-6431-E11D6B82D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Basic Authentication</a:t>
            </a:r>
          </a:p>
          <a:p>
            <a:r>
              <a:rPr lang="en-US" sz="2200" dirty="0"/>
              <a:t>API Key Authentication</a:t>
            </a:r>
          </a:p>
          <a:p>
            <a:r>
              <a:rPr lang="en-US" sz="2200" dirty="0"/>
              <a:t>JWT Authentication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0409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8DCBA-ED96-46EB-0222-96625B66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Basic Authentication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C5C48-BE6B-4232-CE2F-544134301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Basic Authentication is a simple authentication scheme built into the HTTP protocol</a:t>
            </a:r>
          </a:p>
          <a:p>
            <a:r>
              <a:rPr lang="en-US" sz="2200"/>
              <a:t>It uses a username and password to authenticate requests</a:t>
            </a:r>
          </a:p>
          <a:p>
            <a:r>
              <a:rPr lang="en-US" sz="2200"/>
              <a:t>Suitable for simple scenarios but has significant security limitations</a:t>
            </a:r>
          </a:p>
          <a:p>
            <a:pPr lvl="1"/>
            <a:r>
              <a:rPr lang="en-US" sz="2200"/>
              <a:t>Dev purposes</a:t>
            </a:r>
          </a:p>
        </p:txBody>
      </p:sp>
    </p:spTree>
    <p:extLst>
      <p:ext uri="{BB962C8B-B14F-4D97-AF65-F5344CB8AC3E}">
        <p14:creationId xmlns:p14="http://schemas.microsoft.com/office/powerpoint/2010/main" val="2313125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78AA3-A5E8-2524-AB43-300CC004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Basic Authentication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5FCA5-F21D-B3FC-B28C-4B0B657FC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The client sends the username and password encoded in the Authorization header</a:t>
            </a:r>
          </a:p>
          <a:p>
            <a:r>
              <a:rPr lang="en-US" sz="2200"/>
              <a:t>The server decodes and validates the credentials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B912E1-637D-DE83-7827-82BBA8515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330" y="3960762"/>
            <a:ext cx="8302665" cy="62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9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69BA1-CB1B-13CA-D958-2437ABF92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API Key Authentication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46A94-738B-9DAB-EA0E-3DFCEED3D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API keys are a simple and effective way to authenticate requests between 2 APIs</a:t>
            </a:r>
          </a:p>
          <a:p>
            <a:r>
              <a:rPr lang="en-US" sz="2200"/>
              <a:t>Each client application is issued a unique API key to include in their requests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431445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513</Words>
  <Application>Microsoft Office PowerPoint</Application>
  <PresentationFormat>Widescreen</PresentationFormat>
  <Paragraphs>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.NET </vt:lpstr>
      <vt:lpstr>Overview</vt:lpstr>
      <vt:lpstr>Introduction</vt:lpstr>
      <vt:lpstr>Overview of API Authentication</vt:lpstr>
      <vt:lpstr>Authentication vs. Authorization</vt:lpstr>
      <vt:lpstr>Authentication Methods in .NET Core API</vt:lpstr>
      <vt:lpstr>Basic Authentication</vt:lpstr>
      <vt:lpstr>Basic Authentication</vt:lpstr>
      <vt:lpstr>API Key Authentication</vt:lpstr>
      <vt:lpstr>API Key Authentication</vt:lpstr>
      <vt:lpstr>JSON Web Token (JWT) Authentication</vt:lpstr>
      <vt:lpstr>Implementing JWT Authentication</vt:lpstr>
      <vt:lpstr>Implementing JWT Authentication - Configuring JWT</vt:lpstr>
      <vt:lpstr>Implementing JWT Authentication - Generating Tokens</vt:lpstr>
      <vt:lpstr>Token Refresh</vt:lpstr>
      <vt:lpstr>Authorization</vt:lpstr>
      <vt:lpstr>Authorization</vt:lpstr>
      <vt:lpstr>Best Practices</vt:lpstr>
      <vt:lpstr>Resources</vt:lpstr>
      <vt:lpstr>QA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Emir Veledar</dc:creator>
  <cp:lastModifiedBy>Emir Veledar</cp:lastModifiedBy>
  <cp:revision>16</cp:revision>
  <dcterms:created xsi:type="dcterms:W3CDTF">2024-07-02T10:51:59Z</dcterms:created>
  <dcterms:modified xsi:type="dcterms:W3CDTF">2024-07-02T15:55:25Z</dcterms:modified>
</cp:coreProperties>
</file>