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9" r:id="rId7"/>
    <p:sldId id="260" r:id="rId8"/>
    <p:sldId id="262" r:id="rId9"/>
    <p:sldId id="263" r:id="rId10"/>
    <p:sldId id="264"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F086-5892-4BDA-BFF8-382B9C7A2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60F6B4-58BE-4AD7-8608-81DD45257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B1CF1-3FC0-4276-9ECB-6699075EFF10}"/>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5" name="Footer Placeholder 4">
            <a:extLst>
              <a:ext uri="{FF2B5EF4-FFF2-40B4-BE49-F238E27FC236}">
                <a16:creationId xmlns:a16="http://schemas.microsoft.com/office/drawing/2014/main" id="{2CDC4F2D-5C3F-4459-85C7-08F8E6B74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FB322-0492-444A-9D20-BF00AA30CEC8}"/>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402478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4593-E263-4DE1-AE98-154FA81193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1AF4C0-5B59-49BA-A3FC-DBDBAB941D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43271-1E18-47E4-9A26-83FE3867579C}"/>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5" name="Footer Placeholder 4">
            <a:extLst>
              <a:ext uri="{FF2B5EF4-FFF2-40B4-BE49-F238E27FC236}">
                <a16:creationId xmlns:a16="http://schemas.microsoft.com/office/drawing/2014/main" id="{976A2D34-9C9A-4081-AA6D-4ECC6B59B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90CD6-0850-4FC0-A722-6B0DA48549C3}"/>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356055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E7ED2-AF70-4A6C-9C58-832D57472B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152E1-C6B3-442F-B0EA-0BAC6D6EA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F08D6-2D2F-48AE-B11B-DF54648FB31E}"/>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5" name="Footer Placeholder 4">
            <a:extLst>
              <a:ext uri="{FF2B5EF4-FFF2-40B4-BE49-F238E27FC236}">
                <a16:creationId xmlns:a16="http://schemas.microsoft.com/office/drawing/2014/main" id="{16E6104C-F2E0-4273-BA33-3080ED0FE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9156-BC72-487C-8BCD-9C46831B7470}"/>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48213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7537-0405-41C9-A901-6DC66AB97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DD794-361F-4717-B7B0-BE99D1D45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B74A2-E1DD-4F9E-A994-7D18457979EC}"/>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5" name="Footer Placeholder 4">
            <a:extLst>
              <a:ext uri="{FF2B5EF4-FFF2-40B4-BE49-F238E27FC236}">
                <a16:creationId xmlns:a16="http://schemas.microsoft.com/office/drawing/2014/main" id="{F284560D-EB56-4921-B5F4-750556ABB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5F1A2-8300-42D6-AE6A-4931E7FB164D}"/>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236889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BF3D-77C0-474D-8A95-DF7F62583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47D006-0D03-4DB9-A333-C4B8BECA4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78AFB-9F58-45EF-8532-AC513F1A07A7}"/>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5" name="Footer Placeholder 4">
            <a:extLst>
              <a:ext uri="{FF2B5EF4-FFF2-40B4-BE49-F238E27FC236}">
                <a16:creationId xmlns:a16="http://schemas.microsoft.com/office/drawing/2014/main" id="{9AD8AE6C-71FF-4961-91D0-902C78FF8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97A59-D43A-4A5B-B6A7-375F1535A217}"/>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348917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0B15-BD82-4E48-941B-A26B3E834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7495F-5BF8-4852-9D5B-6EFEEE64B6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C1401D-EE6C-4418-96E7-0F4344E0B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E8D89A-3296-4251-96F3-4118C4D19280}"/>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6" name="Footer Placeholder 5">
            <a:extLst>
              <a:ext uri="{FF2B5EF4-FFF2-40B4-BE49-F238E27FC236}">
                <a16:creationId xmlns:a16="http://schemas.microsoft.com/office/drawing/2014/main" id="{278F5D1B-E468-45F8-A99F-7237F54E8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3FBEF-24D6-41AB-AC65-19F720C19B4C}"/>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175415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D242-D63E-4A33-A041-F3DF85B81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9A217-716C-4A5D-AE7E-AF74003F9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2FFC2-FDB2-4182-943B-3449D8478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BCE0B-A1EA-4BB3-BC7B-CFC2F9EF9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19D49-7DCC-4736-BD61-61A8AC193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1A792B-8B99-4F42-B846-5A4FE48E31FB}"/>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8" name="Footer Placeholder 7">
            <a:extLst>
              <a:ext uri="{FF2B5EF4-FFF2-40B4-BE49-F238E27FC236}">
                <a16:creationId xmlns:a16="http://schemas.microsoft.com/office/drawing/2014/main" id="{AD9EE38D-0165-4FD0-A580-5095C3CCD9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52A8B-2766-4198-BE3A-393DEFF6B871}"/>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3901433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E350-F664-4479-A23F-B9BC00942D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DB53BA-6C4C-4A29-AA14-D052E2675EB3}"/>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4" name="Footer Placeholder 3">
            <a:extLst>
              <a:ext uri="{FF2B5EF4-FFF2-40B4-BE49-F238E27FC236}">
                <a16:creationId xmlns:a16="http://schemas.microsoft.com/office/drawing/2014/main" id="{3FBC37E2-6596-4D14-9D1D-860D5DEAD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C2D564-8442-4DE7-AC41-A7476E32B057}"/>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178018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F5FC0-73F5-4227-B0EF-77A4734DCE20}"/>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3" name="Footer Placeholder 2">
            <a:extLst>
              <a:ext uri="{FF2B5EF4-FFF2-40B4-BE49-F238E27FC236}">
                <a16:creationId xmlns:a16="http://schemas.microsoft.com/office/drawing/2014/main" id="{52ADF5E3-D615-4CE3-A632-F6C3EDF0F0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CA9D9-1570-4004-BF0B-7FAD407B6008}"/>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413350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8259-A60D-4AB8-9082-AC68886D2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E8A645-AE7F-4AD5-8125-441ED827F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80AF8-9793-4033-9073-DE8EBAFCE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6691E-B939-4459-B463-967F9554779D}"/>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6" name="Footer Placeholder 5">
            <a:extLst>
              <a:ext uri="{FF2B5EF4-FFF2-40B4-BE49-F238E27FC236}">
                <a16:creationId xmlns:a16="http://schemas.microsoft.com/office/drawing/2014/main" id="{C57EFC0A-3D8F-4C59-A2C7-584BDE9AF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7B769-395F-4C66-AB97-2A2B25CA46EE}"/>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428042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0725-D72B-4DE9-8370-7FAE534C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E3BD8-4E3D-44A3-9507-108CDA2EC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1FD305-61C9-4FA0-B344-4D6B59FA6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5070C-29E9-49A3-829F-2D37EC7AC97F}"/>
              </a:ext>
            </a:extLst>
          </p:cNvPr>
          <p:cNvSpPr>
            <a:spLocks noGrp="1"/>
          </p:cNvSpPr>
          <p:nvPr>
            <p:ph type="dt" sz="half" idx="10"/>
          </p:nvPr>
        </p:nvSpPr>
        <p:spPr/>
        <p:txBody>
          <a:bodyPr/>
          <a:lstStyle/>
          <a:p>
            <a:fld id="{D6B66F04-2909-421B-B663-EA0A4935C0FE}" type="datetimeFigureOut">
              <a:rPr lang="en-US" smtClean="0"/>
              <a:t>5/10/2021</a:t>
            </a:fld>
            <a:endParaRPr lang="en-US"/>
          </a:p>
        </p:txBody>
      </p:sp>
      <p:sp>
        <p:nvSpPr>
          <p:cNvPr id="6" name="Footer Placeholder 5">
            <a:extLst>
              <a:ext uri="{FF2B5EF4-FFF2-40B4-BE49-F238E27FC236}">
                <a16:creationId xmlns:a16="http://schemas.microsoft.com/office/drawing/2014/main" id="{30062873-71A0-4768-B746-0F54576E6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87511-FE99-46E5-AE93-392E85AB0D3E}"/>
              </a:ext>
            </a:extLst>
          </p:cNvPr>
          <p:cNvSpPr>
            <a:spLocks noGrp="1"/>
          </p:cNvSpPr>
          <p:nvPr>
            <p:ph type="sldNum" sz="quarter" idx="12"/>
          </p:nvPr>
        </p:nvSpPr>
        <p:spPr/>
        <p:txBody>
          <a:bodyPr/>
          <a:lstStyle/>
          <a:p>
            <a:fld id="{2AF3CDDB-7190-43BE-8F5E-1FACEE99DE7C}" type="slidenum">
              <a:rPr lang="en-US" smtClean="0"/>
              <a:t>‹#›</a:t>
            </a:fld>
            <a:endParaRPr lang="en-US"/>
          </a:p>
        </p:txBody>
      </p:sp>
    </p:spTree>
    <p:extLst>
      <p:ext uri="{BB962C8B-B14F-4D97-AF65-F5344CB8AC3E}">
        <p14:creationId xmlns:p14="http://schemas.microsoft.com/office/powerpoint/2010/main" val="90570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51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288DF-D03D-49C2-B032-23E0F519E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486EAA-DA5B-498A-B5DA-79E7059CD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2674F-AEE6-400B-82B8-DA405D9FA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66F04-2909-421B-B663-EA0A4935C0FE}" type="datetimeFigureOut">
              <a:rPr lang="en-US" smtClean="0"/>
              <a:t>5/10/2021</a:t>
            </a:fld>
            <a:endParaRPr lang="en-US"/>
          </a:p>
        </p:txBody>
      </p:sp>
      <p:sp>
        <p:nvSpPr>
          <p:cNvPr id="5" name="Footer Placeholder 4">
            <a:extLst>
              <a:ext uri="{FF2B5EF4-FFF2-40B4-BE49-F238E27FC236}">
                <a16:creationId xmlns:a16="http://schemas.microsoft.com/office/drawing/2014/main" id="{F2874985-4E52-4F58-AE48-E63A8E377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FD74F4-FDAD-4D79-A358-7CF738AF58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CDDB-7190-43BE-8F5E-1FACEE99DE7C}" type="slidenum">
              <a:rPr lang="en-US" smtClean="0"/>
              <a:t>‹#›</a:t>
            </a:fld>
            <a:endParaRPr lang="en-US"/>
          </a:p>
        </p:txBody>
      </p:sp>
    </p:spTree>
    <p:extLst>
      <p:ext uri="{BB962C8B-B14F-4D97-AF65-F5344CB8AC3E}">
        <p14:creationId xmlns:p14="http://schemas.microsoft.com/office/powerpoint/2010/main" val="796838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encodedstudiolab@gmail.com" TargetMode="External"/><Relationship Id="rId2" Type="http://schemas.openxmlformats.org/officeDocument/2006/relationships/hyperlink" Target="http://www.encoded.github.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BB93-A8B7-4CE1-9C7E-A66AED413EF5}"/>
              </a:ext>
            </a:extLst>
          </p:cNvPr>
          <p:cNvSpPr>
            <a:spLocks noGrp="1"/>
          </p:cNvSpPr>
          <p:nvPr>
            <p:ph type="ctrTitle"/>
          </p:nvPr>
        </p:nvSpPr>
        <p:spPr/>
        <p:txBody>
          <a:bodyPr>
            <a:normAutofit/>
          </a:bodyPr>
          <a:lstStyle/>
          <a:p>
            <a:r>
              <a:rPr lang="en-US" sz="9600" b="1" dirty="0">
                <a:latin typeface="Arial Black" panose="020B0A04020102020204" pitchFamily="34" charset="0"/>
              </a:rPr>
              <a:t>&lt;ENCODED&gt;</a:t>
            </a:r>
          </a:p>
        </p:txBody>
      </p:sp>
      <p:sp>
        <p:nvSpPr>
          <p:cNvPr id="3" name="Subtitle 2">
            <a:extLst>
              <a:ext uri="{FF2B5EF4-FFF2-40B4-BE49-F238E27FC236}">
                <a16:creationId xmlns:a16="http://schemas.microsoft.com/office/drawing/2014/main" id="{6918833F-D9FB-4C44-9D82-EE4E81AF5BCE}"/>
              </a:ext>
            </a:extLst>
          </p:cNvPr>
          <p:cNvSpPr>
            <a:spLocks noGrp="1"/>
          </p:cNvSpPr>
          <p:nvPr>
            <p:ph type="subTitle" idx="1"/>
          </p:nvPr>
        </p:nvSpPr>
        <p:spPr>
          <a:xfrm>
            <a:off x="1524000" y="3686445"/>
            <a:ext cx="9144000" cy="1655762"/>
          </a:xfrm>
        </p:spPr>
        <p:txBody>
          <a:bodyPr/>
          <a:lstStyle/>
          <a:p>
            <a:r>
              <a:rPr lang="en-US" b="1" dirty="0">
                <a:solidFill>
                  <a:schemeClr val="bg1">
                    <a:lumMod val="85000"/>
                  </a:schemeClr>
                </a:solidFill>
              </a:rPr>
              <a:t>&lt;Encoding your profit and overall success&gt;</a:t>
            </a:r>
          </a:p>
        </p:txBody>
      </p:sp>
      <p:pic>
        <p:nvPicPr>
          <p:cNvPr id="7" name="Picture 6">
            <a:extLst>
              <a:ext uri="{FF2B5EF4-FFF2-40B4-BE49-F238E27FC236}">
                <a16:creationId xmlns:a16="http://schemas.microsoft.com/office/drawing/2014/main" id="{6FB43A2F-7423-40E3-A96A-1B00C15F7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5487401"/>
            <a:ext cx="1242646" cy="1242646"/>
          </a:xfrm>
          <a:prstGeom prst="rect">
            <a:avLst/>
          </a:prstGeom>
        </p:spPr>
      </p:pic>
    </p:spTree>
    <p:extLst>
      <p:ext uri="{BB962C8B-B14F-4D97-AF65-F5344CB8AC3E}">
        <p14:creationId xmlns:p14="http://schemas.microsoft.com/office/powerpoint/2010/main" val="220215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5862-37DF-4970-8806-ABDE410074E5}"/>
              </a:ext>
            </a:extLst>
          </p:cNvPr>
          <p:cNvSpPr>
            <a:spLocks noGrp="1"/>
          </p:cNvSpPr>
          <p:nvPr>
            <p:ph type="title"/>
          </p:nvPr>
        </p:nvSpPr>
        <p:spPr/>
        <p:txBody>
          <a:bodyPr/>
          <a:lstStyle/>
          <a:p>
            <a:r>
              <a:rPr lang="en-US" dirty="0">
                <a:latin typeface="Arial Black" panose="020B0A04020102020204" pitchFamily="34" charset="0"/>
              </a:rPr>
              <a:t>Summary of our offers</a:t>
            </a:r>
          </a:p>
        </p:txBody>
      </p:sp>
      <p:sp>
        <p:nvSpPr>
          <p:cNvPr id="3" name="Content Placeholder 2">
            <a:extLst>
              <a:ext uri="{FF2B5EF4-FFF2-40B4-BE49-F238E27FC236}">
                <a16:creationId xmlns:a16="http://schemas.microsoft.com/office/drawing/2014/main" id="{E836F383-049B-43E7-8D43-C7F902CF6A3F}"/>
              </a:ext>
            </a:extLst>
          </p:cNvPr>
          <p:cNvSpPr>
            <a:spLocks noGrp="1"/>
          </p:cNvSpPr>
          <p:nvPr>
            <p:ph idx="1"/>
          </p:nvPr>
        </p:nvSpPr>
        <p:spPr/>
        <p:txBody>
          <a:bodyPr/>
          <a:lstStyle/>
          <a:p>
            <a:pPr>
              <a:buFont typeface="Wingdings" panose="05000000000000000000" pitchFamily="2" charset="2"/>
              <a:buChar char="Ø"/>
            </a:pPr>
            <a:r>
              <a:rPr lang="en-US" b="1" dirty="0">
                <a:latin typeface="Arial Narrow" panose="020B0606020202030204" pitchFamily="34" charset="0"/>
              </a:rPr>
              <a:t>Website development</a:t>
            </a:r>
          </a:p>
          <a:p>
            <a:pPr>
              <a:buFont typeface="Wingdings" panose="05000000000000000000" pitchFamily="2" charset="2"/>
              <a:buChar char="Ø"/>
            </a:pPr>
            <a:r>
              <a:rPr lang="en-US" b="1" dirty="0">
                <a:latin typeface="Arial Narrow" panose="020B0606020202030204" pitchFamily="34" charset="0"/>
              </a:rPr>
              <a:t>Desktop and mobile software developments</a:t>
            </a:r>
          </a:p>
          <a:p>
            <a:pPr>
              <a:buFont typeface="Wingdings" panose="05000000000000000000" pitchFamily="2" charset="2"/>
              <a:buChar char="Ø"/>
            </a:pPr>
            <a:r>
              <a:rPr lang="en-US" b="1" dirty="0">
                <a:latin typeface="Arial Narrow" panose="020B0606020202030204" pitchFamily="34" charset="0"/>
              </a:rPr>
              <a:t>Website and software maintenance</a:t>
            </a:r>
          </a:p>
          <a:p>
            <a:pPr>
              <a:buFont typeface="Wingdings" panose="05000000000000000000" pitchFamily="2" charset="2"/>
              <a:buChar char="Ø"/>
            </a:pPr>
            <a:r>
              <a:rPr lang="en-US" b="1" dirty="0">
                <a:latin typeface="Arial Narrow" panose="020B0606020202030204" pitchFamily="34" charset="0"/>
              </a:rPr>
              <a:t>Retainer package services</a:t>
            </a:r>
          </a:p>
          <a:p>
            <a:pPr>
              <a:buFont typeface="Wingdings" panose="05000000000000000000" pitchFamily="2" charset="2"/>
              <a:buChar char="Ø"/>
            </a:pPr>
            <a:r>
              <a:rPr lang="en-US" b="1" dirty="0">
                <a:latin typeface="Arial Narrow" panose="020B0606020202030204" pitchFamily="34" charset="0"/>
              </a:rPr>
              <a:t>Graphics design</a:t>
            </a:r>
          </a:p>
          <a:p>
            <a:pPr>
              <a:buFont typeface="Wingdings" panose="05000000000000000000" pitchFamily="2" charset="2"/>
              <a:buChar char="Ø"/>
            </a:pPr>
            <a:r>
              <a:rPr lang="en-US" b="1" dirty="0">
                <a:latin typeface="Arial Narrow" panose="020B0606020202030204" pitchFamily="34" charset="0"/>
              </a:rPr>
              <a:t>Media management</a:t>
            </a:r>
          </a:p>
          <a:p>
            <a:pPr>
              <a:buFont typeface="Wingdings" panose="05000000000000000000" pitchFamily="2" charset="2"/>
              <a:buChar char="Ø"/>
            </a:pPr>
            <a:r>
              <a:rPr lang="en-US" b="1" dirty="0">
                <a:latin typeface="Arial Narrow" panose="020B0606020202030204" pitchFamily="34" charset="0"/>
              </a:rPr>
              <a:t>Photography</a:t>
            </a:r>
          </a:p>
          <a:p>
            <a:pPr>
              <a:buFont typeface="Wingdings" panose="05000000000000000000" pitchFamily="2" charset="2"/>
              <a:buChar char="Ø"/>
            </a:pPr>
            <a:r>
              <a:rPr lang="en-US" b="1" dirty="0">
                <a:latin typeface="Arial Narrow" panose="020B0606020202030204" pitchFamily="34" charset="0"/>
              </a:rPr>
              <a:t>Videography</a:t>
            </a:r>
          </a:p>
          <a:p>
            <a:pPr marL="0" indent="0">
              <a:buNone/>
            </a:pPr>
            <a:endParaRPr lang="en-US" b="1" dirty="0">
              <a:latin typeface="Arial Narrow" panose="020B0606020202030204" pitchFamily="34" charset="0"/>
            </a:endParaRPr>
          </a:p>
        </p:txBody>
      </p:sp>
    </p:spTree>
    <p:extLst>
      <p:ext uri="{BB962C8B-B14F-4D97-AF65-F5344CB8AC3E}">
        <p14:creationId xmlns:p14="http://schemas.microsoft.com/office/powerpoint/2010/main" val="272695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627E-6DFB-4BD6-B574-69E3A9089CC0}"/>
              </a:ext>
            </a:extLst>
          </p:cNvPr>
          <p:cNvSpPr>
            <a:spLocks noGrp="1"/>
          </p:cNvSpPr>
          <p:nvPr>
            <p:ph type="title"/>
          </p:nvPr>
        </p:nvSpPr>
        <p:spPr/>
        <p:txBody>
          <a:bodyPr/>
          <a:lstStyle/>
          <a:p>
            <a:r>
              <a:rPr lang="en-US" dirty="0">
                <a:latin typeface="Arial Black" panose="020B0A04020102020204" pitchFamily="34" charset="0"/>
              </a:rPr>
              <a:t>Summary of our offers</a:t>
            </a:r>
            <a:endParaRPr lang="en-US" dirty="0"/>
          </a:p>
        </p:txBody>
      </p:sp>
      <p:sp>
        <p:nvSpPr>
          <p:cNvPr id="3" name="Content Placeholder 2">
            <a:extLst>
              <a:ext uri="{FF2B5EF4-FFF2-40B4-BE49-F238E27FC236}">
                <a16:creationId xmlns:a16="http://schemas.microsoft.com/office/drawing/2014/main" id="{121AE35B-76BC-457F-8B75-F11B66179041}"/>
              </a:ext>
            </a:extLst>
          </p:cNvPr>
          <p:cNvSpPr>
            <a:spLocks noGrp="1"/>
          </p:cNvSpPr>
          <p:nvPr>
            <p:ph idx="1"/>
          </p:nvPr>
        </p:nvSpPr>
        <p:spPr/>
        <p:txBody>
          <a:bodyPr>
            <a:normAutofit lnSpcReduction="10000"/>
          </a:bodyPr>
          <a:lstStyle/>
          <a:p>
            <a:pPr>
              <a:buFont typeface="Wingdings" panose="05000000000000000000" pitchFamily="2" charset="2"/>
              <a:buChar char="Ø"/>
            </a:pPr>
            <a:r>
              <a:rPr lang="en-US" sz="3200" b="1" dirty="0">
                <a:latin typeface="Arial Narrow" panose="020B0606020202030204" pitchFamily="34" charset="0"/>
              </a:rPr>
              <a:t>Content Creation</a:t>
            </a:r>
          </a:p>
          <a:p>
            <a:pPr>
              <a:buFont typeface="Wingdings" panose="05000000000000000000" pitchFamily="2" charset="2"/>
              <a:buChar char="Ø"/>
            </a:pPr>
            <a:r>
              <a:rPr lang="en-US" sz="3200" b="1" dirty="0">
                <a:latin typeface="Arial Narrow" panose="020B0606020202030204" pitchFamily="34" charset="0"/>
              </a:rPr>
              <a:t>SEOs</a:t>
            </a:r>
          </a:p>
          <a:p>
            <a:pPr>
              <a:buFont typeface="Wingdings" panose="05000000000000000000" pitchFamily="2" charset="2"/>
              <a:buChar char="Ø"/>
            </a:pPr>
            <a:r>
              <a:rPr lang="en-US" sz="3200" b="1" dirty="0">
                <a:latin typeface="Arial Narrow" panose="020B0606020202030204" pitchFamily="34" charset="0"/>
              </a:rPr>
              <a:t>Online traffic</a:t>
            </a:r>
          </a:p>
          <a:p>
            <a:pPr>
              <a:buFont typeface="Wingdings" panose="05000000000000000000" pitchFamily="2" charset="2"/>
              <a:buChar char="Ø"/>
            </a:pPr>
            <a:r>
              <a:rPr lang="en-US" sz="3200" b="1" dirty="0">
                <a:latin typeface="Arial Narrow" panose="020B0606020202030204" pitchFamily="34" charset="0"/>
              </a:rPr>
              <a:t>Marketing and publicity</a:t>
            </a:r>
          </a:p>
          <a:p>
            <a:pPr>
              <a:buFont typeface="Wingdings" panose="05000000000000000000" pitchFamily="2" charset="2"/>
              <a:buChar char="Ø"/>
            </a:pPr>
            <a:r>
              <a:rPr lang="en-US" sz="3200" b="1" dirty="0">
                <a:latin typeface="Arial Narrow" panose="020B0606020202030204" pitchFamily="34" charset="0"/>
              </a:rPr>
              <a:t>Google adverts</a:t>
            </a:r>
          </a:p>
          <a:p>
            <a:pPr>
              <a:buFont typeface="Wingdings" panose="05000000000000000000" pitchFamily="2" charset="2"/>
              <a:buChar char="Ø"/>
            </a:pPr>
            <a:r>
              <a:rPr lang="en-US" sz="3200" b="1" dirty="0">
                <a:latin typeface="Arial Narrow" panose="020B0606020202030204" pitchFamily="34" charset="0"/>
              </a:rPr>
              <a:t>Company adverts</a:t>
            </a:r>
          </a:p>
          <a:p>
            <a:pPr>
              <a:buFont typeface="Wingdings" panose="05000000000000000000" pitchFamily="2" charset="2"/>
              <a:buChar char="Ø"/>
            </a:pPr>
            <a:r>
              <a:rPr lang="en-US" sz="3200" b="1" dirty="0">
                <a:latin typeface="Arial Narrow" panose="020B0606020202030204" pitchFamily="34" charset="0"/>
              </a:rPr>
              <a:t>Consultancy and enquiries</a:t>
            </a:r>
          </a:p>
          <a:p>
            <a:pPr>
              <a:buFont typeface="Wingdings" panose="05000000000000000000" pitchFamily="2" charset="2"/>
              <a:buChar char="Ø"/>
            </a:pPr>
            <a:r>
              <a:rPr lang="en-US" sz="3200" b="1" dirty="0">
                <a:latin typeface="Arial Narrow" panose="020B0606020202030204" pitchFamily="34" charset="0"/>
              </a:rPr>
              <a:t>E-commerce and marketing, and much more</a:t>
            </a:r>
          </a:p>
          <a:p>
            <a:pPr>
              <a:buFont typeface="Wingdings" panose="05000000000000000000" pitchFamily="2" charset="2"/>
              <a:buChar char="Ø"/>
            </a:pPr>
            <a:endParaRPr lang="en-US" sz="3200" b="1" dirty="0">
              <a:latin typeface="Arial Narrow" panose="020B0606020202030204" pitchFamily="34" charset="0"/>
            </a:endParaRPr>
          </a:p>
        </p:txBody>
      </p:sp>
    </p:spTree>
    <p:extLst>
      <p:ext uri="{BB962C8B-B14F-4D97-AF65-F5344CB8AC3E}">
        <p14:creationId xmlns:p14="http://schemas.microsoft.com/office/powerpoint/2010/main" val="227066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E49A-1A97-48DD-8215-A622BC04713E}"/>
              </a:ext>
            </a:extLst>
          </p:cNvPr>
          <p:cNvSpPr>
            <a:spLocks noGrp="1"/>
          </p:cNvSpPr>
          <p:nvPr>
            <p:ph type="title"/>
          </p:nvPr>
        </p:nvSpPr>
        <p:spPr/>
        <p:txBody>
          <a:bodyPr/>
          <a:lstStyle/>
          <a:p>
            <a:r>
              <a:rPr lang="en-US" dirty="0">
                <a:latin typeface="Arial Black" panose="020B0A04020102020204" pitchFamily="34" charset="0"/>
              </a:rPr>
              <a:t>Our Contact Details</a:t>
            </a:r>
          </a:p>
        </p:txBody>
      </p:sp>
      <p:sp>
        <p:nvSpPr>
          <p:cNvPr id="3" name="Content Placeholder 2">
            <a:extLst>
              <a:ext uri="{FF2B5EF4-FFF2-40B4-BE49-F238E27FC236}">
                <a16:creationId xmlns:a16="http://schemas.microsoft.com/office/drawing/2014/main" id="{D58D581C-B0B0-4CDD-9F9F-D5A6E4DCDAE5}"/>
              </a:ext>
            </a:extLst>
          </p:cNvPr>
          <p:cNvSpPr>
            <a:spLocks noGrp="1"/>
          </p:cNvSpPr>
          <p:nvPr>
            <p:ph idx="1"/>
          </p:nvPr>
        </p:nvSpPr>
        <p:spPr/>
        <p:txBody>
          <a:bodyPr>
            <a:normAutofit/>
          </a:bodyPr>
          <a:lstStyle/>
          <a:p>
            <a:pPr marL="0" indent="0" algn="ctr">
              <a:buNone/>
            </a:pPr>
            <a:r>
              <a:rPr lang="en-US" sz="3200" b="1" dirty="0">
                <a:latin typeface="Arial Narrow" panose="020B0606020202030204" pitchFamily="34" charset="0"/>
              </a:rPr>
              <a:t>Visit </a:t>
            </a:r>
            <a:r>
              <a:rPr lang="en-US" sz="3200" b="1" dirty="0">
                <a:latin typeface="Arial Narrow" panose="020B0606020202030204" pitchFamily="34" charset="0"/>
                <a:hlinkClick r:id="rId2"/>
              </a:rPr>
              <a:t>www.encoded.github.io</a:t>
            </a:r>
            <a:endParaRPr lang="en-US" sz="3200" b="1" dirty="0">
              <a:latin typeface="Arial Narrow" panose="020B0606020202030204" pitchFamily="34" charset="0"/>
            </a:endParaRPr>
          </a:p>
          <a:p>
            <a:pPr marL="0" indent="0" algn="ctr">
              <a:buNone/>
            </a:pPr>
            <a:r>
              <a:rPr lang="en-US" sz="3200" b="1" dirty="0">
                <a:latin typeface="Arial Narrow" panose="020B0606020202030204" pitchFamily="34" charset="0"/>
              </a:rPr>
              <a:t>Mail at </a:t>
            </a:r>
            <a:r>
              <a:rPr lang="en-US" sz="3200" b="1" dirty="0">
                <a:latin typeface="Arial Narrow" panose="020B0606020202030204" pitchFamily="34" charset="0"/>
                <a:hlinkClick r:id="rId3"/>
              </a:rPr>
              <a:t>encodedstudiolab@gmail.com</a:t>
            </a:r>
            <a:endParaRPr lang="en-US" sz="3200" b="1" dirty="0">
              <a:latin typeface="Arial Narrow" panose="020B0606020202030204" pitchFamily="34" charset="0"/>
            </a:endParaRPr>
          </a:p>
          <a:p>
            <a:pPr marL="0" indent="0" algn="ctr">
              <a:buNone/>
            </a:pPr>
            <a:r>
              <a:rPr lang="en-US" sz="3200" b="1" dirty="0">
                <a:latin typeface="Arial Narrow" panose="020B0606020202030204" pitchFamily="34" charset="0"/>
              </a:rPr>
              <a:t>Mobile no. at  +234 81 3246 9914</a:t>
            </a:r>
          </a:p>
          <a:p>
            <a:pPr marL="0" indent="0" algn="ctr">
              <a:buNone/>
            </a:pPr>
            <a:r>
              <a:rPr lang="en-US" sz="3200" b="1" dirty="0">
                <a:latin typeface="Arial Narrow" panose="020B0606020202030204" pitchFamily="34" charset="0"/>
              </a:rPr>
              <a:t>We await your calls and messages. Our attendant will </a:t>
            </a:r>
          </a:p>
          <a:p>
            <a:pPr marL="0" indent="0" algn="ctr">
              <a:buNone/>
            </a:pPr>
            <a:r>
              <a:rPr lang="en-US" sz="3200" b="1" dirty="0">
                <a:latin typeface="Arial Narrow" panose="020B0606020202030204" pitchFamily="34" charset="0"/>
              </a:rPr>
              <a:t>Respond to your contacts as soon as possible.</a:t>
            </a:r>
          </a:p>
          <a:p>
            <a:pPr marL="0" indent="0" algn="ctr">
              <a:buNone/>
            </a:pPr>
            <a:r>
              <a:rPr lang="en-US" sz="3200" b="1" dirty="0">
                <a:latin typeface="Arial Narrow" panose="020B0606020202030204" pitchFamily="34" charset="0"/>
              </a:rPr>
              <a:t>Thanks for working with us</a:t>
            </a:r>
          </a:p>
        </p:txBody>
      </p:sp>
    </p:spTree>
    <p:extLst>
      <p:ext uri="{BB962C8B-B14F-4D97-AF65-F5344CB8AC3E}">
        <p14:creationId xmlns:p14="http://schemas.microsoft.com/office/powerpoint/2010/main" val="351903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222-303A-4722-9E9C-24AE56C8602F}"/>
              </a:ext>
            </a:extLst>
          </p:cNvPr>
          <p:cNvSpPr>
            <a:spLocks noGrp="1"/>
          </p:cNvSpPr>
          <p:nvPr>
            <p:ph type="title"/>
          </p:nvPr>
        </p:nvSpPr>
        <p:spPr/>
        <p:txBody>
          <a:bodyPr/>
          <a:lstStyle/>
          <a:p>
            <a:r>
              <a:rPr lang="en-US" dirty="0">
                <a:latin typeface="Arial Black" panose="020B0A04020102020204" pitchFamily="34" charset="0"/>
              </a:rPr>
              <a:t>OUR PRICING</a:t>
            </a:r>
          </a:p>
        </p:txBody>
      </p:sp>
      <p:sp>
        <p:nvSpPr>
          <p:cNvPr id="3" name="Content Placeholder 2">
            <a:extLst>
              <a:ext uri="{FF2B5EF4-FFF2-40B4-BE49-F238E27FC236}">
                <a16:creationId xmlns:a16="http://schemas.microsoft.com/office/drawing/2014/main" id="{9314CE54-18C6-4555-A545-1CADD4FF6CFB}"/>
              </a:ext>
            </a:extLst>
          </p:cNvPr>
          <p:cNvSpPr>
            <a:spLocks noGrp="1"/>
          </p:cNvSpPr>
          <p:nvPr>
            <p:ph idx="1"/>
          </p:nvPr>
        </p:nvSpPr>
        <p:spPr>
          <a:xfrm>
            <a:off x="838200" y="1690688"/>
            <a:ext cx="10515600" cy="4351338"/>
          </a:xfrm>
        </p:spPr>
        <p:txBody>
          <a:bodyPr>
            <a:normAutofit/>
          </a:bodyPr>
          <a:lstStyle/>
          <a:p>
            <a:pPr marL="0" indent="0">
              <a:buNone/>
            </a:pPr>
            <a:r>
              <a:rPr lang="en-US" sz="3200" b="1" dirty="0">
                <a:latin typeface="Arial Narrow" panose="020B0606020202030204" pitchFamily="34" charset="0"/>
              </a:rPr>
              <a:t>Sorry, please ask our attendants about the pricing system, or visit our website at encodedd.github.io to get it. Thank you.</a:t>
            </a:r>
          </a:p>
        </p:txBody>
      </p:sp>
      <p:pic>
        <p:nvPicPr>
          <p:cNvPr id="4" name="Picture 3">
            <a:extLst>
              <a:ext uri="{FF2B5EF4-FFF2-40B4-BE49-F238E27FC236}">
                <a16:creationId xmlns:a16="http://schemas.microsoft.com/office/drawing/2014/main" id="{78677C05-86A5-4CF4-90C8-031B0E5DA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5487401"/>
            <a:ext cx="1242646" cy="1242646"/>
          </a:xfrm>
          <a:prstGeom prst="rect">
            <a:avLst/>
          </a:prstGeom>
        </p:spPr>
      </p:pic>
    </p:spTree>
    <p:extLst>
      <p:ext uri="{BB962C8B-B14F-4D97-AF65-F5344CB8AC3E}">
        <p14:creationId xmlns:p14="http://schemas.microsoft.com/office/powerpoint/2010/main" val="228186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A756EC85-AB1E-4231-9190-04981924E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3" y="767275"/>
            <a:ext cx="3817077" cy="3817077"/>
          </a:xfrm>
          <a:prstGeom prst="rect">
            <a:avLst/>
          </a:prstGeom>
        </p:spPr>
      </p:pic>
      <p:pic>
        <p:nvPicPr>
          <p:cNvPr id="5" name="Picture 4">
            <a:extLst>
              <a:ext uri="{FF2B5EF4-FFF2-40B4-BE49-F238E27FC236}">
                <a16:creationId xmlns:a16="http://schemas.microsoft.com/office/drawing/2014/main" id="{624A01BF-9940-431F-BD4E-8B952FE4F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677" y="767274"/>
            <a:ext cx="3817077" cy="3817077"/>
          </a:xfrm>
          <a:prstGeom prst="rect">
            <a:avLst/>
          </a:prstGeom>
        </p:spPr>
      </p:pic>
      <p:pic>
        <p:nvPicPr>
          <p:cNvPr id="6" name="Picture 5">
            <a:extLst>
              <a:ext uri="{FF2B5EF4-FFF2-40B4-BE49-F238E27FC236}">
                <a16:creationId xmlns:a16="http://schemas.microsoft.com/office/drawing/2014/main" id="{9514BC17-291D-4B7E-912E-D42BB2C3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9581" y="767274"/>
            <a:ext cx="3817077" cy="3817077"/>
          </a:xfrm>
          <a:prstGeom prst="rect">
            <a:avLst/>
          </a:prstGeom>
        </p:spPr>
      </p:pic>
      <p:sp>
        <p:nvSpPr>
          <p:cNvPr id="7" name="Rectangle 6">
            <a:extLst>
              <a:ext uri="{FF2B5EF4-FFF2-40B4-BE49-F238E27FC236}">
                <a16:creationId xmlns:a16="http://schemas.microsoft.com/office/drawing/2014/main" id="{C9D2565C-987C-4949-AFB8-0274C6B37A4B}"/>
              </a:ext>
            </a:extLst>
          </p:cNvPr>
          <p:cNvSpPr/>
          <p:nvPr/>
        </p:nvSpPr>
        <p:spPr>
          <a:xfrm>
            <a:off x="2467959" y="5457317"/>
            <a:ext cx="6723251" cy="923330"/>
          </a:xfrm>
          <a:prstGeom prst="rect">
            <a:avLst/>
          </a:prstGeom>
          <a:solidFill>
            <a:schemeClr val="tx1"/>
          </a:solid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&lt;Encoding&gt; your profit</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7612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55DA2A-BDE8-40F0-93B9-E5F095951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73" y="767275"/>
            <a:ext cx="3817077" cy="3817077"/>
          </a:xfrm>
        </p:spPr>
      </p:pic>
      <p:pic>
        <p:nvPicPr>
          <p:cNvPr id="7" name="Picture 6">
            <a:extLst>
              <a:ext uri="{FF2B5EF4-FFF2-40B4-BE49-F238E27FC236}">
                <a16:creationId xmlns:a16="http://schemas.microsoft.com/office/drawing/2014/main" id="{95C5031B-C325-45DC-ADD5-7DF0CE4C9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677" y="767274"/>
            <a:ext cx="3817077" cy="3817077"/>
          </a:xfrm>
          <a:prstGeom prst="rect">
            <a:avLst/>
          </a:prstGeom>
        </p:spPr>
      </p:pic>
      <p:pic>
        <p:nvPicPr>
          <p:cNvPr id="9" name="Picture 8">
            <a:extLst>
              <a:ext uri="{FF2B5EF4-FFF2-40B4-BE49-F238E27FC236}">
                <a16:creationId xmlns:a16="http://schemas.microsoft.com/office/drawing/2014/main" id="{19D2AC51-A4FD-4C88-80D3-1B97902A6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9581" y="767274"/>
            <a:ext cx="3817077" cy="3817077"/>
          </a:xfrm>
          <a:prstGeom prst="rect">
            <a:avLst/>
          </a:prstGeom>
        </p:spPr>
      </p:pic>
    </p:spTree>
    <p:extLst>
      <p:ext uri="{BB962C8B-B14F-4D97-AF65-F5344CB8AC3E}">
        <p14:creationId xmlns:p14="http://schemas.microsoft.com/office/powerpoint/2010/main" val="253603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5FC7-D5E4-4E7F-81A2-6DD46B8AC759}"/>
              </a:ext>
            </a:extLst>
          </p:cNvPr>
          <p:cNvSpPr>
            <a:spLocks noGrp="1"/>
          </p:cNvSpPr>
          <p:nvPr>
            <p:ph type="title"/>
          </p:nvPr>
        </p:nvSpPr>
        <p:spPr>
          <a:xfrm>
            <a:off x="838200" y="365125"/>
            <a:ext cx="10515600" cy="1092972"/>
          </a:xfrm>
        </p:spPr>
        <p:txBody>
          <a:bodyPr>
            <a:normAutofit/>
          </a:bodyPr>
          <a:lstStyle/>
          <a:p>
            <a:r>
              <a:rPr lang="en-US" b="1" dirty="0">
                <a:latin typeface="Arial Black" panose="020B0A04020102020204" pitchFamily="34" charset="0"/>
              </a:rPr>
              <a:t>Who we are</a:t>
            </a:r>
          </a:p>
        </p:txBody>
      </p:sp>
      <p:sp>
        <p:nvSpPr>
          <p:cNvPr id="6" name="Content Placeholder 5">
            <a:extLst>
              <a:ext uri="{FF2B5EF4-FFF2-40B4-BE49-F238E27FC236}">
                <a16:creationId xmlns:a16="http://schemas.microsoft.com/office/drawing/2014/main" id="{F67F8A77-6593-4D3A-9F24-AA7C299EF16A}"/>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sz="3500" b="1" dirty="0">
                <a:latin typeface="Arial Narrow" panose="020B0606020202030204" pitchFamily="34" charset="0"/>
              </a:rPr>
              <a:t>We are an organization of professional software developers, designers(graphics, UX and the likes), media </a:t>
            </a:r>
            <a:r>
              <a:rPr lang="en-US" sz="3500" b="1" dirty="0" err="1">
                <a:latin typeface="Arial Narrow" panose="020B0606020202030204" pitchFamily="34" charset="0"/>
              </a:rPr>
              <a:t>personnels</a:t>
            </a:r>
            <a:r>
              <a:rPr lang="en-US" sz="3500" b="1" dirty="0">
                <a:latin typeface="Arial Narrow" panose="020B0606020202030204" pitchFamily="34" charset="0"/>
              </a:rPr>
              <a:t> (music, photography and videography), content creators, SEO experts, marketers and producers.</a:t>
            </a:r>
          </a:p>
          <a:p>
            <a:pPr>
              <a:buFont typeface="Wingdings" panose="05000000000000000000" pitchFamily="2" charset="2"/>
              <a:buChar char="Ø"/>
            </a:pPr>
            <a:r>
              <a:rPr lang="en-US" sz="3500" b="1" dirty="0">
                <a:latin typeface="Arial Narrow" panose="020B0606020202030204" pitchFamily="34" charset="0"/>
              </a:rPr>
              <a:t>We are made up of students, practicing professionals, Lawyers, marketers, programmers, photographers, videographers, content creators, SEO managers, and a lot more.</a:t>
            </a:r>
          </a:p>
          <a:p>
            <a:pPr>
              <a:buFont typeface="Wingdings" panose="05000000000000000000" pitchFamily="2" charset="2"/>
              <a:buChar char="Ø"/>
            </a:pPr>
            <a:r>
              <a:rPr lang="en-US" sz="3500" b="1" dirty="0">
                <a:latin typeface="Arial Narrow" panose="020B0606020202030204" pitchFamily="34" charset="0"/>
              </a:rPr>
              <a:t>We are linked to a global community of expert developers around the world via </a:t>
            </a:r>
            <a:r>
              <a:rPr lang="en-US" sz="3500" b="1" dirty="0" err="1">
                <a:latin typeface="Arial Narrow" panose="020B0606020202030204" pitchFamily="34" charset="0"/>
              </a:rPr>
              <a:t>github</a:t>
            </a:r>
            <a:r>
              <a:rPr lang="en-US" sz="3500" b="1" dirty="0">
                <a:latin typeface="Arial Narrow" panose="020B0606020202030204" pitchFamily="34" charset="0"/>
              </a:rPr>
              <a:t> and like platforms</a:t>
            </a:r>
            <a:br>
              <a:rPr lang="en-US" sz="3200" b="1" dirty="0">
                <a:latin typeface="Arial Black" panose="020B0A04020102020204" pitchFamily="34" charset="0"/>
              </a:rPr>
            </a:br>
            <a:endParaRPr lang="en-US" sz="3200" dirty="0"/>
          </a:p>
        </p:txBody>
      </p:sp>
      <p:pic>
        <p:nvPicPr>
          <p:cNvPr id="7" name="Picture 6">
            <a:extLst>
              <a:ext uri="{FF2B5EF4-FFF2-40B4-BE49-F238E27FC236}">
                <a16:creationId xmlns:a16="http://schemas.microsoft.com/office/drawing/2014/main" id="{052DA42B-5854-45AF-A964-C2E769F8D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5487401"/>
            <a:ext cx="1242646" cy="1242646"/>
          </a:xfrm>
          <a:prstGeom prst="rect">
            <a:avLst/>
          </a:prstGeom>
        </p:spPr>
      </p:pic>
    </p:spTree>
    <p:extLst>
      <p:ext uri="{BB962C8B-B14F-4D97-AF65-F5344CB8AC3E}">
        <p14:creationId xmlns:p14="http://schemas.microsoft.com/office/powerpoint/2010/main" val="418554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BDF8-6862-488C-B80B-800199802DBB}"/>
              </a:ext>
            </a:extLst>
          </p:cNvPr>
          <p:cNvSpPr>
            <a:spLocks noGrp="1"/>
          </p:cNvSpPr>
          <p:nvPr>
            <p:ph type="title"/>
          </p:nvPr>
        </p:nvSpPr>
        <p:spPr/>
        <p:txBody>
          <a:bodyPr/>
          <a:lstStyle/>
          <a:p>
            <a:r>
              <a:rPr lang="en-US" dirty="0">
                <a:latin typeface="Arial Black" panose="020B0A04020102020204" pitchFamily="34" charset="0"/>
              </a:rPr>
              <a:t>OUR VISION</a:t>
            </a:r>
          </a:p>
        </p:txBody>
      </p:sp>
      <p:sp>
        <p:nvSpPr>
          <p:cNvPr id="3" name="Content Placeholder 2">
            <a:extLst>
              <a:ext uri="{FF2B5EF4-FFF2-40B4-BE49-F238E27FC236}">
                <a16:creationId xmlns:a16="http://schemas.microsoft.com/office/drawing/2014/main" id="{3A508E5E-AB37-419C-894E-F8679831412C}"/>
              </a:ext>
            </a:extLst>
          </p:cNvPr>
          <p:cNvSpPr>
            <a:spLocks noGrp="1"/>
          </p:cNvSpPr>
          <p:nvPr>
            <p:ph idx="1"/>
          </p:nvPr>
        </p:nvSpPr>
        <p:spPr/>
        <p:txBody>
          <a:bodyPr>
            <a:normAutofit/>
          </a:bodyPr>
          <a:lstStyle/>
          <a:p>
            <a:pPr>
              <a:buFont typeface="Wingdings" panose="05000000000000000000" pitchFamily="2" charset="2"/>
              <a:buChar char="Ø"/>
            </a:pPr>
            <a:r>
              <a:rPr lang="en-US" sz="3200" b="1" dirty="0">
                <a:latin typeface="Arial Narrow" panose="020B0606020202030204" pitchFamily="34" charset="0"/>
              </a:rPr>
              <a:t>In such a society that is relatively backward in technology and industrialization, we are burdened with a passionate vision to ensure that businesses and companies within the society including yours are not in any way left out of the digital world and the revolutionary take over of the current technological advancements.</a:t>
            </a:r>
          </a:p>
          <a:p>
            <a:pPr>
              <a:buFont typeface="Wingdings" panose="05000000000000000000" pitchFamily="2" charset="2"/>
              <a:buChar char="Ø"/>
            </a:pPr>
            <a:r>
              <a:rPr lang="en-US" sz="3200" b="1" dirty="0">
                <a:latin typeface="Arial Narrow" panose="020B0606020202030204" pitchFamily="34" charset="0"/>
              </a:rPr>
              <a:t>We hope to break the barrier of exposure between businesses and the online world by putting such target businesses online via websites and mobile applications.</a:t>
            </a:r>
          </a:p>
          <a:p>
            <a:pPr>
              <a:buFont typeface="Wingdings" panose="05000000000000000000" pitchFamily="2" charset="2"/>
              <a:buChar char="Ø"/>
            </a:pPr>
            <a:endParaRPr lang="en-US" sz="3200" b="1" dirty="0">
              <a:latin typeface="Arial Narrow" panose="020B0606020202030204" pitchFamily="34" charset="0"/>
            </a:endParaRPr>
          </a:p>
        </p:txBody>
      </p:sp>
      <p:pic>
        <p:nvPicPr>
          <p:cNvPr id="4" name="Picture 3">
            <a:extLst>
              <a:ext uri="{FF2B5EF4-FFF2-40B4-BE49-F238E27FC236}">
                <a16:creationId xmlns:a16="http://schemas.microsoft.com/office/drawing/2014/main" id="{30E5CEC0-C328-48C8-8A29-FCCB69A1E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3" y="5699992"/>
            <a:ext cx="1052795" cy="1052795"/>
          </a:xfrm>
          <a:prstGeom prst="rect">
            <a:avLst/>
          </a:prstGeom>
        </p:spPr>
      </p:pic>
    </p:spTree>
    <p:extLst>
      <p:ext uri="{BB962C8B-B14F-4D97-AF65-F5344CB8AC3E}">
        <p14:creationId xmlns:p14="http://schemas.microsoft.com/office/powerpoint/2010/main" val="319125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2C91D-2D75-4024-AEE4-8E79EB5A3640}"/>
              </a:ext>
            </a:extLst>
          </p:cNvPr>
          <p:cNvSpPr>
            <a:spLocks noGrp="1"/>
          </p:cNvSpPr>
          <p:nvPr>
            <p:ph idx="1"/>
          </p:nvPr>
        </p:nvSpPr>
        <p:spPr>
          <a:xfrm>
            <a:off x="593124" y="1037968"/>
            <a:ext cx="10760676" cy="5138995"/>
          </a:xfrm>
        </p:spPr>
        <p:txBody>
          <a:bodyPr>
            <a:normAutofit/>
          </a:bodyPr>
          <a:lstStyle/>
          <a:p>
            <a:pPr>
              <a:buFont typeface="Wingdings" panose="05000000000000000000" pitchFamily="2" charset="2"/>
              <a:buChar char="Ø"/>
            </a:pPr>
            <a:r>
              <a:rPr lang="en-US" sz="3200" b="1" dirty="0">
                <a:latin typeface="Arial Narrow" panose="020B0606020202030204" pitchFamily="34" charset="0"/>
              </a:rPr>
              <a:t>The primary reward and hence motive of an entrepreneur is profit. We know this, we are experts, so, all our offers, skillset, developments, expertise and services are targeted towards an end goal of maximizing profit for our clients. There are a lot of untapped means on the web which most companies and businesses are missing out of, but no more. We are here now.</a:t>
            </a:r>
          </a:p>
          <a:p>
            <a:pPr>
              <a:buFont typeface="Wingdings" panose="05000000000000000000" pitchFamily="2" charset="2"/>
              <a:buChar char="Ø"/>
            </a:pPr>
            <a:r>
              <a:rPr lang="en-US" sz="3200" b="1" dirty="0">
                <a:latin typeface="Arial Narrow" panose="020B0606020202030204" pitchFamily="34" charset="0"/>
              </a:rPr>
              <a:t>We plan to exponentially aggravate the profit and overall revenue of companies and businesses via online resources such as google adverts, traffic generations, online sales, interested global investors and so much more.</a:t>
            </a:r>
          </a:p>
          <a:p>
            <a:pPr>
              <a:buFont typeface="Wingdings" panose="05000000000000000000" pitchFamily="2" charset="2"/>
              <a:buChar char="Ø"/>
            </a:pPr>
            <a:endParaRPr lang="en-US" sz="3200" b="1" dirty="0">
              <a:latin typeface="Arial Narrow" panose="020B0606020202030204" pitchFamily="34" charset="0"/>
            </a:endParaRPr>
          </a:p>
        </p:txBody>
      </p:sp>
      <p:pic>
        <p:nvPicPr>
          <p:cNvPr id="4" name="Picture 3">
            <a:extLst>
              <a:ext uri="{FF2B5EF4-FFF2-40B4-BE49-F238E27FC236}">
                <a16:creationId xmlns:a16="http://schemas.microsoft.com/office/drawing/2014/main" id="{AADE7B95-ACC0-4A55-8707-F21D5FBD9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96" y="5658992"/>
            <a:ext cx="1139293" cy="1139293"/>
          </a:xfrm>
          <a:prstGeom prst="rect">
            <a:avLst/>
          </a:prstGeom>
        </p:spPr>
      </p:pic>
    </p:spTree>
    <p:extLst>
      <p:ext uri="{BB962C8B-B14F-4D97-AF65-F5344CB8AC3E}">
        <p14:creationId xmlns:p14="http://schemas.microsoft.com/office/powerpoint/2010/main" val="76988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7BA0-DF05-4592-9515-CBA1AD93A9CF}"/>
              </a:ext>
            </a:extLst>
          </p:cNvPr>
          <p:cNvSpPr>
            <a:spLocks noGrp="1"/>
          </p:cNvSpPr>
          <p:nvPr>
            <p:ph type="title"/>
          </p:nvPr>
        </p:nvSpPr>
        <p:spPr/>
        <p:txBody>
          <a:bodyPr/>
          <a:lstStyle/>
          <a:p>
            <a:r>
              <a:rPr lang="en-US" dirty="0">
                <a:latin typeface="Arial Black" panose="020B0A04020102020204" pitchFamily="34" charset="0"/>
              </a:rPr>
              <a:t>A summary of our vision</a:t>
            </a:r>
          </a:p>
        </p:txBody>
      </p:sp>
      <p:sp>
        <p:nvSpPr>
          <p:cNvPr id="3" name="Content Placeholder 2">
            <a:extLst>
              <a:ext uri="{FF2B5EF4-FFF2-40B4-BE49-F238E27FC236}">
                <a16:creationId xmlns:a16="http://schemas.microsoft.com/office/drawing/2014/main" id="{85718BE3-5A84-4513-96FB-18A23DD93801}"/>
              </a:ext>
            </a:extLst>
          </p:cNvPr>
          <p:cNvSpPr>
            <a:spLocks noGrp="1"/>
          </p:cNvSpPr>
          <p:nvPr>
            <p:ph idx="1"/>
          </p:nvPr>
        </p:nvSpPr>
        <p:spPr/>
        <p:txBody>
          <a:bodyPr>
            <a:normAutofit/>
          </a:bodyPr>
          <a:lstStyle/>
          <a:p>
            <a:pPr marL="0" indent="0">
              <a:buNone/>
            </a:pPr>
            <a:r>
              <a:rPr lang="en-US" sz="3200" b="1" dirty="0">
                <a:latin typeface="Arial Narrow" panose="020B0606020202030204" pitchFamily="34" charset="0"/>
              </a:rPr>
              <a:t>The power of the internet can no longer be overlooked and its benefits not over emphasized. As an example, during the covid-19 lockdown, online companies such as Jumia and the likes took lead in clothing, food and other services and left other companies crawling behind (not proper to mention names), simply because they harnessed the internet’s power. Not crawling behind (by harnessing digital technology) is one of our major goals for you and also our drive as a software company. Work with us today and let us achieve our vision together.</a:t>
            </a:r>
          </a:p>
        </p:txBody>
      </p:sp>
    </p:spTree>
    <p:extLst>
      <p:ext uri="{BB962C8B-B14F-4D97-AF65-F5344CB8AC3E}">
        <p14:creationId xmlns:p14="http://schemas.microsoft.com/office/powerpoint/2010/main" val="259526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3BDE-3762-450D-B278-4F29E8698976}"/>
              </a:ext>
            </a:extLst>
          </p:cNvPr>
          <p:cNvSpPr>
            <a:spLocks noGrp="1"/>
          </p:cNvSpPr>
          <p:nvPr>
            <p:ph type="title"/>
          </p:nvPr>
        </p:nvSpPr>
        <p:spPr/>
        <p:txBody>
          <a:bodyPr/>
          <a:lstStyle/>
          <a:p>
            <a:r>
              <a:rPr lang="en-US" dirty="0">
                <a:latin typeface="Arial Black" panose="020B0A04020102020204" pitchFamily="34" charset="0"/>
              </a:rPr>
              <a:t>OUR OFFERS</a:t>
            </a:r>
          </a:p>
        </p:txBody>
      </p:sp>
      <p:sp>
        <p:nvSpPr>
          <p:cNvPr id="3" name="Content Placeholder 2">
            <a:extLst>
              <a:ext uri="{FF2B5EF4-FFF2-40B4-BE49-F238E27FC236}">
                <a16:creationId xmlns:a16="http://schemas.microsoft.com/office/drawing/2014/main" id="{5B562868-3A7A-4E1F-ADAC-5105C530952B}"/>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latin typeface="Arial Narrow" panose="020B0606020202030204" pitchFamily="34" charset="0"/>
              </a:rPr>
              <a:t>Creation of websites for individuals, companies, businesses, organizations and institutions at the best affordable prices they can get for the best website that suits them.</a:t>
            </a:r>
          </a:p>
          <a:p>
            <a:pPr>
              <a:buFont typeface="Wingdings" panose="05000000000000000000" pitchFamily="2" charset="2"/>
              <a:buChar char="Ø"/>
            </a:pPr>
            <a:r>
              <a:rPr lang="en-US" b="1" dirty="0">
                <a:latin typeface="Arial Narrow" panose="020B0606020202030204" pitchFamily="34" charset="0"/>
              </a:rPr>
              <a:t>Development of desktop and mobile applications for companies and institutions dependent on their needs and the best means to maximize their profits.</a:t>
            </a:r>
          </a:p>
          <a:p>
            <a:pPr>
              <a:buFont typeface="Wingdings" panose="05000000000000000000" pitchFamily="2" charset="2"/>
              <a:buChar char="Ø"/>
            </a:pPr>
            <a:r>
              <a:rPr lang="en-US" b="1" dirty="0">
                <a:latin typeface="Arial Narrow" panose="020B0606020202030204" pitchFamily="34" charset="0"/>
              </a:rPr>
              <a:t>For companies and businesses with already existent sites or applications (including those developed by us), we offer services of the already existing site or app maintenance and update, graphics design (including logos, flyers, banners, magazines, bulletins etc.) and media coverage (photography, videography and  content creation),</a:t>
            </a:r>
          </a:p>
        </p:txBody>
      </p:sp>
      <p:pic>
        <p:nvPicPr>
          <p:cNvPr id="4" name="Picture 3">
            <a:extLst>
              <a:ext uri="{FF2B5EF4-FFF2-40B4-BE49-F238E27FC236}">
                <a16:creationId xmlns:a16="http://schemas.microsoft.com/office/drawing/2014/main" id="{DBDF0858-D555-423C-8559-703259C7A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5763749"/>
            <a:ext cx="966298" cy="966298"/>
          </a:xfrm>
          <a:prstGeom prst="rect">
            <a:avLst/>
          </a:prstGeom>
        </p:spPr>
      </p:pic>
    </p:spTree>
    <p:extLst>
      <p:ext uri="{BB962C8B-B14F-4D97-AF65-F5344CB8AC3E}">
        <p14:creationId xmlns:p14="http://schemas.microsoft.com/office/powerpoint/2010/main" val="271617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23D8-13B4-4C1A-BB35-E34DFA2F0AA8}"/>
              </a:ext>
            </a:extLst>
          </p:cNvPr>
          <p:cNvSpPr>
            <a:spLocks noGrp="1"/>
          </p:cNvSpPr>
          <p:nvPr>
            <p:ph type="title"/>
          </p:nvPr>
        </p:nvSpPr>
        <p:spPr/>
        <p:txBody>
          <a:bodyPr/>
          <a:lstStyle/>
          <a:p>
            <a:r>
              <a:rPr lang="en-US" dirty="0">
                <a:latin typeface="Arial Black" panose="020B0A04020102020204" pitchFamily="34" charset="0"/>
              </a:rPr>
              <a:t>OUR OFFERS</a:t>
            </a:r>
          </a:p>
        </p:txBody>
      </p:sp>
      <p:sp>
        <p:nvSpPr>
          <p:cNvPr id="3" name="Content Placeholder 2">
            <a:extLst>
              <a:ext uri="{FF2B5EF4-FFF2-40B4-BE49-F238E27FC236}">
                <a16:creationId xmlns:a16="http://schemas.microsoft.com/office/drawing/2014/main" id="{17A6B72B-B72A-44E2-B8EC-EB540C1B8F33}"/>
              </a:ext>
            </a:extLst>
          </p:cNvPr>
          <p:cNvSpPr>
            <a:spLocks noGrp="1"/>
          </p:cNvSpPr>
          <p:nvPr>
            <p:ph idx="1"/>
          </p:nvPr>
        </p:nvSpPr>
        <p:spPr/>
        <p:txBody>
          <a:bodyPr>
            <a:normAutofit lnSpcReduction="10000"/>
          </a:bodyPr>
          <a:lstStyle/>
          <a:p>
            <a:pPr>
              <a:buFont typeface="Wingdings" panose="05000000000000000000" pitchFamily="2" charset="2"/>
              <a:buChar char="Ø"/>
            </a:pPr>
            <a:r>
              <a:rPr lang="en-US" sz="3200" b="1" dirty="0">
                <a:latin typeface="Arial Narrow" panose="020B0606020202030204" pitchFamily="34" charset="0"/>
              </a:rPr>
              <a:t>We offer our expertise in artificial intelligence and machine learning to any company or organization who needs such services at relatively affordable prices.</a:t>
            </a:r>
          </a:p>
          <a:p>
            <a:pPr>
              <a:buFont typeface="Wingdings" panose="05000000000000000000" pitchFamily="2" charset="2"/>
              <a:buChar char="Ø"/>
            </a:pPr>
            <a:r>
              <a:rPr lang="en-US" sz="3200" b="1" dirty="0">
                <a:latin typeface="Arial Narrow" panose="020B0606020202030204" pitchFamily="34" charset="0"/>
              </a:rPr>
              <a:t>We offer training services too, to those interested in learning the art of programming and software development, or to companies wishing to train some or all of their employees so they can be website developers and managers (this can cut company cost of paying external developers and maintainers), or even schools and states wanting to train their student and citizens in the art.</a:t>
            </a:r>
          </a:p>
        </p:txBody>
      </p:sp>
      <p:pic>
        <p:nvPicPr>
          <p:cNvPr id="4" name="Picture 3">
            <a:extLst>
              <a:ext uri="{FF2B5EF4-FFF2-40B4-BE49-F238E27FC236}">
                <a16:creationId xmlns:a16="http://schemas.microsoft.com/office/drawing/2014/main" id="{E7AD644C-5AAE-404A-A5C3-9BDB04BA5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0" y="5706171"/>
            <a:ext cx="1003368" cy="1003368"/>
          </a:xfrm>
          <a:prstGeom prst="rect">
            <a:avLst/>
          </a:prstGeom>
        </p:spPr>
      </p:pic>
    </p:spTree>
    <p:extLst>
      <p:ext uri="{BB962C8B-B14F-4D97-AF65-F5344CB8AC3E}">
        <p14:creationId xmlns:p14="http://schemas.microsoft.com/office/powerpoint/2010/main" val="411842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77F5-B5C6-44FC-BE61-54D911DD1385}"/>
              </a:ext>
            </a:extLst>
          </p:cNvPr>
          <p:cNvSpPr>
            <a:spLocks noGrp="1"/>
          </p:cNvSpPr>
          <p:nvPr>
            <p:ph type="title"/>
          </p:nvPr>
        </p:nvSpPr>
        <p:spPr/>
        <p:txBody>
          <a:bodyPr/>
          <a:lstStyle/>
          <a:p>
            <a:r>
              <a:rPr lang="en-US" dirty="0">
                <a:latin typeface="Arial Black" panose="020B0A04020102020204" pitchFamily="34" charset="0"/>
              </a:rPr>
              <a:t>OUR OFFERS</a:t>
            </a:r>
          </a:p>
        </p:txBody>
      </p:sp>
      <p:sp>
        <p:nvSpPr>
          <p:cNvPr id="3" name="Content Placeholder 2">
            <a:extLst>
              <a:ext uri="{FF2B5EF4-FFF2-40B4-BE49-F238E27FC236}">
                <a16:creationId xmlns:a16="http://schemas.microsoft.com/office/drawing/2014/main" id="{0CBF81ED-D1D4-49CC-A434-BA82A6B06CFD}"/>
              </a:ext>
            </a:extLst>
          </p:cNvPr>
          <p:cNvSpPr>
            <a:spLocks noGrp="1"/>
          </p:cNvSpPr>
          <p:nvPr>
            <p:ph idx="1"/>
          </p:nvPr>
        </p:nvSpPr>
        <p:spPr/>
        <p:txBody>
          <a:bodyPr>
            <a:normAutofit/>
          </a:bodyPr>
          <a:lstStyle/>
          <a:p>
            <a:pPr>
              <a:buFont typeface="Wingdings" panose="05000000000000000000" pitchFamily="2" charset="2"/>
              <a:buChar char="Ø"/>
            </a:pPr>
            <a:r>
              <a:rPr lang="en-US" sz="3200" b="1" dirty="0">
                <a:latin typeface="Arial Narrow" panose="020B0606020202030204" pitchFamily="34" charset="0"/>
              </a:rPr>
              <a:t>Website and applications testing and debugging</a:t>
            </a:r>
          </a:p>
          <a:p>
            <a:pPr>
              <a:buFont typeface="Wingdings" panose="05000000000000000000" pitchFamily="2" charset="2"/>
              <a:buChar char="Ø"/>
            </a:pPr>
            <a:r>
              <a:rPr lang="en-US" sz="3200" b="1" dirty="0">
                <a:latin typeface="Arial Narrow" panose="020B0606020202030204" pitchFamily="34" charset="0"/>
              </a:rPr>
              <a:t>Sophisticated and advanced sites and app developments</a:t>
            </a:r>
          </a:p>
          <a:p>
            <a:pPr>
              <a:buFont typeface="Wingdings" panose="05000000000000000000" pitchFamily="2" charset="2"/>
              <a:buChar char="Ø"/>
            </a:pPr>
            <a:r>
              <a:rPr lang="en-US" sz="3200" b="1" dirty="0">
                <a:latin typeface="Arial Narrow" panose="020B0606020202030204" pitchFamily="34" charset="0"/>
              </a:rPr>
              <a:t>Consultancy and enquiries</a:t>
            </a:r>
          </a:p>
          <a:p>
            <a:pPr>
              <a:buFont typeface="Wingdings" panose="05000000000000000000" pitchFamily="2" charset="2"/>
              <a:buChar char="Ø"/>
            </a:pPr>
            <a:r>
              <a:rPr lang="en-US" sz="3200" b="1" dirty="0">
                <a:latin typeface="Arial Narrow" panose="020B0606020202030204" pitchFamily="34" charset="0"/>
              </a:rPr>
              <a:t>Tutorials</a:t>
            </a:r>
          </a:p>
          <a:p>
            <a:pPr>
              <a:buFont typeface="Wingdings" panose="05000000000000000000" pitchFamily="2" charset="2"/>
              <a:buChar char="Ø"/>
            </a:pPr>
            <a:r>
              <a:rPr lang="en-US" sz="3200" b="1" dirty="0">
                <a:latin typeface="Arial Narrow" panose="020B0606020202030204" pitchFamily="34" charset="0"/>
              </a:rPr>
              <a:t>Adverts and publicity</a:t>
            </a:r>
          </a:p>
          <a:p>
            <a:pPr>
              <a:buFont typeface="Wingdings" panose="05000000000000000000" pitchFamily="2" charset="2"/>
              <a:buChar char="Ø"/>
            </a:pPr>
            <a:r>
              <a:rPr lang="en-US" sz="3200" b="1" dirty="0">
                <a:latin typeface="Arial Narrow" panose="020B0606020202030204" pitchFamily="34" charset="0"/>
              </a:rPr>
              <a:t>Pasting of flyers, banners and campaigns</a:t>
            </a:r>
          </a:p>
          <a:p>
            <a:pPr>
              <a:buFont typeface="Wingdings" panose="05000000000000000000" pitchFamily="2" charset="2"/>
              <a:buChar char="Ø"/>
            </a:pPr>
            <a:r>
              <a:rPr lang="en-US" sz="3200" b="1" dirty="0">
                <a:latin typeface="Arial Narrow" panose="020B0606020202030204" pitchFamily="34" charset="0"/>
              </a:rPr>
              <a:t>Miscellaneous assistance to companies</a:t>
            </a:r>
          </a:p>
        </p:txBody>
      </p:sp>
      <p:pic>
        <p:nvPicPr>
          <p:cNvPr id="4" name="Picture 3">
            <a:extLst>
              <a:ext uri="{FF2B5EF4-FFF2-40B4-BE49-F238E27FC236}">
                <a16:creationId xmlns:a16="http://schemas.microsoft.com/office/drawing/2014/main" id="{F18493A0-BD1E-4FC1-A986-F016FD4FB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5659395"/>
            <a:ext cx="1070652" cy="1070652"/>
          </a:xfrm>
          <a:prstGeom prst="rect">
            <a:avLst/>
          </a:prstGeom>
        </p:spPr>
      </p:pic>
    </p:spTree>
    <p:extLst>
      <p:ext uri="{BB962C8B-B14F-4D97-AF65-F5344CB8AC3E}">
        <p14:creationId xmlns:p14="http://schemas.microsoft.com/office/powerpoint/2010/main" val="391517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774</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Narrow</vt:lpstr>
      <vt:lpstr>Calibri</vt:lpstr>
      <vt:lpstr>Calibri Light</vt:lpstr>
      <vt:lpstr>Wingdings</vt:lpstr>
      <vt:lpstr>Office Theme</vt:lpstr>
      <vt:lpstr>&lt;ENCODED&gt;</vt:lpstr>
      <vt:lpstr>PowerPoint Presentation</vt:lpstr>
      <vt:lpstr>Who we are</vt:lpstr>
      <vt:lpstr>OUR VISION</vt:lpstr>
      <vt:lpstr>PowerPoint Presentation</vt:lpstr>
      <vt:lpstr>A summary of our vision</vt:lpstr>
      <vt:lpstr>OUR OFFERS</vt:lpstr>
      <vt:lpstr>OUR OFFERS</vt:lpstr>
      <vt:lpstr>OUR OFFERS</vt:lpstr>
      <vt:lpstr>Summary of our offers</vt:lpstr>
      <vt:lpstr>Summary of our offers</vt:lpstr>
      <vt:lpstr>Our Contact Details</vt:lpstr>
      <vt:lpstr>OUR PRICING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&lt;ENCODED&gt;</dc:title>
  <dc:creator>Andecaleb005@gmail.com</dc:creator>
  <cp:lastModifiedBy>Andecaleb005@gmail.com</cp:lastModifiedBy>
  <cp:revision>13</cp:revision>
  <dcterms:created xsi:type="dcterms:W3CDTF">2021-05-11T06:28:36Z</dcterms:created>
  <dcterms:modified xsi:type="dcterms:W3CDTF">2021-05-11T08:09:00Z</dcterms:modified>
</cp:coreProperties>
</file>