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1" r:id="rId5"/>
    <p:sldId id="260" r:id="rId6"/>
    <p:sldId id="263" r:id="rId7"/>
    <p:sldId id="322" r:id="rId8"/>
    <p:sldId id="262" r:id="rId9"/>
    <p:sldId id="273" r:id="rId10"/>
    <p:sldId id="312" r:id="rId11"/>
    <p:sldId id="309" r:id="rId12"/>
    <p:sldId id="313" r:id="rId13"/>
    <p:sldId id="314" r:id="rId14"/>
    <p:sldId id="315" r:id="rId15"/>
    <p:sldId id="316" r:id="rId16"/>
    <p:sldId id="317" r:id="rId17"/>
    <p:sldId id="264" r:id="rId18"/>
    <p:sldId id="323" r:id="rId19"/>
    <p:sldId id="324" r:id="rId20"/>
    <p:sldId id="325" r:id="rId21"/>
    <p:sldId id="27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5F7"/>
    <a:srgbClr val="1F5786"/>
    <a:srgbClr val="A9A9A9"/>
    <a:srgbClr val="7F7F7F"/>
    <a:srgbClr val="1C5483"/>
    <a:srgbClr val="BFBFBF"/>
    <a:srgbClr val="1A4771"/>
    <a:srgbClr val="3E6C94"/>
    <a:srgbClr val="26688F"/>
    <a:srgbClr val="1F4F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</a:fld>
            <a:endParaRPr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-672834" y="-676986"/>
            <a:ext cx="1340124" cy="134012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-654834" y="-654834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 rot="16200000" flipV="1">
            <a:off x="-166250" y="74619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 rot="16200000" flipV="1">
            <a:off x="-142125" y="758166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527935" y="297874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 rot="665877">
            <a:off x="720182" y="-339909"/>
            <a:ext cx="510426" cy="510426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 rot="665877">
            <a:off x="723890" y="-331793"/>
            <a:ext cx="497338" cy="49733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405589" y="208761"/>
            <a:ext cx="245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请输入标题</a:t>
            </a:r>
            <a:endParaRPr lang="en-US" altLang="zh-CN" sz="2400" dirty="0"/>
          </a:p>
        </p:txBody>
      </p:sp>
      <p:sp>
        <p:nvSpPr>
          <p:cNvPr id="13" name="矩形 12"/>
          <p:cNvSpPr/>
          <p:nvPr userDrawn="1"/>
        </p:nvSpPr>
        <p:spPr>
          <a:xfrm>
            <a:off x="1405589" y="677354"/>
            <a:ext cx="1979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About the program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531916" y="675661"/>
            <a:ext cx="36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85B8A-6165-417C-9295-0AEEC5C40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77AED-37C0-4478-A8B5-B144B4B37F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rot="665877">
            <a:off x="10096831" y="2630196"/>
            <a:ext cx="1404000" cy="1404000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986540" y="4621839"/>
            <a:ext cx="1136114" cy="113611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004540" y="4633811"/>
            <a:ext cx="1110293" cy="1110293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838200" dist="368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621459" y="-345395"/>
            <a:ext cx="1584000" cy="1584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17213" y="1682246"/>
            <a:ext cx="6957575" cy="3493508"/>
          </a:xfrm>
          <a:prstGeom prst="rect">
            <a:avLst/>
          </a:prstGeom>
          <a:noFill/>
          <a:ln w="1047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11320" y="2182495"/>
            <a:ext cx="377063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吴彦组</a:t>
            </a:r>
            <a:endParaRPr lang="zh-CN" altLang="en-US" sz="6600" b="1" spc="2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48704" y="3381074"/>
            <a:ext cx="5486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生产管理系统 调研报告</a:t>
            </a:r>
            <a:endParaRPr lang="zh-CN" altLang="en-US" sz="2800" b="1" spc="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567459" y="4611085"/>
            <a:ext cx="1620000" cy="1620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533400" dist="4953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603459" y="4647085"/>
            <a:ext cx="1548000" cy="1548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6223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6200000" flipV="1">
            <a:off x="3769816" y="783830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6200000" flipV="1">
            <a:off x="3805816" y="795798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9776668" y="987110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-495564" y="3642684"/>
            <a:ext cx="991127" cy="991127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1696436" y="5464751"/>
            <a:ext cx="991127" cy="991127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177800" dir="8100000" algn="tr" rotWithShape="0">
              <a:srgbClr val="35333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606721" y="-463293"/>
            <a:ext cx="1073856" cy="107385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533400" dist="4953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642721" y="-427293"/>
            <a:ext cx="1026129" cy="102612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6223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639459" y="-323243"/>
            <a:ext cx="1548000" cy="1548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665877">
            <a:off x="10114832" y="2648196"/>
            <a:ext cx="1368000" cy="1368000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rot="665877">
            <a:off x="4532811" y="6391938"/>
            <a:ext cx="1184635" cy="1184635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665877">
            <a:off x="4551302" y="6404907"/>
            <a:ext cx="1154260" cy="1154260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957955" y="4493260"/>
            <a:ext cx="42678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小组成员：杨豪、陈齐翔、盛晓颖、赵欣璇</a:t>
            </a:r>
            <a:endParaRPr lang="zh-CN" altLang="en-US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654834" y="-654834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6200000" flipV="1">
            <a:off x="-166250" y="74619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16200000" flipV="1">
            <a:off x="-142125" y="758166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27935" y="297874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665877">
            <a:off x="720182" y="-339909"/>
            <a:ext cx="510426" cy="510426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665877">
            <a:off x="723890" y="-331793"/>
            <a:ext cx="497338" cy="49733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405589" y="208761"/>
            <a:ext cx="24581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订单管理</a:t>
            </a:r>
            <a:endParaRPr lang="zh-CN" altLang="en-US" sz="2400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1531916" y="675661"/>
            <a:ext cx="36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405255" y="1538605"/>
            <a:ext cx="8646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（1）电话接收订单，记录订单信息</a:t>
            </a:r>
            <a:endParaRPr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405890" y="2644775"/>
            <a:ext cx="8645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（2）整理客户信息，可以用于后期排单的优先级以及日常沟通，获取订单</a:t>
            </a:r>
            <a:endParaRPr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405890" y="3837305"/>
            <a:ext cx="86455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（3）综合交货时间，库存数量以及客户优先级合理安排订单生产推荐顺序，半天/一天内交付给生产计划部门</a:t>
            </a:r>
            <a:endParaRPr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404620" y="5062220"/>
            <a:ext cx="90836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（4）跟踪客户对相应订单的反馈和满意度，实时更新订单信息并与生产计划部门进行沟通</a:t>
            </a:r>
            <a:endParaRPr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654834" y="-654834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6200000" flipV="1">
            <a:off x="-166250" y="74619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16200000" flipV="1">
            <a:off x="-142125" y="758166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27935" y="297874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665877">
            <a:off x="720182" y="-339909"/>
            <a:ext cx="510426" cy="510426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665877">
            <a:off x="723890" y="-331793"/>
            <a:ext cx="497338" cy="49733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405589" y="208761"/>
            <a:ext cx="24581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仓库管理</a:t>
            </a:r>
            <a:endParaRPr lang="zh-CN" altLang="en-US" sz="2400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1531916" y="675661"/>
            <a:ext cx="36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405890" y="1538605"/>
            <a:ext cx="8645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（1）库存信息及时更新</a:t>
            </a:r>
            <a:endParaRPr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405255" y="2459990"/>
            <a:ext cx="8646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（2）根据生产计划部门的通知进行出库入库</a:t>
            </a:r>
            <a:endParaRPr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405255" y="3284220"/>
            <a:ext cx="8646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（3）出库、入库日志生成</a:t>
            </a:r>
            <a:r>
              <a:rPr 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时间，材料名称，规格，数量，流向</a:t>
            </a:r>
            <a:r>
              <a:rPr 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zh-CN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405255" y="4105275"/>
            <a:ext cx="8646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（4）材料滞销时及时向生产计划部门预警</a:t>
            </a:r>
            <a:endParaRPr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05890" y="4949825"/>
            <a:ext cx="8646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（5）向生产计划部门和采购部门提供库存查询功能</a:t>
            </a:r>
            <a:endParaRPr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654834" y="-654834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6200000" flipV="1">
            <a:off x="-166250" y="74619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16200000" flipV="1">
            <a:off x="-142125" y="758166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27935" y="297874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665877">
            <a:off x="720182" y="-339909"/>
            <a:ext cx="510426" cy="510426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665877">
            <a:off x="723890" y="-331793"/>
            <a:ext cx="497338" cy="49733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405589" y="208761"/>
            <a:ext cx="24581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生产管理</a:t>
            </a:r>
            <a:endParaRPr lang="zh-CN" altLang="en-US" sz="2400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1531916" y="675661"/>
            <a:ext cx="36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275080" y="1538605"/>
            <a:ext cx="8776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（1）根据订单要求，生成原材料表</a:t>
            </a:r>
            <a:endParaRPr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285875" y="2244725"/>
            <a:ext cx="8776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）如库存不足，通知采购部门进行采购</a:t>
            </a:r>
            <a:endParaRPr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285875" y="3011805"/>
            <a:ext cx="87763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）跟踪各个订单原材料准备情况 ,对于物资足以支撑生产的订单，生成领料单，分发给各个工位</a:t>
            </a:r>
            <a:endParaRPr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85875" y="3954145"/>
            <a:ext cx="8787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）记录订单状态</a:t>
            </a:r>
            <a:endParaRPr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75080" y="4655185"/>
            <a:ext cx="87763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）接收仓库预警信息。如缺货预警，通知采购部门进行采购；如材料滞销，通知财务部门进行分析</a:t>
            </a:r>
            <a:endParaRPr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85875" y="5566410"/>
            <a:ext cx="8787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）接收各个工位的材料额外需求信息，做好仓库和采购部门之间的沟通</a:t>
            </a:r>
            <a:endParaRPr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-654834" y="-654834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6200000" flipV="1">
            <a:off x="-166250" y="74619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16200000" flipV="1">
            <a:off x="-142125" y="758166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27935" y="297874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665877">
            <a:off x="720182" y="-339909"/>
            <a:ext cx="510426" cy="510426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665877">
            <a:off x="723890" y="-331793"/>
            <a:ext cx="497338" cy="49733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405589" y="208761"/>
            <a:ext cx="24581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采购管理</a:t>
            </a:r>
            <a:endParaRPr lang="zh-CN" altLang="en-US" sz="2400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1531916" y="675661"/>
            <a:ext cx="36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275080" y="2618105"/>
            <a:ext cx="92132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物料报价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：建立供应商档案，记录各个供应商的信誉度、货品质量、及提供货品的详细信息，例如种类、价格、运输方式、到货时间等。系统可以根据这些信息和历史记录推荐首选及次选的供应商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75080" y="3908425"/>
            <a:ext cx="92132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采购清单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：展示采购进度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——未采购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、采购订货、进料检验、仓库收料、采购完成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275080" y="4891405"/>
            <a:ext cx="92132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历史采购记录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5080" y="1088390"/>
            <a:ext cx="92132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</a:t>
            </a:r>
            <a:r>
              <a:rPr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根据仓库部门的（自动）申请信息进行采购，货品需及时注册入库并提交实际成本。</a:t>
            </a:r>
            <a:endParaRPr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654834" y="-654834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6200000" flipV="1">
            <a:off x="-166250" y="74619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16200000" flipV="1">
            <a:off x="-142125" y="758166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27935" y="297874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665877">
            <a:off x="720182" y="-339909"/>
            <a:ext cx="510426" cy="510426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665877">
            <a:off x="723890" y="-331793"/>
            <a:ext cx="497338" cy="49733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405589" y="208761"/>
            <a:ext cx="24581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统计分析</a:t>
            </a:r>
            <a:endParaRPr lang="zh-CN" altLang="en-US" sz="2400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1531916" y="675661"/>
            <a:ext cx="36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405890" y="1538605"/>
            <a:ext cx="8645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（1）</a:t>
            </a:r>
            <a:r>
              <a:rPr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物料报价统计</a:t>
            </a:r>
            <a:endParaRPr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405890" y="2329180"/>
            <a:ext cx="8645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（2）</a:t>
            </a:r>
            <a:r>
              <a:rPr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订单统计分析</a:t>
            </a:r>
            <a:r>
              <a:rPr 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：①订单明细查询；②生产预测分析</a:t>
            </a:r>
            <a:endParaRPr lang="zh-CN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405890" y="3186430"/>
            <a:ext cx="86455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（3）</a:t>
            </a:r>
            <a:r>
              <a:rPr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成本管理</a:t>
            </a:r>
            <a:r>
              <a:rPr 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：①产品采购明细表；②产品库存明细表；③其他支出统计；④成本汇总</a:t>
            </a:r>
            <a:endParaRPr lang="zh-CN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405255" y="4170680"/>
            <a:ext cx="86461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（4）产</a:t>
            </a:r>
            <a:r>
              <a:rPr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品销售统计</a:t>
            </a:r>
            <a:r>
              <a:rPr 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：对历史销售记录进行统计，可以对产品种类、销售数量、销售金额等进行统计分析，直观地看出工厂生产的产品在市场所占据的份额</a:t>
            </a:r>
            <a:endParaRPr lang="zh-CN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05890" y="5471795"/>
            <a:ext cx="8646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（5）</a:t>
            </a:r>
            <a:r>
              <a:rPr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财务收支统计</a:t>
            </a:r>
            <a:endParaRPr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-654834" y="-654834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6200000" flipV="1">
            <a:off x="-166250" y="74619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16200000" flipV="1">
            <a:off x="-142125" y="758166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27935" y="297874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665877">
            <a:off x="720182" y="-339909"/>
            <a:ext cx="510426" cy="510426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665877">
            <a:off x="723890" y="-331793"/>
            <a:ext cx="497338" cy="49733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405589" y="208761"/>
            <a:ext cx="24581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个人信息管理</a:t>
            </a:r>
            <a:endParaRPr lang="zh-CN" altLang="en-US" sz="2400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1531916" y="675661"/>
            <a:ext cx="36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275080" y="1711960"/>
            <a:ext cx="92132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（1）</a:t>
            </a:r>
            <a:r>
              <a:rPr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更改密码</a:t>
            </a:r>
            <a:r>
              <a:rPr 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系统保存登录用户的账号密码，用户可进行更改</a:t>
            </a:r>
            <a:endParaRPr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75080" y="2872105"/>
            <a:ext cx="92132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（2）</a:t>
            </a:r>
            <a:r>
              <a:rPr sz="20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查看个人基本信息</a:t>
            </a:r>
            <a:r>
              <a:rPr lang="zh-CN" sz="20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：</a:t>
            </a:r>
            <a:r>
              <a:rPr sz="20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用户可查看系统录入的个人信息，如所属部门、职位，以及基本的个人信息如姓名、年龄、联系方式等</a:t>
            </a:r>
            <a:endParaRPr sz="200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275080" y="4130040"/>
            <a:ext cx="92132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（3）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权限设置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：系统根据录入的用户职位信息（经过认证的）对用户权限进行控制</a:t>
            </a:r>
            <a:endParaRPr lang="zh-CN" altLang="en-US" sz="2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088436" y="4692191"/>
            <a:ext cx="1340124" cy="134012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06436" y="4714343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329053" y="1702475"/>
            <a:ext cx="3666701" cy="3666701"/>
          </a:xfrm>
          <a:prstGeom prst="ellipse">
            <a:avLst/>
          </a:prstGeom>
          <a:noFill/>
          <a:ln w="889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64299" y="2465124"/>
            <a:ext cx="23947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spc="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04</a:t>
            </a:r>
            <a:endParaRPr lang="zh-CN" altLang="en-US" sz="13800" spc="80" dirty="0">
              <a:solidFill>
                <a:schemeClr val="tx1">
                  <a:lumMod val="85000"/>
                  <a:lumOff val="1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rot="16200000" flipV="1">
            <a:off x="4323061" y="1249389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6200000" flipV="1">
            <a:off x="4359061" y="1261357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-495564" y="-785500"/>
            <a:ext cx="1584000" cy="1584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-477564" y="-763348"/>
            <a:ext cx="1548000" cy="1548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665877">
            <a:off x="4532811" y="6391938"/>
            <a:ext cx="1184635" cy="1184635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665877">
            <a:off x="4551302" y="6404907"/>
            <a:ext cx="1154260" cy="1154260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-495564" y="3642684"/>
            <a:ext cx="991127" cy="991127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685807" y="2458103"/>
            <a:ext cx="334884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用户故事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1382000" y="529808"/>
            <a:ext cx="1620000" cy="1620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533400" dist="4953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418000" y="565808"/>
            <a:ext cx="1548000" cy="1548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6223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6792686" y="3415473"/>
            <a:ext cx="684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654834" y="-654834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6200000" flipV="1">
            <a:off x="-166250" y="74619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16200000" flipV="1">
            <a:off x="-142125" y="758166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27935" y="297874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665877">
            <a:off x="720182" y="-339909"/>
            <a:ext cx="510426" cy="510426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665877">
            <a:off x="723890" y="-331793"/>
            <a:ext cx="497338" cy="49733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405589" y="208761"/>
            <a:ext cx="24581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用户故事</a:t>
            </a:r>
            <a:endParaRPr lang="zh-CN" altLang="en-US" sz="2400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1531916" y="675661"/>
            <a:ext cx="36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406525" y="1669415"/>
            <a:ext cx="8645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（1）用户注册、登录</a:t>
            </a:r>
            <a:endParaRPr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405890" y="2329180"/>
            <a:ext cx="8645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（2）订单接收、排单、下发</a:t>
            </a:r>
            <a:endParaRPr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405890" y="3056255"/>
            <a:ext cx="8645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（3）库存货品调配</a:t>
            </a:r>
            <a:endParaRPr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406525" y="3806190"/>
            <a:ext cx="8646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（4）库存预警</a:t>
            </a:r>
            <a:endParaRPr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06525" y="4568190"/>
            <a:ext cx="8646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（5）入库</a:t>
            </a:r>
            <a:endParaRPr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06525" y="5327015"/>
            <a:ext cx="8646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zh-CN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r>
              <a:rPr lang="zh-CN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生产</a:t>
            </a:r>
            <a:endParaRPr lang="zh-CN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12510" y="1669415"/>
            <a:ext cx="8646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zh-CN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）成品验收</a:t>
            </a:r>
            <a:endParaRPr lang="zh-CN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12510" y="2329180"/>
            <a:ext cx="8646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zh-CN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）采购</a:t>
            </a:r>
            <a:endParaRPr lang="zh-CN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12510" y="3056255"/>
            <a:ext cx="8646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zh-CN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）添加货品配料</a:t>
            </a:r>
            <a:endParaRPr lang="zh-CN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12510" y="3806190"/>
            <a:ext cx="8646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zh-CN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）减少货品配料</a:t>
            </a:r>
            <a:endParaRPr lang="zh-CN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12510" y="4568190"/>
            <a:ext cx="8646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r>
              <a:rPr lang="zh-CN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）更改货品配料</a:t>
            </a:r>
            <a:endParaRPr lang="zh-CN" sz="2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-654834" y="-654834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6200000" flipV="1">
            <a:off x="-166250" y="74619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16200000" flipV="1">
            <a:off x="-142125" y="758166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27935" y="297874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665877">
            <a:off x="720182" y="-339909"/>
            <a:ext cx="510426" cy="510426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665877">
            <a:off x="723890" y="-331793"/>
            <a:ext cx="497338" cy="49733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405890" y="208915"/>
            <a:ext cx="3371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订单接收、排单、下发</a:t>
            </a:r>
            <a:endParaRPr lang="zh-CN" altLang="en-US" sz="2400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1531916" y="675661"/>
            <a:ext cx="36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275080" y="1711960"/>
            <a:ext cx="92132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（1）用户在 订单管理—接收订单中打开物品列表，选择订单中包含的物品</a:t>
            </a:r>
            <a:endParaRPr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75080" y="2404745"/>
            <a:ext cx="92132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（2）填写订单时间、订购数量、订购人、送货地址、联系电话、deadline等信息</a:t>
            </a:r>
            <a:endParaRPr sz="200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275080" y="3140710"/>
            <a:ext cx="92132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（3）综合各种订单信息，将此次订单安排在总订单列表的某一位置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5080" y="3865880"/>
            <a:ext cx="92132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）选择订单列表头部的订单项， 向系统发出 库存请求 消息，内容是其货品编号和数量，更新状态为“配货中”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5080" y="4758055"/>
            <a:ext cx="92132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）等待接收 出库 消息，收到后更新状态为“配送中”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-654834" y="-654834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6200000" flipV="1">
            <a:off x="-166250" y="74619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16200000" flipV="1">
            <a:off x="-142125" y="758166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27935" y="297874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665877">
            <a:off x="720182" y="-339909"/>
            <a:ext cx="510426" cy="510426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665877">
            <a:off x="723890" y="-331793"/>
            <a:ext cx="497338" cy="49733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405890" y="208915"/>
            <a:ext cx="3371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库存货品调配</a:t>
            </a:r>
            <a:endParaRPr lang="zh-CN" altLang="en-US" sz="2400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1531916" y="675661"/>
            <a:ext cx="36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275080" y="1711960"/>
            <a:ext cx="92132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（1）系统收到库存请求 消息，在库存中检查消息体指定的货品数量</a:t>
            </a:r>
            <a:endParaRPr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75080" y="2404745"/>
            <a:ext cx="92132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（2）成品货品库存不足时，向系统发出 生产 消息，等待货品入库（切换为“等待状态”）</a:t>
            </a:r>
            <a:endParaRPr sz="200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275080" y="3314700"/>
            <a:ext cx="92132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（3）配料货品库存不足时，发出 配料不足 消息，等待货品入库（切换为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等待状态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5080" y="4236085"/>
            <a:ext cx="92132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）库存充足时（即状态更新为“非等待”），发出 库存充足 消息，并出库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5080" y="4845050"/>
            <a:ext cx="92132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）向系统发出 出库消息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873896" y="4792351"/>
            <a:ext cx="1340124" cy="134012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91896" y="4814503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71896" y="1294411"/>
            <a:ext cx="4320000" cy="4320000"/>
          </a:xfrm>
          <a:prstGeom prst="ellipse">
            <a:avLst/>
          </a:prstGeom>
          <a:noFill/>
          <a:ln w="889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01563" y="1930917"/>
            <a:ext cx="14606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HW Bold" panose="020B0800000000000000" pitchFamily="34" charset="-122"/>
                <a:ea typeface="思源黑体 HW Bold" panose="020B0800000000000000" pitchFamily="34" charset="-122"/>
              </a:rPr>
              <a:t>目录</a:t>
            </a:r>
            <a:endParaRPr lang="zh-CN" altLang="en-US" sz="9600" spc="50" dirty="0">
              <a:solidFill>
                <a:schemeClr val="tx1">
                  <a:lumMod val="85000"/>
                  <a:lumOff val="15000"/>
                </a:schemeClr>
              </a:solidFill>
              <a:latin typeface="思源黑体 HW Bold" panose="020B0800000000000000" pitchFamily="34" charset="-122"/>
              <a:ea typeface="思源黑体 HW Bold" panose="020B0800000000000000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rot="16200000" flipV="1">
            <a:off x="4011032" y="1460723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6200000" flipV="1">
            <a:off x="4047032" y="1472691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205823" y="-762069"/>
            <a:ext cx="1584000" cy="1584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223823" y="-739917"/>
            <a:ext cx="1548000" cy="1548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665877">
            <a:off x="4532811" y="6391938"/>
            <a:ext cx="1184635" cy="1184635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665877">
            <a:off x="4551302" y="6404907"/>
            <a:ext cx="1154260" cy="1154260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-495564" y="3642684"/>
            <a:ext cx="991127" cy="991127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1565807" y="-325654"/>
            <a:ext cx="991127" cy="9911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469900" dist="190500" dir="8100000" sx="142000" sy="142000" algn="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267699" y="1211286"/>
            <a:ext cx="334884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1.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背景介绍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7398327" y="1919172"/>
            <a:ext cx="81939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267699" y="2498740"/>
            <a:ext cx="334884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2.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业务流程图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7398327" y="3206626"/>
            <a:ext cx="81939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267699" y="3809944"/>
            <a:ext cx="334884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3.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功能整理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7398327" y="4517830"/>
            <a:ext cx="81939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267699" y="5064673"/>
            <a:ext cx="334884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4.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用户故事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7528955" y="5769659"/>
            <a:ext cx="81939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rot="665877">
            <a:off x="10096831" y="2630196"/>
            <a:ext cx="1404000" cy="1404000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986540" y="4621839"/>
            <a:ext cx="1136114" cy="113611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004540" y="4633811"/>
            <a:ext cx="1110293" cy="1110293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838200" dist="368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621459" y="-345395"/>
            <a:ext cx="1584000" cy="1584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17213" y="1682246"/>
            <a:ext cx="6957575" cy="3493508"/>
          </a:xfrm>
          <a:prstGeom prst="rect">
            <a:avLst/>
          </a:prstGeom>
          <a:noFill/>
          <a:ln w="1047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73425" y="2264410"/>
            <a:ext cx="56457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6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體 Bold" charset="0"/>
                <a:ea typeface="思源黑體 Bold" charset="0"/>
                <a:cs typeface="Segoe UI" panose="020B0502040204020203" pitchFamily="34" charset="0"/>
              </a:rPr>
              <a:t>我们是吴彦组</a:t>
            </a:r>
            <a:endParaRPr lang="zh-CN" sz="6600" b="1" spc="200" dirty="0">
              <a:solidFill>
                <a:schemeClr val="tx1">
                  <a:lumMod val="85000"/>
                  <a:lumOff val="15000"/>
                </a:schemeClr>
              </a:solidFill>
              <a:latin typeface="思源黑體 Bold" charset="0"/>
              <a:ea typeface="思源黑體 Bold" charset="0"/>
              <a:cs typeface="Segoe UI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52800" y="3534901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體 Bold" panose="020B0800000000000000" pitchFamily="34" charset="-128"/>
                <a:ea typeface="思源黑體 Bold" panose="020B0800000000000000" pitchFamily="34" charset="-128"/>
              </a:rPr>
              <a:t>谢 谢</a:t>
            </a:r>
            <a:endParaRPr lang="zh-CN" altLang="en-US" sz="7200" b="1" spc="50" dirty="0">
              <a:solidFill>
                <a:schemeClr val="tx1">
                  <a:lumMod val="85000"/>
                  <a:lumOff val="15000"/>
                </a:schemeClr>
              </a:solidFill>
              <a:latin typeface="思源黑體 Bold" panose="020B0800000000000000" pitchFamily="34" charset="-128"/>
              <a:ea typeface="思源黑體 Bold" panose="020B0800000000000000" pitchFamily="34" charset="-128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567459" y="4611085"/>
            <a:ext cx="1620000" cy="1620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533400" dist="4953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603459" y="4647085"/>
            <a:ext cx="1548000" cy="1548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6223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6200000" flipV="1">
            <a:off x="3769816" y="783830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6200000" flipV="1">
            <a:off x="3805816" y="795798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9776668" y="987110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-495564" y="3642684"/>
            <a:ext cx="991127" cy="991127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1696436" y="5464751"/>
            <a:ext cx="991127" cy="991127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177800" dir="8100000" algn="tr" rotWithShape="0">
              <a:srgbClr val="35333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606721" y="-463293"/>
            <a:ext cx="1073856" cy="107385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533400" dist="4953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642721" y="-427293"/>
            <a:ext cx="1026129" cy="102612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6223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639459" y="-323243"/>
            <a:ext cx="1548000" cy="1548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665877">
            <a:off x="10114832" y="2648196"/>
            <a:ext cx="1368000" cy="1368000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rot="665877">
            <a:off x="4532811" y="6391938"/>
            <a:ext cx="1184635" cy="1184635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665877">
            <a:off x="4551302" y="6404907"/>
            <a:ext cx="1154260" cy="1154260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088436" y="4692191"/>
            <a:ext cx="1340124" cy="134012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06436" y="4714343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329053" y="1702475"/>
            <a:ext cx="3666701" cy="3666701"/>
          </a:xfrm>
          <a:prstGeom prst="ellipse">
            <a:avLst/>
          </a:prstGeom>
          <a:noFill/>
          <a:ln w="889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64299" y="2465124"/>
            <a:ext cx="23947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spc="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01</a:t>
            </a:r>
            <a:endParaRPr lang="zh-CN" altLang="en-US" sz="13800" spc="80" dirty="0">
              <a:solidFill>
                <a:schemeClr val="tx1">
                  <a:lumMod val="85000"/>
                  <a:lumOff val="1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rot="16200000" flipV="1">
            <a:off x="4323061" y="1249389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6200000" flipV="1">
            <a:off x="4359061" y="1261357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-495564" y="-785500"/>
            <a:ext cx="1584000" cy="1584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-477564" y="-763348"/>
            <a:ext cx="1548000" cy="1548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665877">
            <a:off x="4532811" y="6391938"/>
            <a:ext cx="1184635" cy="1184635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665877">
            <a:off x="4551302" y="6404907"/>
            <a:ext cx="1154260" cy="1154260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-495564" y="3642684"/>
            <a:ext cx="991127" cy="991127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685807" y="2458103"/>
            <a:ext cx="334884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背景介绍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1382000" y="529808"/>
            <a:ext cx="1620000" cy="1620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533400" dist="4953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418000" y="565808"/>
            <a:ext cx="1548000" cy="1548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6223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6792686" y="3415473"/>
            <a:ext cx="684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-654834" y="-654834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6200000" flipV="1">
            <a:off x="-166250" y="74619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16200000" flipV="1">
            <a:off x="-142125" y="758166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27935" y="297874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665877">
            <a:off x="720182" y="-339909"/>
            <a:ext cx="510426" cy="510426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665877">
            <a:off x="723890" y="-331793"/>
            <a:ext cx="497338" cy="49733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405589" y="208761"/>
            <a:ext cx="24581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背景调研</a:t>
            </a:r>
            <a:endParaRPr lang="zh-CN" altLang="en-US" sz="2400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1531916" y="675661"/>
            <a:ext cx="36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275080" y="1711960"/>
            <a:ext cx="92132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生产管理系统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：了解生产管理的概念及其作用，如合理掌控生产过程、数字化管理生产、产品标准统一管理、最优化库存管理等。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75080" y="2872105"/>
            <a:ext cx="92132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生产管理软件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生产管理软件正在不断趋向于专业化、高度集成化和智能化管理。</a:t>
            </a:r>
            <a:endParaRPr lang="zh-CN" altLang="en-US" sz="2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088436" y="4692191"/>
            <a:ext cx="1340124" cy="134012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06436" y="4714343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329053" y="1702475"/>
            <a:ext cx="3666701" cy="3666701"/>
          </a:xfrm>
          <a:prstGeom prst="ellipse">
            <a:avLst/>
          </a:prstGeom>
          <a:noFill/>
          <a:ln w="889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64299" y="2465124"/>
            <a:ext cx="2394762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spc="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02</a:t>
            </a:r>
            <a:endParaRPr lang="zh-CN" altLang="en-US" sz="13800" spc="80" dirty="0">
              <a:solidFill>
                <a:schemeClr val="tx1">
                  <a:lumMod val="85000"/>
                  <a:lumOff val="1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rot="16200000" flipV="1">
            <a:off x="4323061" y="1249389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6200000" flipV="1">
            <a:off x="4359061" y="1261357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-495564" y="-785500"/>
            <a:ext cx="1584000" cy="1584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-477564" y="-763348"/>
            <a:ext cx="1548000" cy="1548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665877">
            <a:off x="4532811" y="6391938"/>
            <a:ext cx="1184635" cy="1184635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665877">
            <a:off x="4551302" y="6404907"/>
            <a:ext cx="1154260" cy="1154260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-495564" y="3642684"/>
            <a:ext cx="991127" cy="991127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685915" y="2458085"/>
            <a:ext cx="41643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业务流程图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1382000" y="529808"/>
            <a:ext cx="1620000" cy="1620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533400" dist="4953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418000" y="565808"/>
            <a:ext cx="1548000" cy="1548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6223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6792686" y="3415473"/>
            <a:ext cx="684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-654834" y="-654834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6200000" flipV="1">
            <a:off x="-166250" y="74619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16200000" flipV="1">
            <a:off x="-142125" y="758166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27935" y="297874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665877">
            <a:off x="720182" y="-339909"/>
            <a:ext cx="510426" cy="510426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665877">
            <a:off x="723890" y="-331793"/>
            <a:ext cx="497338" cy="49733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405589" y="208761"/>
            <a:ext cx="24581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业务流程图</a:t>
            </a:r>
            <a:endParaRPr lang="zh-CN" altLang="en-US" sz="2400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1531916" y="675661"/>
            <a:ext cx="36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陈齐翔画的丑丑的流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1905" y="1259840"/>
            <a:ext cx="8873490" cy="6874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088436" y="4692191"/>
            <a:ext cx="1340124" cy="134012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06436" y="4714343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329053" y="1702475"/>
            <a:ext cx="3666701" cy="3666701"/>
          </a:xfrm>
          <a:prstGeom prst="ellipse">
            <a:avLst/>
          </a:prstGeom>
          <a:noFill/>
          <a:ln w="889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64299" y="2465124"/>
            <a:ext cx="2394762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spc="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03</a:t>
            </a:r>
            <a:endParaRPr lang="zh-CN" altLang="en-US" sz="13800" spc="80" dirty="0">
              <a:solidFill>
                <a:schemeClr val="tx1">
                  <a:lumMod val="85000"/>
                  <a:lumOff val="1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rot="16200000" flipV="1">
            <a:off x="4323061" y="1249389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6200000" flipV="1">
            <a:off x="4359061" y="1261357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-495564" y="-785500"/>
            <a:ext cx="1584000" cy="1584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-477564" y="-763348"/>
            <a:ext cx="1548000" cy="1548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665877">
            <a:off x="4532811" y="6391938"/>
            <a:ext cx="1184635" cy="1184635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665877">
            <a:off x="4551302" y="6404907"/>
            <a:ext cx="1154260" cy="1154260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-495564" y="3642684"/>
            <a:ext cx="991127" cy="991127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685807" y="2458103"/>
            <a:ext cx="334884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功能整理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1382000" y="529808"/>
            <a:ext cx="1620000" cy="1620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533400" dist="4953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418000" y="565808"/>
            <a:ext cx="1548000" cy="1548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6223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6792686" y="3415473"/>
            <a:ext cx="684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3"/>
          <p:cNvSpPr/>
          <p:nvPr/>
        </p:nvSpPr>
        <p:spPr>
          <a:xfrm>
            <a:off x="4329984" y="4342089"/>
            <a:ext cx="1005840" cy="1005840"/>
          </a:xfrm>
          <a:prstGeom prst="ellipse">
            <a:avLst/>
          </a:prstGeom>
          <a:solidFill>
            <a:srgbClr val="1F5786">
              <a:alpha val="80000"/>
            </a:srgbClr>
          </a:solidFill>
          <a:ln w="25400">
            <a:solidFill>
              <a:schemeClr val="bg2"/>
            </a:solidFill>
          </a:ln>
          <a:effectLst>
            <a:outerShdw blurRad="381000" dist="292100" dir="8100000" algn="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val 7"/>
          <p:cNvSpPr/>
          <p:nvPr/>
        </p:nvSpPr>
        <p:spPr>
          <a:xfrm>
            <a:off x="6983886" y="3142927"/>
            <a:ext cx="1338773" cy="1338773"/>
          </a:xfrm>
          <a:prstGeom prst="ellipse">
            <a:avLst/>
          </a:prstGeom>
          <a:solidFill>
            <a:srgbClr val="A9A9A9"/>
          </a:solidFill>
          <a:ln w="25400">
            <a:solidFill>
              <a:schemeClr val="bg2"/>
            </a:solidFill>
          </a:ln>
          <a:effectLst>
            <a:outerShdw blurRad="381000" dist="292100" dir="8100000" algn="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val 6"/>
          <p:cNvSpPr/>
          <p:nvPr/>
        </p:nvSpPr>
        <p:spPr>
          <a:xfrm>
            <a:off x="6159855" y="2346652"/>
            <a:ext cx="1338773" cy="1338773"/>
          </a:xfrm>
          <a:prstGeom prst="ellipse">
            <a:avLst/>
          </a:prstGeom>
          <a:solidFill>
            <a:schemeClr val="bg1">
              <a:alpha val="80000"/>
            </a:schemeClr>
          </a:solidFill>
          <a:ln w="25400">
            <a:solidFill>
              <a:schemeClr val="bg1">
                <a:lumMod val="85000"/>
              </a:schemeClr>
            </a:solidFill>
          </a:ln>
          <a:effectLst>
            <a:outerShdw blurRad="381000" dist="292100" dir="8100000" algn="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5"/>
          <p:cNvSpPr/>
          <p:nvPr/>
        </p:nvSpPr>
        <p:spPr>
          <a:xfrm>
            <a:off x="4426009" y="1556352"/>
            <a:ext cx="1960098" cy="1960098"/>
          </a:xfrm>
          <a:prstGeom prst="ellipse">
            <a:avLst/>
          </a:prstGeom>
          <a:solidFill>
            <a:srgbClr val="1F5786">
              <a:alpha val="80000"/>
            </a:srgbClr>
          </a:solidFill>
          <a:ln w="25400">
            <a:solidFill>
              <a:schemeClr val="bg2"/>
            </a:solidFill>
          </a:ln>
          <a:effectLst>
            <a:outerShdw blurRad="381000" dist="292100" dir="8100000" algn="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val 8"/>
          <p:cNvSpPr/>
          <p:nvPr/>
        </p:nvSpPr>
        <p:spPr>
          <a:xfrm>
            <a:off x="6159855" y="4180141"/>
            <a:ext cx="1781907" cy="1781907"/>
          </a:xfrm>
          <a:prstGeom prst="ellipse">
            <a:avLst/>
          </a:prstGeom>
          <a:solidFill>
            <a:srgbClr val="1F5786">
              <a:alpha val="80000"/>
            </a:srgbClr>
          </a:solidFill>
          <a:ln w="25400">
            <a:solidFill>
              <a:schemeClr val="bg2"/>
            </a:solidFill>
          </a:ln>
          <a:effectLst>
            <a:outerShdw blurRad="381000" dist="292100" dir="8100000" algn="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48"/>
          <p:cNvSpPr txBox="1"/>
          <p:nvPr/>
        </p:nvSpPr>
        <p:spPr>
          <a:xfrm>
            <a:off x="7596418" y="1825139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2400">
                <a:latin typeface="Arial" panose="020B0604020202020204" pitchFamily="34" charset="0"/>
                <a:cs typeface="Arial" panose="020B0604020202020204" pitchFamily="34" charset="0"/>
              </a:rPr>
              <a:t>采购管理</a:t>
            </a:r>
            <a:endParaRPr 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52"/>
          <p:cNvSpPr txBox="1"/>
          <p:nvPr/>
        </p:nvSpPr>
        <p:spPr>
          <a:xfrm>
            <a:off x="8378976" y="329570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GB" sz="2400">
                <a:latin typeface="Arial" panose="020B0604020202020204" pitchFamily="34" charset="0"/>
                <a:cs typeface="Arial" panose="020B0604020202020204" pitchFamily="34" charset="0"/>
              </a:rPr>
              <a:t>统计分析</a:t>
            </a:r>
            <a:endParaRPr lang="zh-CN" altLang="en-GB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55"/>
          <p:cNvSpPr txBox="1"/>
          <p:nvPr/>
        </p:nvSpPr>
        <p:spPr>
          <a:xfrm>
            <a:off x="8119844" y="4930966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GB" sz="2400">
                <a:latin typeface="Arial" panose="020B0604020202020204" pitchFamily="34" charset="0"/>
                <a:cs typeface="Arial" panose="020B0604020202020204" pitchFamily="34" charset="0"/>
              </a:rPr>
              <a:t>个人信息管理</a:t>
            </a:r>
            <a:endParaRPr lang="zh-CN" altLang="en-GB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58"/>
          <p:cNvSpPr txBox="1"/>
          <p:nvPr/>
        </p:nvSpPr>
        <p:spPr>
          <a:xfrm flipH="1">
            <a:off x="2878215" y="1662579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GB" sz="2400">
                <a:latin typeface="Arial" panose="020B0604020202020204" pitchFamily="34" charset="0"/>
                <a:cs typeface="Arial" panose="020B0604020202020204" pitchFamily="34" charset="0"/>
              </a:rPr>
              <a:t>生产管理</a:t>
            </a:r>
            <a:endParaRPr lang="zh-CN" altLang="en-GB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61"/>
          <p:cNvSpPr txBox="1"/>
          <p:nvPr/>
        </p:nvSpPr>
        <p:spPr>
          <a:xfrm flipH="1">
            <a:off x="2269974" y="329570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GB" sz="2400">
                <a:latin typeface="Arial" panose="020B0604020202020204" pitchFamily="34" charset="0"/>
                <a:cs typeface="Arial" panose="020B0604020202020204" pitchFamily="34" charset="0"/>
              </a:rPr>
              <a:t>仓库管理</a:t>
            </a:r>
            <a:endParaRPr lang="zh-CN" altLang="en-GB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64"/>
          <p:cNvSpPr txBox="1"/>
          <p:nvPr/>
        </p:nvSpPr>
        <p:spPr>
          <a:xfrm flipH="1">
            <a:off x="2571710" y="4455986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订单管理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4"/>
          <p:cNvSpPr/>
          <p:nvPr/>
        </p:nvSpPr>
        <p:spPr>
          <a:xfrm>
            <a:off x="3997051" y="3117447"/>
            <a:ext cx="1338773" cy="1338773"/>
          </a:xfrm>
          <a:prstGeom prst="ellipse">
            <a:avLst/>
          </a:prstGeom>
          <a:solidFill>
            <a:srgbClr val="A9A9A9">
              <a:alpha val="80000"/>
            </a:srgbClr>
          </a:solidFill>
          <a:ln w="25400">
            <a:solidFill>
              <a:schemeClr val="bg2"/>
            </a:solidFill>
          </a:ln>
          <a:effectLst>
            <a:outerShdw blurRad="381000" dist="292100" dir="8100000" algn="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654834" y="-654834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6200000" flipV="1">
            <a:off x="-166250" y="74619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6200000" flipV="1">
            <a:off x="-142125" y="758166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7935" y="297874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665877">
            <a:off x="720182" y="-339909"/>
            <a:ext cx="510426" cy="510426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665877">
            <a:off x="723890" y="-331793"/>
            <a:ext cx="497338" cy="49733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405589" y="208761"/>
            <a:ext cx="24581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功能概览</a:t>
            </a:r>
            <a:endParaRPr lang="zh-CN" altLang="en-US" sz="24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1531916" y="675661"/>
            <a:ext cx="36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6"/>
          <p:cNvSpPr/>
          <p:nvPr/>
        </p:nvSpPr>
        <p:spPr>
          <a:xfrm>
            <a:off x="4519295" y="5180965"/>
            <a:ext cx="816610" cy="781050"/>
          </a:xfrm>
          <a:prstGeom prst="ellipse">
            <a:avLst/>
          </a:prstGeom>
          <a:solidFill>
            <a:schemeClr val="bg1">
              <a:alpha val="80000"/>
            </a:schemeClr>
          </a:solidFill>
          <a:ln w="25400">
            <a:solidFill>
              <a:schemeClr val="bg1">
                <a:lumMod val="85000"/>
              </a:schemeClr>
            </a:solidFill>
          </a:ln>
          <a:effectLst>
            <a:outerShdw blurRad="381000" dist="292100" dir="8100000" algn="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16933" y="1865108"/>
            <a:ext cx="5780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  <a:endParaRPr lang="zh-CN" altLang="en-US" sz="6600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53890" y="3164205"/>
            <a:ext cx="42545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endParaRPr lang="en-US" altLang="zh-CN" sz="6600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31055" y="4429760"/>
            <a:ext cx="4038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en-US" altLang="zh-CN" sz="4800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685030" y="5198745"/>
            <a:ext cx="485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endParaRPr lang="en-US" altLang="zh-CN" sz="4400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540603" y="2462643"/>
            <a:ext cx="5780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  <a:endParaRPr lang="zh-CN" altLang="en-US" sz="6600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364198" y="3235438"/>
            <a:ext cx="5780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</a:t>
            </a:r>
            <a:endParaRPr lang="zh-CN" altLang="en-US" sz="6600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218" y="4517503"/>
            <a:ext cx="5780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</a:t>
            </a:r>
            <a:endParaRPr lang="zh-CN" altLang="en-US" sz="6600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4" name="TextBox 64"/>
          <p:cNvSpPr txBox="1"/>
          <p:nvPr/>
        </p:nvSpPr>
        <p:spPr>
          <a:xfrm flipH="1">
            <a:off x="1877655" y="5452936"/>
            <a:ext cx="2096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BOM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信息管理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-654834" y="-654834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6200000" flipV="1">
            <a:off x="-166250" y="74619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16200000" flipV="1">
            <a:off x="-142125" y="758166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27935" y="297874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665877">
            <a:off x="720182" y="-339909"/>
            <a:ext cx="510426" cy="510426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665877">
            <a:off x="723890" y="-331793"/>
            <a:ext cx="497338" cy="49733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405589" y="208761"/>
            <a:ext cx="24581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BOM</a:t>
            </a:r>
            <a:r>
              <a:rPr lang="zh-CN" altLang="en-US" sz="2400" dirty="0"/>
              <a:t>信息管理</a:t>
            </a:r>
            <a:endParaRPr lang="zh-CN" altLang="en-US" sz="2400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1531916" y="675661"/>
            <a:ext cx="36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275080" y="1711960"/>
            <a:ext cx="92132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货品分类结构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：收录公司所有货品的分类等信息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75080" y="2872105"/>
            <a:ext cx="92132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货品信息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收录公司目前可以加工出的所有货品信息（编码、货物类型、规格、定价、销售量、创建日期等）</a:t>
            </a:r>
            <a:endParaRPr lang="zh-CN" altLang="en-US" sz="2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275080" y="4130040"/>
            <a:ext cx="92132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物料信息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收录公司目前每种货品对应的物料信息（编码、名称、规格、配料、性质、数量、工序、采购价格标准等）</a:t>
            </a:r>
            <a:endParaRPr lang="zh-CN" altLang="en-US" sz="2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思源黑体 Bold"/>
        <a:cs typeface=""/>
      </a:majorFont>
      <a:minorFont>
        <a:latin typeface="Calibri"/>
        <a:ea typeface="思源黑体 HW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1730</Words>
  <Application>WPS 演示</Application>
  <PresentationFormat>宽屏</PresentationFormat>
  <Paragraphs>196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41" baseType="lpstr">
      <vt:lpstr>Arial</vt:lpstr>
      <vt:lpstr>宋体</vt:lpstr>
      <vt:lpstr>Wingdings</vt:lpstr>
      <vt:lpstr>Arial Rounded MT Bold</vt:lpstr>
      <vt:lpstr>Microsoft YaHei UI</vt:lpstr>
      <vt:lpstr>Segoe UI</vt:lpstr>
      <vt:lpstr>微软雅黑</vt:lpstr>
      <vt:lpstr>华文细黑</vt:lpstr>
      <vt:lpstr>思源黑体 HW Bold</vt:lpstr>
      <vt:lpstr>Arial Unicode MS</vt:lpstr>
      <vt:lpstr>Aharoni</vt:lpstr>
      <vt:lpstr>Calibri</vt:lpstr>
      <vt:lpstr>Arial Unicode MS</vt:lpstr>
      <vt:lpstr>思源黑体 Bold</vt:lpstr>
      <vt:lpstr>黑体</vt:lpstr>
      <vt:lpstr>Calibri Light</vt:lpstr>
      <vt:lpstr>思源黑體 Bold</vt:lpstr>
      <vt:lpstr>思源黑體 Bold</vt:lpstr>
      <vt:lpstr>Kozuka Mincho Pro B</vt:lpstr>
      <vt:lpstr>思源黑体 HW Bold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赵欣璇</cp:lastModifiedBy>
  <cp:revision>199</cp:revision>
  <dcterms:created xsi:type="dcterms:W3CDTF">2018-01-10T05:14:00Z</dcterms:created>
  <dcterms:modified xsi:type="dcterms:W3CDTF">2018-03-22T01:50:23Z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