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7" r:id="rId7"/>
    <p:sldId id="261" r:id="rId8"/>
    <p:sldId id="265" r:id="rId9"/>
    <p:sldId id="263" r:id="rId10"/>
    <p:sldId id="266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6"/>
    </mc:Choice>
    <mc:Fallback>
      <c:style val="36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/>
              <a:t>Normalized Allusions to Prophetic Work per 1,000 </a:t>
            </a:r>
            <a:r>
              <a:rPr lang="en-US" dirty="0" smtClean="0"/>
              <a:t>words in Four New Testament Books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'Normalized Data'!$C$2</c:f>
              <c:strCache>
                <c:ptCount val="1"/>
                <c:pt idx="0">
                  <c:v>Revelation*</c:v>
                </c:pt>
              </c:strCache>
            </c:strRef>
          </c:tx>
          <c:invertIfNegative val="0"/>
          <c:cat>
            <c:strRef>
              <c:f>'Normalized Data'!$D$1:$J$1</c:f>
              <c:strCache>
                <c:ptCount val="7"/>
                <c:pt idx="0">
                  <c:v>Moses</c:v>
                </c:pt>
                <c:pt idx="1">
                  <c:v>David</c:v>
                </c:pt>
                <c:pt idx="2">
                  <c:v>Isaiah</c:v>
                </c:pt>
                <c:pt idx="3">
                  <c:v>Jeremiah</c:v>
                </c:pt>
                <c:pt idx="4">
                  <c:v>Ezekiel</c:v>
                </c:pt>
                <c:pt idx="5">
                  <c:v>Daniel</c:v>
                </c:pt>
                <c:pt idx="6">
                  <c:v>Twelve</c:v>
                </c:pt>
              </c:strCache>
            </c:strRef>
          </c:cat>
          <c:val>
            <c:numRef>
              <c:f>'Normalized Data'!$D$2:$J$2</c:f>
              <c:numCache>
                <c:formatCode>0.00</c:formatCode>
                <c:ptCount val="7"/>
                <c:pt idx="0">
                  <c:v>8.3231831100284204</c:v>
                </c:pt>
                <c:pt idx="1">
                  <c:v>9.8457166057653271</c:v>
                </c:pt>
                <c:pt idx="2">
                  <c:v>12.383272431993504</c:v>
                </c:pt>
                <c:pt idx="3">
                  <c:v>4.8721071863581003</c:v>
                </c:pt>
                <c:pt idx="4">
                  <c:v>8.424685343077547</c:v>
                </c:pt>
                <c:pt idx="5">
                  <c:v>7.5111652456354037</c:v>
                </c:pt>
                <c:pt idx="6">
                  <c:v>7.409663012586277</c:v>
                </c:pt>
              </c:numCache>
            </c:numRef>
          </c:val>
        </c:ser>
        <c:ser>
          <c:idx val="1"/>
          <c:order val="1"/>
          <c:tx>
            <c:strRef>
              <c:f>'Normalized Data'!$C$3</c:f>
              <c:strCache>
                <c:ptCount val="1"/>
                <c:pt idx="0">
                  <c:v>Romans*</c:v>
                </c:pt>
              </c:strCache>
            </c:strRef>
          </c:tx>
          <c:invertIfNegative val="0"/>
          <c:cat>
            <c:strRef>
              <c:f>'Normalized Data'!$D$1:$J$1</c:f>
              <c:strCache>
                <c:ptCount val="7"/>
                <c:pt idx="0">
                  <c:v>Moses</c:v>
                </c:pt>
                <c:pt idx="1">
                  <c:v>David</c:v>
                </c:pt>
                <c:pt idx="2">
                  <c:v>Isaiah</c:v>
                </c:pt>
                <c:pt idx="3">
                  <c:v>Jeremiah</c:v>
                </c:pt>
                <c:pt idx="4">
                  <c:v>Ezekiel</c:v>
                </c:pt>
                <c:pt idx="5">
                  <c:v>Daniel</c:v>
                </c:pt>
                <c:pt idx="6">
                  <c:v>Twelve</c:v>
                </c:pt>
              </c:strCache>
            </c:strRef>
          </c:cat>
          <c:val>
            <c:numRef>
              <c:f>'Normalized Data'!$D$3:$J$3</c:f>
              <c:numCache>
                <c:formatCode>0.00</c:formatCode>
                <c:ptCount val="7"/>
                <c:pt idx="0">
                  <c:v>8.4376318379974684</c:v>
                </c:pt>
                <c:pt idx="1">
                  <c:v>4.6406975108986082</c:v>
                </c:pt>
                <c:pt idx="2">
                  <c:v>3.9375615243988187</c:v>
                </c:pt>
                <c:pt idx="3">
                  <c:v>1.1250175783996625</c:v>
                </c:pt>
                <c:pt idx="4">
                  <c:v>0.42188159189987345</c:v>
                </c:pt>
                <c:pt idx="5">
                  <c:v>0</c:v>
                </c:pt>
                <c:pt idx="6">
                  <c:v>1.2656447756996203</c:v>
                </c:pt>
              </c:numCache>
            </c:numRef>
          </c:val>
        </c:ser>
        <c:ser>
          <c:idx val="2"/>
          <c:order val="2"/>
          <c:tx>
            <c:strRef>
              <c:f>'Normalized Data'!$C$4</c:f>
              <c:strCache>
                <c:ptCount val="1"/>
                <c:pt idx="0">
                  <c:v>Matthew*</c:v>
                </c:pt>
              </c:strCache>
            </c:strRef>
          </c:tx>
          <c:invertIfNegative val="0"/>
          <c:cat>
            <c:strRef>
              <c:f>'Normalized Data'!$D$1:$J$1</c:f>
              <c:strCache>
                <c:ptCount val="7"/>
                <c:pt idx="0">
                  <c:v>Moses</c:v>
                </c:pt>
                <c:pt idx="1">
                  <c:v>David</c:v>
                </c:pt>
                <c:pt idx="2">
                  <c:v>Isaiah</c:v>
                </c:pt>
                <c:pt idx="3">
                  <c:v>Jeremiah</c:v>
                </c:pt>
                <c:pt idx="4">
                  <c:v>Ezekiel</c:v>
                </c:pt>
                <c:pt idx="5">
                  <c:v>Daniel</c:v>
                </c:pt>
                <c:pt idx="6">
                  <c:v>Twelve</c:v>
                </c:pt>
              </c:strCache>
            </c:strRef>
          </c:cat>
          <c:val>
            <c:numRef>
              <c:f>'Normalized Data'!$D$4:$J$4</c:f>
              <c:numCache>
                <c:formatCode>0.00</c:formatCode>
                <c:ptCount val="7"/>
                <c:pt idx="0">
                  <c:v>5.3965658217497952</c:v>
                </c:pt>
                <c:pt idx="1">
                  <c:v>4</c:v>
                </c:pt>
                <c:pt idx="2">
                  <c:v>2.3984736985554647</c:v>
                </c:pt>
                <c:pt idx="3">
                  <c:v>0.70863995639138733</c:v>
                </c:pt>
                <c:pt idx="4">
                  <c:v>0.65412919051512675</c:v>
                </c:pt>
                <c:pt idx="5">
                  <c:v>1.1992368492777323</c:v>
                </c:pt>
                <c:pt idx="6">
                  <c:v>2.234941400926683</c:v>
                </c:pt>
              </c:numCache>
            </c:numRef>
          </c:val>
        </c:ser>
        <c:ser>
          <c:idx val="3"/>
          <c:order val="3"/>
          <c:tx>
            <c:strRef>
              <c:f>'Normalized Data'!$C$5</c:f>
              <c:strCache>
                <c:ptCount val="1"/>
                <c:pt idx="0">
                  <c:v>Hebrews*</c:v>
                </c:pt>
              </c:strCache>
            </c:strRef>
          </c:tx>
          <c:invertIfNegative val="0"/>
          <c:cat>
            <c:strRef>
              <c:f>'Normalized Data'!$D$1:$J$1</c:f>
              <c:strCache>
                <c:ptCount val="7"/>
                <c:pt idx="0">
                  <c:v>Moses</c:v>
                </c:pt>
                <c:pt idx="1">
                  <c:v>David</c:v>
                </c:pt>
                <c:pt idx="2">
                  <c:v>Isaiah</c:v>
                </c:pt>
                <c:pt idx="3">
                  <c:v>Jeremiah</c:v>
                </c:pt>
                <c:pt idx="4">
                  <c:v>Ezekiel</c:v>
                </c:pt>
                <c:pt idx="5">
                  <c:v>Daniel</c:v>
                </c:pt>
                <c:pt idx="6">
                  <c:v>Twelve</c:v>
                </c:pt>
              </c:strCache>
            </c:strRef>
          </c:cat>
          <c:val>
            <c:numRef>
              <c:f>'Normalized Data'!$D$5:$J$5</c:f>
              <c:numCache>
                <c:formatCode>0.00</c:formatCode>
                <c:ptCount val="7"/>
                <c:pt idx="0">
                  <c:v>25.842923480718756</c:v>
                </c:pt>
                <c:pt idx="1">
                  <c:v>7.8740157480314963</c:v>
                </c:pt>
                <c:pt idx="2">
                  <c:v>3.0284675953967293</c:v>
                </c:pt>
                <c:pt idx="3">
                  <c:v>1.2113870381586918</c:v>
                </c:pt>
                <c:pt idx="4">
                  <c:v>0.60569351907934588</c:v>
                </c:pt>
                <c:pt idx="5">
                  <c:v>0.40379567938623057</c:v>
                </c:pt>
                <c:pt idx="6">
                  <c:v>0.80759135877246113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5192320"/>
        <c:axId val="45194240"/>
      </c:barChart>
      <c:catAx>
        <c:axId val="451923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Prophet</a:t>
                </a:r>
              </a:p>
            </c:rich>
          </c:tx>
          <c:layout/>
          <c:overlay val="0"/>
        </c:title>
        <c:majorTickMark val="none"/>
        <c:minorTickMark val="none"/>
        <c:tickLblPos val="nextTo"/>
        <c:crossAx val="45194240"/>
        <c:crosses val="autoZero"/>
        <c:auto val="1"/>
        <c:lblAlgn val="ctr"/>
        <c:lblOffset val="100"/>
        <c:noMultiLvlLbl val="0"/>
      </c:catAx>
      <c:valAx>
        <c:axId val="4519424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ALlusions per 1000 Words (UBS</a:t>
                </a:r>
                <a:r>
                  <a:rPr lang="en-US" baseline="30000"/>
                  <a:t>3</a:t>
                </a:r>
                <a:r>
                  <a:rPr lang="en-US" baseline="0"/>
                  <a:t>)</a:t>
                </a:r>
                <a:endParaRPr lang="en-US"/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451923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Allusions</c:v>
                </c:pt>
              </c:strCache>
            </c:strRef>
          </c:tx>
          <c:invertIfNegative val="0"/>
          <c:cat>
            <c:strRef>
              <c:f>Sheet1!$A$2:$A$8</c:f>
              <c:strCache>
                <c:ptCount val="7"/>
                <c:pt idx="0">
                  <c:v>UBS3</c:v>
                </c:pt>
                <c:pt idx="1">
                  <c:v>NA26</c:v>
                </c:pt>
                <c:pt idx="2">
                  <c:v>Kilpatrick</c:v>
                </c:pt>
                <c:pt idx="3">
                  <c:v>Huhn</c:v>
                </c:pt>
                <c:pt idx="4">
                  <c:v>Dittmar</c:v>
                </c:pt>
                <c:pt idx="5">
                  <c:v>Swete</c:v>
                </c:pt>
                <c:pt idx="6">
                  <c:v>Charles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394</c:v>
                </c:pt>
                <c:pt idx="1">
                  <c:v>635</c:v>
                </c:pt>
                <c:pt idx="2">
                  <c:v>493</c:v>
                </c:pt>
                <c:pt idx="3">
                  <c:v>455</c:v>
                </c:pt>
                <c:pt idx="4">
                  <c:v>195</c:v>
                </c:pt>
                <c:pt idx="5">
                  <c:v>278</c:v>
                </c:pt>
                <c:pt idx="6">
                  <c:v>226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5343104"/>
        <c:axId val="45344640"/>
      </c:barChart>
      <c:catAx>
        <c:axId val="45343104"/>
        <c:scaling>
          <c:orientation val="minMax"/>
        </c:scaling>
        <c:delete val="0"/>
        <c:axPos val="b"/>
        <c:majorTickMark val="out"/>
        <c:minorTickMark val="none"/>
        <c:tickLblPos val="nextTo"/>
        <c:crossAx val="45344640"/>
        <c:crosses val="autoZero"/>
        <c:auto val="1"/>
        <c:lblAlgn val="ctr"/>
        <c:lblOffset val="100"/>
        <c:noMultiLvlLbl val="0"/>
      </c:catAx>
      <c:valAx>
        <c:axId val="453446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53431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3ECA-9DCD-420B-A44D-27CC9861B2B7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84B7-6C20-497E-907D-B5AAC0778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93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3ECA-9DCD-420B-A44D-27CC9861B2B7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84B7-6C20-497E-907D-B5AAC0778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3ECA-9DCD-420B-A44D-27CC9861B2B7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84B7-6C20-497E-907D-B5AAC0778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08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3ECA-9DCD-420B-A44D-27CC9861B2B7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84B7-6C20-497E-907D-B5AAC0778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2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3ECA-9DCD-420B-A44D-27CC9861B2B7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84B7-6C20-497E-907D-B5AAC0778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15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3ECA-9DCD-420B-A44D-27CC9861B2B7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84B7-6C20-497E-907D-B5AAC0778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26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3ECA-9DCD-420B-A44D-27CC9861B2B7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84B7-6C20-497E-907D-B5AAC0778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3ECA-9DCD-420B-A44D-27CC9861B2B7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84B7-6C20-497E-907D-B5AAC0778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42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3ECA-9DCD-420B-A44D-27CC9861B2B7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84B7-6C20-497E-907D-B5AAC0778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65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3ECA-9DCD-420B-A44D-27CC9861B2B7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84B7-6C20-497E-907D-B5AAC0778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74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3ECA-9DCD-420B-A44D-27CC9861B2B7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84B7-6C20-497E-907D-B5AAC0778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5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03ECA-9DCD-420B-A44D-27CC9861B2B7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884B7-6C20-497E-907D-B5AAC0778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2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encodingrevelation.github.io/revelation/revelation/chapter/ap17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1"/>
            <a:ext cx="7772400" cy="26098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Encoding Apocalypse and Empire: Online Editions of Rev 17:1–18:24 and 21:1–22:7 and the Display of Intertextual Allusions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05400"/>
            <a:ext cx="6400800" cy="1219200"/>
          </a:xfrm>
        </p:spPr>
        <p:txBody>
          <a:bodyPr>
            <a:normAutofit/>
          </a:bodyPr>
          <a:lstStyle/>
          <a:p>
            <a:r>
              <a:rPr lang="en-US" i="1" dirty="0" smtClean="0"/>
              <a:t>C. Thomas Fraatz</a:t>
            </a:r>
          </a:p>
          <a:p>
            <a:r>
              <a:rPr lang="en-US" i="1" dirty="0" smtClean="0"/>
              <a:t>Boston College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1574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SBLGNT and NA</a:t>
            </a:r>
            <a:r>
              <a:rPr lang="en-US" baseline="30000" dirty="0" smtClean="0"/>
              <a:t>28</a:t>
            </a:r>
            <a:r>
              <a:rPr lang="en-US" dirty="0" smtClean="0"/>
              <a:t> Online</a:t>
            </a:r>
            <a:endParaRPr lang="en-US" baseline="300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0063"/>
            <a:ext cx="4038600" cy="4086237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735825"/>
            <a:ext cx="4038600" cy="4254712"/>
          </a:xfrm>
        </p:spPr>
      </p:pic>
    </p:spTree>
    <p:extLst>
      <p:ext uri="{BB962C8B-B14F-4D97-AF65-F5344CB8AC3E}">
        <p14:creationId xmlns:p14="http://schemas.microsoft.com/office/powerpoint/2010/main" val="2982528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Editions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://encodingrevelation.github.io/revelation/revelation/chapter/ap17.html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784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Intertextual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/>
          <a:p>
            <a:r>
              <a:rPr lang="en-US" dirty="0" smtClean="0"/>
              <a:t>Quotation: The </a:t>
            </a:r>
            <a:r>
              <a:rPr lang="en-US" dirty="0"/>
              <a:t>use of a </a:t>
            </a:r>
            <a:r>
              <a:rPr lang="en-US" dirty="0" smtClean="0"/>
              <a:t>pre-existing </a:t>
            </a:r>
            <a:r>
              <a:rPr lang="en-US" dirty="0"/>
              <a:t>phrase, sentence, or paragraph which is taken from another </a:t>
            </a:r>
            <a:r>
              <a:rPr lang="en-US" dirty="0" smtClean="0"/>
              <a:t>source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286000"/>
            <a:ext cx="4956197" cy="3609577"/>
          </a:xfrm>
        </p:spPr>
      </p:pic>
    </p:spTree>
    <p:extLst>
      <p:ext uri="{BB962C8B-B14F-4D97-AF65-F5344CB8AC3E}">
        <p14:creationId xmlns:p14="http://schemas.microsoft.com/office/powerpoint/2010/main" val="848651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Intertextual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962400" cy="4525963"/>
          </a:xfrm>
        </p:spPr>
        <p:txBody>
          <a:bodyPr/>
          <a:lstStyle/>
          <a:p>
            <a:r>
              <a:rPr lang="en-US" dirty="0" smtClean="0"/>
              <a:t>Allusion: Intentional reference to another text through the use of extended verbal parallel or “catchwords”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751951"/>
            <a:ext cx="4038600" cy="4222460"/>
          </a:xfrm>
        </p:spPr>
      </p:pic>
    </p:spTree>
    <p:extLst>
      <p:ext uri="{BB962C8B-B14F-4D97-AF65-F5344CB8AC3E}">
        <p14:creationId xmlns:p14="http://schemas.microsoft.com/office/powerpoint/2010/main" val="1361400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Intertextual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Thematic Parallels: Literary </a:t>
            </a:r>
            <a:r>
              <a:rPr lang="en-US" dirty="0"/>
              <a:t>devices </a:t>
            </a:r>
            <a:r>
              <a:rPr lang="en-US" dirty="0" smtClean="0"/>
              <a:t>that a sophisticated </a:t>
            </a:r>
            <a:r>
              <a:rPr lang="en-US" dirty="0"/>
              <a:t>author can embed into a text for a sophisticated reader to </a:t>
            </a:r>
            <a:r>
              <a:rPr lang="en-US" dirty="0" smtClean="0"/>
              <a:t>“recognize</a:t>
            </a:r>
            <a:r>
              <a:rPr lang="en-US" dirty="0"/>
              <a:t>, analyze, and </a:t>
            </a:r>
            <a:r>
              <a:rPr lang="en-US" dirty="0" smtClean="0"/>
              <a:t>assimilate” </a:t>
            </a:r>
            <a:r>
              <a:rPr lang="en-US" dirty="0"/>
              <a:t>in order to convey meaning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Desolated cities being repopulated with wild beasts</a:t>
            </a:r>
          </a:p>
          <a:p>
            <a:pPr lvl="1"/>
            <a:r>
              <a:rPr lang="en-US" dirty="0" smtClean="0"/>
              <a:t>Locusts as a foreign army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359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Citation Formulae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was to fulfill what was spoken by the prophet Isaiah…</a:t>
            </a:r>
          </a:p>
          <a:p>
            <a:r>
              <a:rPr lang="en-US" dirty="0" smtClean="0"/>
              <a:t>As it is written…</a:t>
            </a:r>
          </a:p>
          <a:p>
            <a:r>
              <a:rPr lang="en-US" dirty="0" smtClean="0"/>
              <a:t>As for that which he said… interpreted, this concerns the Wicked Priest…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610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Text-Forms and Recensions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49059408"/>
              </p:ext>
            </p:extLst>
          </p:nvPr>
        </p:nvGraphicFramePr>
        <p:xfrm>
          <a:off x="457200" y="1600200"/>
          <a:ext cx="4038600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Rev 1:4-5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33655" marR="3365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Exod 3:14 LXX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33655" marR="3365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Ps 88:37-38 LXX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33655" marR="33655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2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· </a:t>
                      </a:r>
                      <a:r>
                        <a:rPr lang="el-GR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χάρις ὑμῖν καὶ εἰρήνη </a:t>
                      </a:r>
                      <a:r>
                        <a:rPr lang="el-GR" sz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ἀπὸ ὁ ὢν </a:t>
                      </a:r>
                      <a:r>
                        <a:rPr lang="el-GR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καὶ ὁ ἦν καὶ ὁ ἐρχόμενος καὶ ἀπὸ τῶν ἑπτὰ πνευμάτων ἃ ἐνώπιον τοῦ θρόνου αὐτοῦ καὶ ἀπὸ Ἰησοῦ Χριστοῦ, </a:t>
                      </a:r>
                      <a:r>
                        <a:rPr lang="el-GR" sz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ὁ μάρτυς, ὁ πιστός</a:t>
                      </a:r>
                      <a:r>
                        <a:rPr lang="el-GR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l-GR" sz="12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…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33655" marR="336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καὶ εἶπεν ὁ θεὸς πρὸς Μωυσῆν ἐγώ εἰμι </a:t>
                      </a:r>
                      <a:r>
                        <a:rPr lang="el-GR" sz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ὁ ὤν </a:t>
                      </a:r>
                      <a:r>
                        <a:rPr lang="el-GR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καὶ εἶπεν οὕτως ἐρεῖς τοῖς υἱοῖς Ισραηλ ὁ ὢν ἀπέσταλκέν με πρὸς ὑμᾶς 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33655" marR="33655" marT="0" marB="0"/>
                </a:tc>
                <a:tc>
                  <a:txBody>
                    <a:bodyPr/>
                    <a:lstStyle/>
                    <a:p>
                      <a:pPr marL="197485" marR="0" indent="-19748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τὸ σπέρμα αὐτοῦ εἰς τὸν αἰῶνα μενεῖ 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  <a:p>
                      <a:pPr marL="197485" marR="0" indent="-19748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καὶ ὁ θρόνος αὐτοῦ ὡς ὁ ἥλιος ἐναντίον μου 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  <a:p>
                      <a:pPr marL="197485" marR="0" indent="-19748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καὶ ὡς ἡ σελήνη κατηρτισμένη εἰς τὸν αἰῶνα 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  <a:p>
                      <a:pPr marL="197485" marR="0" indent="-19748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καὶ </a:t>
                      </a:r>
                      <a:r>
                        <a:rPr lang="el-GR" sz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ὁ μάρτυς </a:t>
                      </a:r>
                      <a:r>
                        <a:rPr lang="el-GR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ἐν οὐρανῷ </a:t>
                      </a:r>
                      <a:r>
                        <a:rPr lang="el-GR" sz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πιστός</a:t>
                      </a: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 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33655" marR="33655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Grace </a:t>
                      </a: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to you and peace from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the one who is</a:t>
                      </a: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and the one who was, and the one who is coming, and from the seven spirits which are before his throne, and from Jesus Christ,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the faithful witness,</a:t>
                      </a: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…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33655" marR="336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And God said to Moses “I am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the one who is</a:t>
                      </a: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.” And he said “Thus you will say to the Israelites, ‘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The one who is </a:t>
                      </a: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has sent me to you.’”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33655" marR="33655" marT="0" marB="0"/>
                </a:tc>
                <a:tc>
                  <a:txBody>
                    <a:bodyPr/>
                    <a:lstStyle/>
                    <a:p>
                      <a:pPr marL="197485" marR="0" indent="-19748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His seed shall remain forever, 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  <a:p>
                      <a:pPr marL="197485" marR="0" indent="-19748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and his throne [will be] as the sun before me 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  <a:p>
                      <a:pPr marL="197485" marR="0" indent="-19748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and as the moon which is established forever, 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  <a:p>
                      <a:pPr marL="197485" marR="0" indent="-19748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and it will be a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faithful witness </a:t>
                      </a: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in the heavens. 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33655" marR="33655" marT="0" marB="0"/>
                </a:tc>
              </a:tr>
            </a:tbl>
          </a:graphicData>
        </a:graphic>
      </p:graphicFrame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4238539"/>
              </p:ext>
            </p:extLst>
          </p:nvPr>
        </p:nvGraphicFramePr>
        <p:xfrm>
          <a:off x="4648200" y="1600200"/>
          <a:ext cx="4038600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Rev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Jer 28:45 LXX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Jer 51:45 MT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ἐξέλθατε ὁ λαός μου ἐξ αὐτῆς </a:t>
                      </a: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(Rev 18:4b) 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[Lacking]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2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יצְא֤וּ מִתּוֹכָהּ֙ עַמִּ֔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Come out from her my people!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[Lacking]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Come out from her midst my people! 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6592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Revelation and the Prophets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337721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93517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Enumerated Allusions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391084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80665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Expanding Allusions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68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">
      <a:majorFont>
        <a:latin typeface="Times New Roman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924</TotalTime>
  <Words>446</Words>
  <Application>Microsoft Office PowerPoint</Application>
  <PresentationFormat>On-screen Show (4:3)</PresentationFormat>
  <Paragraphs>51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Encoding Apocalypse and Empire: Online Editions of Rev 17:1–18:24 and 21:1–22:7 and the Display of Intertextual Allusions</vt:lpstr>
      <vt:lpstr>Intertextual References</vt:lpstr>
      <vt:lpstr>Intertextual References</vt:lpstr>
      <vt:lpstr>Intertextual References</vt:lpstr>
      <vt:lpstr>Citation Formulae</vt:lpstr>
      <vt:lpstr>Text-Forms and Recensions</vt:lpstr>
      <vt:lpstr>Revelation and the Prophets</vt:lpstr>
      <vt:lpstr>Enumerated Allusions</vt:lpstr>
      <vt:lpstr>Expanding Allusions</vt:lpstr>
      <vt:lpstr>SBLGNT and NA28 Online</vt:lpstr>
      <vt:lpstr>Digital Editions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Fraatzc</dc:creator>
  <cp:lastModifiedBy>Fraatzc</cp:lastModifiedBy>
  <cp:revision>17</cp:revision>
  <dcterms:created xsi:type="dcterms:W3CDTF">2014-11-10T16:49:58Z</dcterms:created>
  <dcterms:modified xsi:type="dcterms:W3CDTF">2014-11-12T03:23:57Z</dcterms:modified>
</cp:coreProperties>
</file>