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3" r:id="rId3"/>
    <p:sldId id="269" r:id="rId4"/>
    <p:sldId id="257" r:id="rId5"/>
    <p:sldId id="271" r:id="rId6"/>
    <p:sldId id="259" r:id="rId7"/>
    <p:sldId id="258" r:id="rId8"/>
    <p:sldId id="267" r:id="rId9"/>
    <p:sldId id="272" r:id="rId10"/>
    <p:sldId id="261" r:id="rId11"/>
    <p:sldId id="265" r:id="rId12"/>
    <p:sldId id="263" r:id="rId13"/>
    <p:sldId id="266" r:id="rId14"/>
    <p:sldId id="268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>
        <p:scale>
          <a:sx n="66" d="100"/>
          <a:sy n="66" d="100"/>
        </p:scale>
        <p:origin x="-1440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ctr">
              <a:defRPr/>
            </a:pPr>
            <a:r>
              <a:rPr lang="en-US" dirty="0"/>
              <a:t>Normalized Allusions </a:t>
            </a:r>
            <a:r>
              <a:rPr lang="en-US" dirty="0" smtClean="0"/>
              <a:t>in </a:t>
            </a:r>
            <a:r>
              <a:rPr lang="en-US" dirty="0"/>
              <a:t>Four New Testament Books</a:t>
            </a:r>
          </a:p>
        </c:rich>
      </c:tx>
      <c:layout>
        <c:manualLayout>
          <c:xMode val="edge"/>
          <c:yMode val="edge"/>
          <c:x val="0.18356564203513023"/>
          <c:y val="3.1746031746031744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'Normalized Data'!$C$3</c:f>
              <c:strCache>
                <c:ptCount val="1"/>
                <c:pt idx="0">
                  <c:v>Matthew*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Data'!$D$3:$J$3</c:f>
              <c:numCache>
                <c:formatCode>0.00</c:formatCode>
                <c:ptCount val="7"/>
                <c:pt idx="0">
                  <c:v>5.3965658217497952</c:v>
                </c:pt>
                <c:pt idx="1">
                  <c:v>4</c:v>
                </c:pt>
                <c:pt idx="2">
                  <c:v>2.3984736985554647</c:v>
                </c:pt>
                <c:pt idx="3">
                  <c:v>0.70863995639138733</c:v>
                </c:pt>
                <c:pt idx="4">
                  <c:v>0.65412919051512675</c:v>
                </c:pt>
                <c:pt idx="5">
                  <c:v>1.1992368492777323</c:v>
                </c:pt>
                <c:pt idx="6">
                  <c:v>2.234941400926683</c:v>
                </c:pt>
              </c:numCache>
            </c:numRef>
          </c:val>
        </c:ser>
        <c:ser>
          <c:idx val="1"/>
          <c:order val="1"/>
          <c:tx>
            <c:strRef>
              <c:f>'Normalized Data'!$C$2</c:f>
              <c:strCache>
                <c:ptCount val="1"/>
                <c:pt idx="0">
                  <c:v>Romans*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Data'!$D$2:$J$2</c:f>
              <c:numCache>
                <c:formatCode>0.00</c:formatCode>
                <c:ptCount val="7"/>
                <c:pt idx="0">
                  <c:v>8.4376318379974684</c:v>
                </c:pt>
                <c:pt idx="1">
                  <c:v>4.6406975108986082</c:v>
                </c:pt>
                <c:pt idx="2">
                  <c:v>3.9375615243988187</c:v>
                </c:pt>
                <c:pt idx="3">
                  <c:v>1.1250175783996625</c:v>
                </c:pt>
                <c:pt idx="4">
                  <c:v>0.42188159189987345</c:v>
                </c:pt>
                <c:pt idx="5">
                  <c:v>0</c:v>
                </c:pt>
                <c:pt idx="6">
                  <c:v>1.2656447756996203</c:v>
                </c:pt>
              </c:numCache>
            </c:numRef>
          </c:val>
        </c:ser>
        <c:ser>
          <c:idx val="3"/>
          <c:order val="2"/>
          <c:tx>
            <c:strRef>
              <c:f>'Normalized Data'!$C$4</c:f>
              <c:strCache>
                <c:ptCount val="1"/>
                <c:pt idx="0">
                  <c:v>Hebrews*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Data'!$D$4:$J$4</c:f>
              <c:numCache>
                <c:formatCode>0.00</c:formatCode>
                <c:ptCount val="7"/>
                <c:pt idx="0">
                  <c:v>25.842923480718756</c:v>
                </c:pt>
                <c:pt idx="1">
                  <c:v>7.8740157480314963</c:v>
                </c:pt>
                <c:pt idx="2">
                  <c:v>3.0284675953967293</c:v>
                </c:pt>
                <c:pt idx="3">
                  <c:v>1.2113870381586918</c:v>
                </c:pt>
                <c:pt idx="4">
                  <c:v>0.60569351907934588</c:v>
                </c:pt>
                <c:pt idx="5">
                  <c:v>0.40379567938623057</c:v>
                </c:pt>
                <c:pt idx="6">
                  <c:v>0.80759135877246113</c:v>
                </c:pt>
              </c:numCache>
            </c:numRef>
          </c:val>
        </c:ser>
        <c:ser>
          <c:idx val="0"/>
          <c:order val="3"/>
          <c:tx>
            <c:strRef>
              <c:f>'Normalized Data'!$C$5</c:f>
              <c:strCache>
                <c:ptCount val="1"/>
                <c:pt idx="0">
                  <c:v>Revelation*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Data'!$D$5:$J$5</c:f>
              <c:numCache>
                <c:formatCode>0.00</c:formatCode>
                <c:ptCount val="7"/>
                <c:pt idx="0">
                  <c:v>8.3231831100284204</c:v>
                </c:pt>
                <c:pt idx="1">
                  <c:v>9.8457166057653271</c:v>
                </c:pt>
                <c:pt idx="2">
                  <c:v>12.383272431993504</c:v>
                </c:pt>
                <c:pt idx="3">
                  <c:v>4.8721071863581003</c:v>
                </c:pt>
                <c:pt idx="4">
                  <c:v>8.424685343077547</c:v>
                </c:pt>
                <c:pt idx="5">
                  <c:v>7.5111652456354037</c:v>
                </c:pt>
                <c:pt idx="6">
                  <c:v>7.409663012586277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247232"/>
        <c:axId val="33249152"/>
      </c:barChart>
      <c:catAx>
        <c:axId val="33247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Prophet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33249152"/>
        <c:crosses val="autoZero"/>
        <c:auto val="1"/>
        <c:lblAlgn val="ctr"/>
        <c:lblOffset val="100"/>
        <c:noMultiLvlLbl val="0"/>
      </c:catAx>
      <c:valAx>
        <c:axId val="3324915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ALlusions per 1000 Words (UBS3)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33247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baseline="0">
          <a:latin typeface="Garamond" panose="02020404030301010803" pitchFamily="18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Allusions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UBS3</c:v>
                </c:pt>
                <c:pt idx="1">
                  <c:v>NA26</c:v>
                </c:pt>
                <c:pt idx="2">
                  <c:v>Kilpatrick</c:v>
                </c:pt>
                <c:pt idx="3">
                  <c:v>Huhn</c:v>
                </c:pt>
                <c:pt idx="4">
                  <c:v>Dittmar</c:v>
                </c:pt>
                <c:pt idx="5">
                  <c:v>Swete</c:v>
                </c:pt>
                <c:pt idx="6">
                  <c:v>Charles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394</c:v>
                </c:pt>
                <c:pt idx="1">
                  <c:v>635</c:v>
                </c:pt>
                <c:pt idx="2">
                  <c:v>493</c:v>
                </c:pt>
                <c:pt idx="3">
                  <c:v>455</c:v>
                </c:pt>
                <c:pt idx="4">
                  <c:v>195</c:v>
                </c:pt>
                <c:pt idx="5">
                  <c:v>278</c:v>
                </c:pt>
                <c:pt idx="6">
                  <c:v>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283072"/>
        <c:axId val="31564544"/>
      </c:barChart>
      <c:catAx>
        <c:axId val="33283072"/>
        <c:scaling>
          <c:orientation val="minMax"/>
        </c:scaling>
        <c:delete val="0"/>
        <c:axPos val="b"/>
        <c:majorTickMark val="none"/>
        <c:minorTickMark val="none"/>
        <c:tickLblPos val="nextTo"/>
        <c:crossAx val="31564544"/>
        <c:crosses val="autoZero"/>
        <c:auto val="1"/>
        <c:lblAlgn val="ctr"/>
        <c:lblOffset val="100"/>
        <c:noMultiLvlLbl val="0"/>
      </c:catAx>
      <c:valAx>
        <c:axId val="315645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3283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C6722-22E0-4C51-8CE3-000AC6AADAFF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BF4F2-C3EF-47B5-99C4-3F8EEAD6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9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BF4F2-C3EF-47B5-99C4-3F8EEAD6A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7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CABF-21F5-4E39-BF56-BB94D9DD679E}" type="datetime1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4F5E-5E0B-4507-AE19-5E4070C29756}" type="datetime1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CE81-649A-45AB-A058-B40F5B535F2D}" type="datetime1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649A-1E94-43B3-8541-0B544EA11591}" type="datetime1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FD50-8C93-4C0B-B9AF-86A763484240}" type="datetime1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492A-0792-4324-A0AA-1BAE9261C71E}" type="datetime1">
              <a:rPr lang="en-US" smtClean="0"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378-BA13-43F3-9515-DE76FA2578F4}" type="datetime1">
              <a:rPr lang="en-US" smtClean="0"/>
              <a:t>11/22/2014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B5F9-885D-4990-8B7F-E6FE148BE5BD}" type="datetime1">
              <a:rPr lang="en-US" smtClean="0"/>
              <a:t>11/22/2014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8DC8-C1D9-4C68-90EC-65B319CCB882}" type="datetime1">
              <a:rPr lang="en-US" smtClean="0"/>
              <a:t>11/22/2014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040F-8F31-4A1B-A763-B0CE05A31B5F}" type="datetime1">
              <a:rPr lang="en-US" smtClean="0"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BA1C-3767-4E29-B320-28DE4C6BA9FD}" type="datetime1">
              <a:rPr lang="en-US" smtClean="0"/>
              <a:t>11/22/2014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6481E23-8D0A-41E5-B41D-A0E08FFE4BC9}" type="datetime1">
              <a:rPr lang="en-US" smtClean="0"/>
              <a:t>11/22/2014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codingrevelation.github.io/revelation/revelation/chapter/ap1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>
            <a:noAutofit/>
          </a:bodyPr>
          <a:lstStyle/>
          <a:p>
            <a:r>
              <a:rPr lang="en-US" sz="4000" dirty="0" smtClean="0"/>
              <a:t>Encoding Apocalypse and Empire: Online Editions of Rev 17:1–18:24 and 21:1–22:7 and the Display of Intertextual </a:t>
            </a:r>
            <a:r>
              <a:rPr lang="en-US" sz="4000" dirty="0" smtClean="0"/>
              <a:t>Allusions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05400"/>
            <a:ext cx="7086600" cy="1219200"/>
          </a:xfrm>
        </p:spPr>
        <p:txBody>
          <a:bodyPr>
            <a:normAutofit/>
          </a:bodyPr>
          <a:lstStyle/>
          <a:p>
            <a:r>
              <a:rPr lang="en-US" i="1" dirty="0" smtClean="0"/>
              <a:t>C. Thomas Fraatz</a:t>
            </a:r>
          </a:p>
          <a:p>
            <a:r>
              <a:rPr lang="en-US" i="1" dirty="0" smtClean="0"/>
              <a:t>Boston </a:t>
            </a:r>
            <a:r>
              <a:rPr lang="en-US" i="1" dirty="0" smtClean="0"/>
              <a:t>College</a:t>
            </a:r>
          </a:p>
          <a:p>
            <a:r>
              <a:rPr lang="en-US" sz="1900" b="1" dirty="0" smtClean="0"/>
              <a:t>tinyurl.com/</a:t>
            </a:r>
            <a:r>
              <a:rPr lang="en-US" sz="1900" b="1" dirty="0" err="1" smtClean="0"/>
              <a:t>apocalypseandempire</a:t>
            </a:r>
            <a:endParaRPr lang="en-US" sz="19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Revelation and the Prophets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929933"/>
              </p:ext>
            </p:extLst>
          </p:nvPr>
        </p:nvGraphicFramePr>
        <p:xfrm>
          <a:off x="457200" y="1600200"/>
          <a:ext cx="7924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1143000"/>
          </a:xfrm>
        </p:spPr>
        <p:txBody>
          <a:bodyPr/>
          <a:lstStyle/>
          <a:p>
            <a:r>
              <a:rPr lang="en-US" dirty="0" smtClean="0"/>
              <a:t>Enumerated </a:t>
            </a:r>
            <a:r>
              <a:rPr lang="en-US" dirty="0" smtClean="0"/>
              <a:t>Allusions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82709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Allusions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607695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SBLGNT and NA</a:t>
            </a:r>
            <a:r>
              <a:rPr lang="en-US" baseline="30000" dirty="0" smtClean="0"/>
              <a:t>28</a:t>
            </a:r>
            <a:r>
              <a:rPr lang="en-US" dirty="0" smtClean="0"/>
              <a:t> Online</a:t>
            </a:r>
            <a:endParaRPr lang="en-US" baseline="30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060"/>
            <a:ext cx="3657600" cy="3700743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904769"/>
            <a:ext cx="3657600" cy="3853324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Merchants of the Earth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Bible Works $359</a:t>
            </a:r>
          </a:p>
          <a:p>
            <a:r>
              <a:rPr lang="en-US" dirty="0" smtClean="0"/>
              <a:t>Accordance $299</a:t>
            </a:r>
          </a:p>
          <a:p>
            <a:r>
              <a:rPr lang="en-US" dirty="0" smtClean="0"/>
              <a:t>Logos $ -- networks down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3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Globally Accessible</a:t>
            </a:r>
          </a:p>
          <a:p>
            <a:r>
              <a:rPr lang="en-US" dirty="0" err="1" smtClean="0"/>
              <a:t>CreativeCommons</a:t>
            </a:r>
            <a:r>
              <a:rPr lang="en-US" dirty="0" smtClean="0"/>
              <a:t> Licensing</a:t>
            </a:r>
          </a:p>
          <a:p>
            <a:r>
              <a:rPr lang="en-US" dirty="0" smtClean="0"/>
              <a:t>Flexible to Research</a:t>
            </a:r>
          </a:p>
          <a:p>
            <a:r>
              <a:rPr lang="en-US" dirty="0" smtClean="0"/>
              <a:t>Translatable to other ancient texts</a:t>
            </a:r>
          </a:p>
          <a:p>
            <a:pPr marL="114300" indent="0">
              <a:buNone/>
            </a:pPr>
            <a:endParaRPr lang="en-US" dirty="0" smtClean="0">
              <a:hlinkClick r:id="rId2"/>
            </a:endParaRPr>
          </a:p>
          <a:p>
            <a:pPr marL="114300" indent="0">
              <a:buNone/>
            </a:pPr>
            <a:endParaRPr lang="en-US" dirty="0">
              <a:hlinkClick r:id="rId2"/>
            </a:endParaRPr>
          </a:p>
          <a:p>
            <a:pPr marL="114300" indent="0">
              <a:buNone/>
            </a:pPr>
            <a:endParaRPr lang="en-US" dirty="0" smtClean="0">
              <a:hlinkClick r:id="rId2"/>
            </a:endParaRPr>
          </a:p>
          <a:p>
            <a:pPr marL="11430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://encodingrevelation.github.io/revelation/revelation/chapter/ap17.html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Revelation as Apocalypse and Prophecy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revelation</a:t>
            </a:r>
            <a:r>
              <a:rPr lang="en-US" dirty="0" smtClean="0"/>
              <a:t> (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Ἀποκάλυψις</a:t>
            </a:r>
            <a:r>
              <a:rPr lang="en-US" dirty="0" smtClean="0"/>
              <a:t>)of </a:t>
            </a:r>
            <a:r>
              <a:rPr lang="en-US" dirty="0"/>
              <a:t>Jesus Christ which God granted to him to show </a:t>
            </a:r>
            <a:r>
              <a:rPr lang="en-US" dirty="0">
                <a:solidFill>
                  <a:srgbClr val="FF0000"/>
                </a:solidFill>
              </a:rPr>
              <a:t>to his servants the things which must </a:t>
            </a:r>
            <a:r>
              <a:rPr lang="en-US" dirty="0" smtClean="0">
                <a:solidFill>
                  <a:srgbClr val="FF0000"/>
                </a:solidFill>
              </a:rPr>
              <a:t>happen </a:t>
            </a:r>
            <a:r>
              <a:rPr lang="en-US" dirty="0"/>
              <a:t>(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ἃ δεῖ γενέσθαι</a:t>
            </a:r>
            <a:r>
              <a:rPr lang="en-US" dirty="0"/>
              <a:t>) </a:t>
            </a:r>
            <a:r>
              <a:rPr lang="en-US" dirty="0" smtClean="0"/>
              <a:t>soon, and he made it known by sending his angle to his servant John…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Blessed </a:t>
            </a:r>
            <a:r>
              <a:rPr lang="en-US" dirty="0"/>
              <a:t>is the one who reads and those who hear the words of prophecy and keep the things which are written in 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Surely </a:t>
            </a:r>
            <a:r>
              <a:rPr lang="en-US" dirty="0"/>
              <a:t>the Lord GOD does nothing, without </a:t>
            </a:r>
            <a:r>
              <a:rPr lang="en-US" dirty="0">
                <a:solidFill>
                  <a:srgbClr val="FF0000"/>
                </a:solidFill>
              </a:rPr>
              <a:t>revealing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ἀποκαλύψῃ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/>
              <a:t>his </a:t>
            </a:r>
            <a:r>
              <a:rPr lang="en-US" dirty="0"/>
              <a:t>secret </a:t>
            </a:r>
            <a:r>
              <a:rPr lang="en-US" dirty="0">
                <a:solidFill>
                  <a:srgbClr val="FF0000"/>
                </a:solidFill>
              </a:rPr>
              <a:t>to his servants </a:t>
            </a:r>
            <a:r>
              <a:rPr lang="en-US" dirty="0"/>
              <a:t>the prophets. (</a:t>
            </a:r>
            <a:r>
              <a:rPr lang="en-US" dirty="0" smtClean="0"/>
              <a:t>Amos </a:t>
            </a:r>
            <a:r>
              <a:rPr lang="en-US" dirty="0"/>
              <a:t>3:7 </a:t>
            </a:r>
            <a:r>
              <a:rPr lang="en-US" dirty="0" smtClean="0"/>
              <a:t>NRSV)</a:t>
            </a:r>
          </a:p>
          <a:p>
            <a:r>
              <a:rPr lang="en-US" dirty="0"/>
              <a:t>but there is a God in heaven who reveals mysteries, and he has disclosed to King Nebuchadnezzar </a:t>
            </a:r>
            <a:r>
              <a:rPr lang="en-US" dirty="0">
                <a:solidFill>
                  <a:srgbClr val="FF0000"/>
                </a:solidFill>
              </a:rPr>
              <a:t>what will happen </a:t>
            </a:r>
            <a:r>
              <a:rPr lang="en-US" dirty="0" smtClean="0"/>
              <a:t>(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ἃ δεῖ </a:t>
            </a:r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γενέσθαι</a:t>
            </a:r>
            <a:r>
              <a:rPr lang="en-US" dirty="0" smtClean="0"/>
              <a:t>) at </a:t>
            </a:r>
            <a:r>
              <a:rPr lang="en-US" dirty="0"/>
              <a:t>the end of </a:t>
            </a:r>
            <a:r>
              <a:rPr lang="en-US" dirty="0" smtClean="0"/>
              <a:t>days…. </a:t>
            </a:r>
            <a:r>
              <a:rPr lang="en-US" dirty="0"/>
              <a:t>The great God has </a:t>
            </a:r>
            <a:r>
              <a:rPr lang="en-US" dirty="0" smtClean="0">
                <a:solidFill>
                  <a:srgbClr val="FF0000"/>
                </a:solidFill>
              </a:rPr>
              <a:t>informed</a:t>
            </a:r>
            <a:r>
              <a:rPr lang="en-US" dirty="0" smtClean="0"/>
              <a:t> (</a:t>
            </a:r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ἐσήμανεν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/>
              <a:t>the king what shall be hereafter. The dream is certain, and its interpretation trustworthy." (Dan </a:t>
            </a:r>
            <a:r>
              <a:rPr lang="en-US" dirty="0" smtClean="0"/>
              <a:t>2:28, 45 NRSV)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Intertextuality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Quotation</a:t>
            </a:r>
          </a:p>
          <a:p>
            <a:r>
              <a:rPr lang="en-US" dirty="0" smtClean="0"/>
              <a:t>Allusion</a:t>
            </a:r>
          </a:p>
          <a:p>
            <a:r>
              <a:rPr lang="en-US" dirty="0" smtClean="0"/>
              <a:t>Thematic parallel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Quotation: The use of a pre-existing phrase, sentence, or paragraph which is taken from another source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319599"/>
              </p:ext>
            </p:extLst>
          </p:nvPr>
        </p:nvGraphicFramePr>
        <p:xfrm>
          <a:off x="457200" y="1600200"/>
          <a:ext cx="7620000" cy="505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3810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Amos 1:2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Joel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4:16 (ET 3:16)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sz="3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וַיֹּאמַר </a:t>
                      </a:r>
                      <a:r>
                        <a:rPr lang="he-IL" sz="3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יְהוָה מִצִּיּוֹן יִשְׁאָג וּמִירוּשָׁלִַם יִתֵּן קוֹלוֹ </a:t>
                      </a:r>
                      <a:r>
                        <a:rPr lang="he-IL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וְאָבְלוּ נְאוֹת הָרֹעִים וְיָבֵשׁ  רֹאשׁ הַכַּרְמֶל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32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וַיהוָה </a:t>
                      </a:r>
                      <a:r>
                        <a:rPr lang="he-IL" sz="32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מִצִּיּוֹן יִשְׁאָג וּמִירוּשָׁלִַם</a:t>
                      </a:r>
                      <a:r>
                        <a:rPr lang="he-IL" sz="32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e-IL" sz="32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יִתֵּן קוֹלוֹ </a:t>
                      </a:r>
                      <a:r>
                        <a:rPr lang="he-IL" sz="32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וְרָעֲשׁוּ שָׁמַיִם וָאָרֶץ וַיהוָה מַחֲסֶה לְעַמּוֹ וּמָעוֹז לִבְנֵי יִשְׂרָאֵל</a:t>
                      </a:r>
                    </a:p>
                    <a:p>
                      <a:pPr rtl="1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+mn-lt"/>
                          <a:cs typeface="Times New Roman" panose="02020603050405020304" pitchFamily="18" charset="0"/>
                        </a:rPr>
                        <a:t>And he said: </a:t>
                      </a:r>
                      <a:r>
                        <a:rPr lang="en-US" sz="200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The LORD roars from Zion, and utters his voice from Jerusalem</a:t>
                      </a:r>
                      <a:r>
                        <a:rPr lang="en-US" sz="2000" u="none" strike="noStrike" kern="1200" baseline="0" dirty="0" smtClean="0">
                          <a:latin typeface="+mn-lt"/>
                          <a:cs typeface="Times New Roman" panose="02020603050405020304" pitchFamily="18" charset="0"/>
                        </a:rPr>
                        <a:t>; the pastures of the shepherds wither, and the top of Carmel dries up.</a:t>
                      </a:r>
                      <a:endParaRPr lang="en-US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LORD roars from Zion, and utters his voice from Jerusalem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and the heavens and the earth shake. But the LORD is a refuge for his people, a stronghold for the people of Israel. 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Allusion: Intentional </a:t>
            </a:r>
            <a:r>
              <a:rPr lang="en-US" sz="2800" dirty="0"/>
              <a:t>reference to another text through the use of extended verbal parallel or “catchwords”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683697"/>
              </p:ext>
            </p:extLst>
          </p:nvPr>
        </p:nvGraphicFramePr>
        <p:xfrm>
          <a:off x="457200" y="1600200"/>
          <a:ext cx="7620000" cy="469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3810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Jeremiah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29:4-5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Isaiah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65:19a, 21-22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כֹּה אָמַר יְהוָה צְבָאוֹת אֱלֹהֵי יִשְׂרָאֵל לְכָל־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הַגּוֹלָה</a:t>
                      </a:r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אֲשֶׁר־הִגְלֵיתִי מִירוּשָׁלִַם </a:t>
                      </a:r>
                      <a:endParaRPr lang="en-US" sz="2400" b="0" i="0" u="none" strike="noStrike" kern="1200" baseline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rtl="1"/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בָּבֶלָה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בְּנוּ בָתִּים וְשֵׁבוּ וְנִטְעוּ </a:t>
                      </a:r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גַנּוֹת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וְאִכְלוּ אֶת־פִּרְיָן</a:t>
                      </a:r>
                    </a:p>
                    <a:p>
                      <a:pPr rtl="1"/>
                      <a:endParaRPr lang="he-IL" sz="2400" b="0" i="0" u="none" strike="noStrike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כִּי־אִם־שִׂישׂוּ 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וְגִילוּ </a:t>
                      </a:r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עֲדֵי־עַד אֲשֶׁר אֲנִי בוֹרֵא כִּי הִנְנִי בוֹרֵא 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אֶת־יְרוּשָׁלִַם גִּילָה </a:t>
                      </a:r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וְעַמָּהּ מָשׂוֹשׂ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וְגַלְתִּי בִירוּשָׁלִַם וְשַׂשְׂתִּי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וּבָנוּ בָתִּים וְיָשָׁבוּ וְנָטְעוּ </a:t>
                      </a:r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כְרָמִים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וְאָכְלוּ פִּרְיָם</a:t>
                      </a:r>
                    </a:p>
                    <a:p>
                      <a:pPr rtl="1"/>
                      <a:endParaRPr lang="he-IL" sz="2400" b="0" i="0" u="none" strike="noStrike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Thus says the LORD of hosts, the God of Israel, to all the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exiles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whom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 have sent into exile from Jerusalem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Babylon:</a:t>
                      </a:r>
                    </a:p>
                    <a:p>
                      <a:pPr rtl="0"/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Build houses and live in them; plant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gardens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and eat what they produce.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But be glad and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rejoice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forever in what I am creating; for I am about to create Jerusalem as a joy, and its people as a delight.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 will rejoice in Jerusalem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….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They shall build houses and inhabit them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they shall plant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vineyards and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eat their fruit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752600"/>
          </a:xfrm>
        </p:spPr>
        <p:txBody>
          <a:bodyPr>
            <a:noAutofit/>
          </a:bodyPr>
          <a:lstStyle/>
          <a:p>
            <a:r>
              <a:rPr lang="en-US" sz="2800" dirty="0"/>
              <a:t>Thematic Parallels:  </a:t>
            </a:r>
            <a:r>
              <a:rPr lang="en-US" sz="2800" dirty="0" smtClean="0"/>
              <a:t>Literary </a:t>
            </a:r>
            <a:r>
              <a:rPr lang="en-US" sz="2800" dirty="0"/>
              <a:t>devices that a sophisticated author can embed into a text for a sophisticated reader to in order to convey meaning.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620000" cy="4343400"/>
          </a:xfrm>
        </p:spPr>
        <p:txBody>
          <a:bodyPr/>
          <a:lstStyle/>
          <a:p>
            <a:r>
              <a:rPr lang="en-US" dirty="0" smtClean="0"/>
              <a:t>Desolated </a:t>
            </a:r>
            <a:r>
              <a:rPr lang="en-US" dirty="0" smtClean="0"/>
              <a:t>cities being repopulated with wild beasts </a:t>
            </a:r>
            <a:endParaRPr lang="en-US" dirty="0" smtClean="0"/>
          </a:p>
          <a:p>
            <a:pPr lvl="1"/>
            <a:r>
              <a:rPr lang="en-US" dirty="0" smtClean="0"/>
              <a:t>Isa </a:t>
            </a:r>
            <a:r>
              <a:rPr lang="en-US" dirty="0" smtClean="0"/>
              <a:t>13:21; </a:t>
            </a:r>
            <a:r>
              <a:rPr lang="en-US" dirty="0" smtClean="0"/>
              <a:t>34:11-14</a:t>
            </a:r>
          </a:p>
          <a:p>
            <a:pPr lvl="1"/>
            <a:r>
              <a:rPr lang="en-US" dirty="0" smtClean="0"/>
              <a:t>Jer 9:10</a:t>
            </a:r>
          </a:p>
          <a:p>
            <a:pPr lvl="1"/>
            <a:r>
              <a:rPr lang="en-US" dirty="0" smtClean="0"/>
              <a:t>Nah 3:4</a:t>
            </a:r>
            <a:endParaRPr lang="en-US" dirty="0" smtClean="0"/>
          </a:p>
          <a:p>
            <a:r>
              <a:rPr lang="en-US" dirty="0" smtClean="0"/>
              <a:t>Locusts </a:t>
            </a:r>
            <a:r>
              <a:rPr lang="en-US" dirty="0" smtClean="0"/>
              <a:t>as a foreign </a:t>
            </a:r>
            <a:r>
              <a:rPr lang="en-US" dirty="0" smtClean="0"/>
              <a:t>army</a:t>
            </a:r>
          </a:p>
          <a:p>
            <a:pPr lvl="1"/>
            <a:r>
              <a:rPr lang="en-US" dirty="0" smtClean="0"/>
              <a:t>Amos 4:9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oel 1-2</a:t>
            </a:r>
          </a:p>
          <a:p>
            <a:pPr lvl="1"/>
            <a:r>
              <a:rPr lang="en-US" dirty="0" smtClean="0"/>
              <a:t>Nah 3:15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 </a:t>
            </a:r>
            <a:r>
              <a:rPr lang="en-US" dirty="0"/>
              <a:t>left Nazareth and made his home in Capernaum by the sea, in the territory of Zebulun and Naphtali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so </a:t>
            </a:r>
            <a:r>
              <a:rPr lang="en-US" dirty="0">
                <a:solidFill>
                  <a:srgbClr val="FF0000"/>
                </a:solidFill>
              </a:rPr>
              <a:t>that what had been spoken through the prophet Isaiah might be </a:t>
            </a:r>
            <a:r>
              <a:rPr lang="en-US" dirty="0" smtClean="0">
                <a:solidFill>
                  <a:srgbClr val="FF0000"/>
                </a:solidFill>
              </a:rPr>
              <a:t>fulfilled: </a:t>
            </a:r>
            <a:r>
              <a:rPr lang="en-US" i="1" dirty="0" smtClean="0"/>
              <a:t>Land </a:t>
            </a:r>
            <a:r>
              <a:rPr lang="en-US" i="1" dirty="0"/>
              <a:t>of Zebulun, land of Naphtali, on the road by the sea, across the Jordan, Galilee of the </a:t>
            </a:r>
            <a:r>
              <a:rPr lang="en-US" i="1" dirty="0" smtClean="0"/>
              <a:t>Gentiles</a:t>
            </a:r>
            <a:r>
              <a:rPr lang="en-US" dirty="0" smtClean="0"/>
              <a:t> (Matt: 4:13-15)</a:t>
            </a:r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rgbClr val="FF0000"/>
                </a:solidFill>
              </a:rPr>
              <a:t>it is </a:t>
            </a:r>
            <a:r>
              <a:rPr lang="en-US" dirty="0" smtClean="0">
                <a:solidFill>
                  <a:srgbClr val="FF0000"/>
                </a:solidFill>
              </a:rPr>
              <a:t>written: </a:t>
            </a:r>
            <a:r>
              <a:rPr lang="en-US" i="1" dirty="0" smtClean="0"/>
              <a:t>There </a:t>
            </a:r>
            <a:r>
              <a:rPr lang="en-US" i="1" dirty="0"/>
              <a:t>is no one who is righteous, not even </a:t>
            </a:r>
            <a:r>
              <a:rPr lang="en-US" i="1" dirty="0" smtClean="0"/>
              <a:t>one</a:t>
            </a:r>
            <a:r>
              <a:rPr lang="en-US" dirty="0" smtClean="0"/>
              <a:t>” (Rom 3:10)</a:t>
            </a:r>
          </a:p>
          <a:p>
            <a:r>
              <a:rPr lang="en-US" i="1" dirty="0" smtClean="0"/>
              <a:t>For there shall be yet another vision concerning the appointed time. It shall tell of the end and not lie. </a:t>
            </a:r>
            <a:r>
              <a:rPr lang="en-US" dirty="0" smtClean="0">
                <a:solidFill>
                  <a:srgbClr val="FF0000"/>
                </a:solidFill>
              </a:rPr>
              <a:t>Interpreted, this means </a:t>
            </a:r>
            <a:r>
              <a:rPr lang="en-US" dirty="0" smtClean="0"/>
              <a:t>that the final age shall be prolonged. </a:t>
            </a:r>
            <a:r>
              <a:rPr lang="en-US" i="1" dirty="0" smtClean="0"/>
              <a:t>If it tarries, wait for it… </a:t>
            </a:r>
            <a:r>
              <a:rPr lang="en-US" dirty="0" smtClean="0"/>
              <a:t>(1QpHab vii 6-10)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Greek </a:t>
            </a:r>
            <a:r>
              <a:rPr lang="en-US" dirty="0" err="1" smtClean="0"/>
              <a:t>Textforms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890483"/>
              </p:ext>
            </p:extLst>
          </p:nvPr>
        </p:nvGraphicFramePr>
        <p:xfrm>
          <a:off x="457200" y="1295400"/>
          <a:ext cx="76200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Rev 1:4-5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Exod 3:14 LXX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Ps 88:37-38 LXX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χάρις </a:t>
                      </a: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ὑμῖν καὶ εἰρήνη </a:t>
                      </a:r>
                      <a:r>
                        <a:rPr lang="el-GR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ἀπὸ ὁ ὢν </a:t>
                      </a: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ὁ ἦν καὶ ὁ ἐρχόμενος καὶ ἀπὸ τῶν ἑπτὰ πνευμάτων ἃ ἐνώπιον τοῦ θρόνου αὐτοῦ καὶ ἀπὸ Ἰησοῦ Χριστοῦ, </a:t>
                      </a:r>
                      <a:r>
                        <a:rPr lang="el-GR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ὁ μάρτυς, ὁ πιστός</a:t>
                      </a: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l-GR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εἶπεν ὁ θεὸς πρὸς Μωυσῆν ἐγώ εἰμι </a:t>
                      </a:r>
                      <a:r>
                        <a:rPr lang="el-GR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ὁ ὤν </a:t>
                      </a: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εἶπεν οὕτως ἐρεῖς τοῖς υἱοῖς Ισραηλ ὁ ὢν ἀπέσταλκέν με πρὸς ὑμᾶς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τὸ σπέρμα αὐτοῦ εἰς τὸν αἰῶνα μενεῖ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ὁ θρόνος αὐτοῦ ὡς ὁ ἥλιος ἐναντίον μου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ὡς ἡ σελήνη κατηρτισμένη εἰς τὸν αἰῶνα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</a:t>
                      </a:r>
                      <a:r>
                        <a:rPr lang="el-GR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ὁ μάρτυς </a:t>
                      </a: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ἐν οὐρανῷ </a:t>
                      </a:r>
                      <a:r>
                        <a:rPr lang="el-GR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πιστός</a:t>
                      </a: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Grace 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 you and peace from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the one who is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and the one who was, and the one who is coming, and from the seven spirits which are before his throne, and from Jesus Christ,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the faithful witness,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…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 God said to Moses “I am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the one who is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.” And he said “Thus you will say to the Israelites, ‘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The one who is 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has sent me to you.’”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His seed shall remain forever, 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 his throne [will be] as the sun before me 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 as the moon which is established forever, 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 it will be a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faithful witness 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 the heavens. 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Hebrew </a:t>
            </a:r>
            <a:r>
              <a:rPr lang="en-US" dirty="0" err="1" smtClean="0"/>
              <a:t>Textforms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198277"/>
              </p:ext>
            </p:extLst>
          </p:nvPr>
        </p:nvGraphicFramePr>
        <p:xfrm>
          <a:off x="457200" y="1600200"/>
          <a:ext cx="7620000" cy="274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0"/>
                <a:gridCol w="21844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Rev</a:t>
                      </a:r>
                      <a:r>
                        <a:rPr lang="en-US" sz="1800" b="1" baseline="0" dirty="0" smtClean="0">
                          <a:effectLst/>
                        </a:rPr>
                        <a:t> 18:4b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Jer 28:45 LXX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Jer </a:t>
                      </a:r>
                      <a:r>
                        <a:rPr lang="en-US" sz="1800" b="1" dirty="0" smtClean="0">
                          <a:effectLst/>
                        </a:rPr>
                        <a:t>51:45a MT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solidFill>
                            <a:srgbClr val="FF0000"/>
                          </a:solidFill>
                          <a:effectLst/>
                        </a:rPr>
                        <a:t>ἐξέλθατε ὁ λαός μου ἐξ </a:t>
                      </a:r>
                      <a:r>
                        <a:rPr lang="el-GR" sz="1800" dirty="0" smtClean="0">
                          <a:solidFill>
                            <a:srgbClr val="FF0000"/>
                          </a:solidFill>
                          <a:effectLst/>
                        </a:rPr>
                        <a:t>αὐτῆς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[Lacking]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e-IL" sz="2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צְאוּ מִתּוֹכָהּ עַמִּי </a:t>
                      </a:r>
                      <a:r>
                        <a:rPr lang="he-IL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וּמַלְּטוּ אִישׁ אֶת־נַפְשׁוֹ מֵחֲרוֹן אַף־יְהוָה </a:t>
                      </a:r>
                    </a:p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Come out from her my people!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[Lacking]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Come out from her midst my people!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Serif Deluxe!">
      <a:majorFont>
        <a:latin typeface="Cambria"/>
        <a:ea typeface=""/>
        <a:cs typeface=""/>
      </a:majorFont>
      <a:minorFont>
        <a:latin typeface="Garamond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1339</TotalTime>
  <Words>1070</Words>
  <Application>Microsoft Office PowerPoint</Application>
  <PresentationFormat>On-screen Show (4:3)</PresentationFormat>
  <Paragraphs>121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Encoding Apocalypse and Empire: Online Editions of Rev 17:1–18:24 and 21:1–22:7 and the Display of Intertextual Allusions</vt:lpstr>
      <vt:lpstr>Revelation as Apocalypse and Prophecy</vt:lpstr>
      <vt:lpstr>Taxonomy of Intertextuality</vt:lpstr>
      <vt:lpstr>Quotation: The use of a pre-existing phrase, sentence, or paragraph which is taken from another source</vt:lpstr>
      <vt:lpstr>Allusion: Intentional reference to another text through the use of extended verbal parallel or “catchwords”</vt:lpstr>
      <vt:lpstr>Thematic Parallels:  Literary devices that a sophisticated author can embed into a text for a sophisticated reader to in order to convey meaning.</vt:lpstr>
      <vt:lpstr>Citation Formulae</vt:lpstr>
      <vt:lpstr>Greek Textforms?</vt:lpstr>
      <vt:lpstr>Hebrew Textforms?</vt:lpstr>
      <vt:lpstr>Revelation and the Prophets</vt:lpstr>
      <vt:lpstr>Enumerated Allusions </vt:lpstr>
      <vt:lpstr>Expanding Allusions</vt:lpstr>
      <vt:lpstr>SBLGNT and NA28 Online</vt:lpstr>
      <vt:lpstr>Merchants of the Earth</vt:lpstr>
      <vt:lpstr>Digital Editions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Fraatzc</dc:creator>
  <cp:lastModifiedBy>Fraatzc</cp:lastModifiedBy>
  <cp:revision>48</cp:revision>
  <dcterms:created xsi:type="dcterms:W3CDTF">2014-11-10T16:49:58Z</dcterms:created>
  <dcterms:modified xsi:type="dcterms:W3CDTF">2014-11-23T02:27:25Z</dcterms:modified>
</cp:coreProperties>
</file>