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7" r:id="rId7"/>
    <p:sldId id="261" r:id="rId8"/>
    <p:sldId id="265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Normalized Allusions to Prophetic Work per 1,000 </a:t>
            </a:r>
            <a:r>
              <a:rPr lang="en-US" dirty="0" smtClean="0"/>
              <a:t>words in Four New Testament Books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'Normalized Data'!$C$2</c:f>
              <c:strCache>
                <c:ptCount val="1"/>
                <c:pt idx="0">
                  <c:v>Revelation*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Data'!$D$2:$J$2</c:f>
              <c:numCache>
                <c:formatCode>0.00</c:formatCode>
                <c:ptCount val="7"/>
                <c:pt idx="0">
                  <c:v>8.3231831100284204</c:v>
                </c:pt>
                <c:pt idx="1">
                  <c:v>9.8457166057653271</c:v>
                </c:pt>
                <c:pt idx="2">
                  <c:v>12.383272431993504</c:v>
                </c:pt>
                <c:pt idx="3">
                  <c:v>4.8721071863581003</c:v>
                </c:pt>
                <c:pt idx="4">
                  <c:v>8.424685343077547</c:v>
                </c:pt>
                <c:pt idx="5">
                  <c:v>7.5111652456354037</c:v>
                </c:pt>
                <c:pt idx="6">
                  <c:v>7.409663012586277</c:v>
                </c:pt>
              </c:numCache>
            </c:numRef>
          </c:val>
        </c:ser>
        <c:ser>
          <c:idx val="1"/>
          <c:order val="1"/>
          <c:tx>
            <c:strRef>
              <c:f>'Normalized Data'!$C$3</c:f>
              <c:strCache>
                <c:ptCount val="1"/>
                <c:pt idx="0">
                  <c:v>Romans*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Data'!$D$3:$J$3</c:f>
              <c:numCache>
                <c:formatCode>0.00</c:formatCode>
                <c:ptCount val="7"/>
                <c:pt idx="0">
                  <c:v>8.4376318379974684</c:v>
                </c:pt>
                <c:pt idx="1">
                  <c:v>4.6406975108986082</c:v>
                </c:pt>
                <c:pt idx="2">
                  <c:v>3.9375615243988187</c:v>
                </c:pt>
                <c:pt idx="3">
                  <c:v>1.1250175783996625</c:v>
                </c:pt>
                <c:pt idx="4">
                  <c:v>0.42188159189987345</c:v>
                </c:pt>
                <c:pt idx="5">
                  <c:v>0</c:v>
                </c:pt>
                <c:pt idx="6">
                  <c:v>1.2656447756996203</c:v>
                </c:pt>
              </c:numCache>
            </c:numRef>
          </c:val>
        </c:ser>
        <c:ser>
          <c:idx val="2"/>
          <c:order val="2"/>
          <c:tx>
            <c:strRef>
              <c:f>'Normalized Data'!$C$4</c:f>
              <c:strCache>
                <c:ptCount val="1"/>
                <c:pt idx="0">
                  <c:v>Matthew*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Data'!$D$4:$J$4</c:f>
              <c:numCache>
                <c:formatCode>0.00</c:formatCode>
                <c:ptCount val="7"/>
                <c:pt idx="0">
                  <c:v>5.3965658217497952</c:v>
                </c:pt>
                <c:pt idx="1">
                  <c:v>4</c:v>
                </c:pt>
                <c:pt idx="2">
                  <c:v>2.3984736985554647</c:v>
                </c:pt>
                <c:pt idx="3">
                  <c:v>0.70863995639138733</c:v>
                </c:pt>
                <c:pt idx="4">
                  <c:v>0.65412919051512675</c:v>
                </c:pt>
                <c:pt idx="5">
                  <c:v>1.1992368492777323</c:v>
                </c:pt>
                <c:pt idx="6">
                  <c:v>2.234941400926683</c:v>
                </c:pt>
              </c:numCache>
            </c:numRef>
          </c:val>
        </c:ser>
        <c:ser>
          <c:idx val="3"/>
          <c:order val="3"/>
          <c:tx>
            <c:strRef>
              <c:f>'Normalized Data'!$C$5</c:f>
              <c:strCache>
                <c:ptCount val="1"/>
                <c:pt idx="0">
                  <c:v>Hebrews*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Data'!$D$5:$J$5</c:f>
              <c:numCache>
                <c:formatCode>0.00</c:formatCode>
                <c:ptCount val="7"/>
                <c:pt idx="0">
                  <c:v>25.842923480718756</c:v>
                </c:pt>
                <c:pt idx="1">
                  <c:v>7.8740157480314963</c:v>
                </c:pt>
                <c:pt idx="2">
                  <c:v>3.0284675953967293</c:v>
                </c:pt>
                <c:pt idx="3">
                  <c:v>1.2113870381586918</c:v>
                </c:pt>
                <c:pt idx="4">
                  <c:v>0.60569351907934588</c:v>
                </c:pt>
                <c:pt idx="5">
                  <c:v>0.40379567938623057</c:v>
                </c:pt>
                <c:pt idx="6">
                  <c:v>0.80759135877246113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208128"/>
        <c:axId val="44210048"/>
      </c:barChart>
      <c:catAx>
        <c:axId val="44208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Prophet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44210048"/>
        <c:crosses val="autoZero"/>
        <c:auto val="1"/>
        <c:lblAlgn val="ctr"/>
        <c:lblOffset val="100"/>
        <c:noMultiLvlLbl val="0"/>
      </c:catAx>
      <c:valAx>
        <c:axId val="442100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ALlusions per 1000 Words (UBS</a:t>
                </a:r>
                <a:r>
                  <a:rPr lang="en-US" baseline="30000"/>
                  <a:t>3</a:t>
                </a:r>
                <a:r>
                  <a:rPr lang="en-US" baseline="0"/>
                  <a:t>)</a:t>
                </a:r>
                <a:endParaRPr lang="en-US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44208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Allusions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UBS3</c:v>
                </c:pt>
                <c:pt idx="1">
                  <c:v>NA26</c:v>
                </c:pt>
                <c:pt idx="2">
                  <c:v>Kilpatrick</c:v>
                </c:pt>
                <c:pt idx="3">
                  <c:v>Huhn</c:v>
                </c:pt>
                <c:pt idx="4">
                  <c:v>Dittmar</c:v>
                </c:pt>
                <c:pt idx="5">
                  <c:v>Swete</c:v>
                </c:pt>
                <c:pt idx="6">
                  <c:v>Charles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394</c:v>
                </c:pt>
                <c:pt idx="1">
                  <c:v>635</c:v>
                </c:pt>
                <c:pt idx="2">
                  <c:v>493</c:v>
                </c:pt>
                <c:pt idx="3">
                  <c:v>455</c:v>
                </c:pt>
                <c:pt idx="4">
                  <c:v>195</c:v>
                </c:pt>
                <c:pt idx="5">
                  <c:v>278</c:v>
                </c:pt>
                <c:pt idx="6">
                  <c:v>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249472"/>
        <c:axId val="44294912"/>
      </c:barChart>
      <c:catAx>
        <c:axId val="44249472"/>
        <c:scaling>
          <c:orientation val="minMax"/>
        </c:scaling>
        <c:delete val="0"/>
        <c:axPos val="b"/>
        <c:majorTickMark val="out"/>
        <c:minorTickMark val="none"/>
        <c:tickLblPos val="nextTo"/>
        <c:crossAx val="44294912"/>
        <c:crosses val="autoZero"/>
        <c:auto val="1"/>
        <c:lblAlgn val="ctr"/>
        <c:lblOffset val="100"/>
        <c:noMultiLvlLbl val="0"/>
      </c:catAx>
      <c:valAx>
        <c:axId val="44294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249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0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2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4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codingrevelation.github.io/revelation/revelation/chapter/ap1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Encoding Apocalypse and Empire: Online Editions of Rev 17:1–18:24 and 21:1–22:7 and the Display of Intertextual Allusions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219200"/>
          </a:xfrm>
        </p:spPr>
        <p:txBody>
          <a:bodyPr>
            <a:normAutofit/>
          </a:bodyPr>
          <a:lstStyle/>
          <a:p>
            <a:r>
              <a:rPr lang="en-US" i="1" dirty="0" smtClean="0"/>
              <a:t>C. Thomas Fraatz</a:t>
            </a:r>
          </a:p>
          <a:p>
            <a:r>
              <a:rPr lang="en-US" i="1" dirty="0" smtClean="0"/>
              <a:t>Boston College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574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SBLGNT and NA</a:t>
            </a:r>
            <a:r>
              <a:rPr lang="en-US" baseline="30000" dirty="0" smtClean="0"/>
              <a:t>28</a:t>
            </a:r>
            <a:r>
              <a:rPr lang="en-US" dirty="0" smtClean="0"/>
              <a:t> Online</a:t>
            </a:r>
            <a:endParaRPr lang="en-US" baseline="30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0063"/>
            <a:ext cx="4038600" cy="408623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35825"/>
            <a:ext cx="4038600" cy="4254712"/>
          </a:xfrm>
        </p:spPr>
      </p:pic>
    </p:spTree>
    <p:extLst>
      <p:ext uri="{BB962C8B-B14F-4D97-AF65-F5344CB8AC3E}">
        <p14:creationId xmlns:p14="http://schemas.microsoft.com/office/powerpoint/2010/main" val="298252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://encodingrevelation.github.io/revelation/revelation/chapter/ap17.html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8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Intertextual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Quotation: The </a:t>
            </a:r>
            <a:r>
              <a:rPr lang="en-US" dirty="0"/>
              <a:t>use of a </a:t>
            </a:r>
            <a:r>
              <a:rPr lang="en-US" dirty="0" smtClean="0"/>
              <a:t>pre-existing </a:t>
            </a:r>
            <a:r>
              <a:rPr lang="en-US" dirty="0"/>
              <a:t>phrase, sentence, or paragraph which is taken from another </a:t>
            </a:r>
            <a:r>
              <a:rPr lang="en-US" dirty="0" smtClean="0"/>
              <a:t>source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86000"/>
            <a:ext cx="4956197" cy="3609577"/>
          </a:xfrm>
        </p:spPr>
      </p:pic>
    </p:spTree>
    <p:extLst>
      <p:ext uri="{BB962C8B-B14F-4D97-AF65-F5344CB8AC3E}">
        <p14:creationId xmlns:p14="http://schemas.microsoft.com/office/powerpoint/2010/main" val="84865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Intertextual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Allusion: Intentional reference to another text through the use of extended verbal parallel or “catchwords”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51951"/>
            <a:ext cx="4038600" cy="4222460"/>
          </a:xfrm>
        </p:spPr>
      </p:pic>
    </p:spTree>
    <p:extLst>
      <p:ext uri="{BB962C8B-B14F-4D97-AF65-F5344CB8AC3E}">
        <p14:creationId xmlns:p14="http://schemas.microsoft.com/office/powerpoint/2010/main" val="136140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Intertextual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Thematic Parallels: Literary </a:t>
            </a:r>
            <a:r>
              <a:rPr lang="en-US" dirty="0"/>
              <a:t>devices </a:t>
            </a:r>
            <a:r>
              <a:rPr lang="en-US" dirty="0" smtClean="0"/>
              <a:t>that a sophisticated </a:t>
            </a:r>
            <a:r>
              <a:rPr lang="en-US" dirty="0"/>
              <a:t>author can embed into a text for a sophisticated reader to </a:t>
            </a:r>
            <a:r>
              <a:rPr lang="en-US" dirty="0" smtClean="0"/>
              <a:t>“recognize</a:t>
            </a:r>
            <a:r>
              <a:rPr lang="en-US" dirty="0"/>
              <a:t>, analyze, and </a:t>
            </a:r>
            <a:r>
              <a:rPr lang="en-US" dirty="0" smtClean="0"/>
              <a:t>assimilate” </a:t>
            </a:r>
            <a:r>
              <a:rPr lang="en-US" dirty="0"/>
              <a:t>in order to convey meaning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Desolated cities being repopulated with wild beasts</a:t>
            </a:r>
          </a:p>
          <a:p>
            <a:pPr lvl="1"/>
            <a:r>
              <a:rPr lang="en-US" dirty="0" smtClean="0"/>
              <a:t>Locusts as a foreign army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5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was to fulfill what was spoken by the prophet Isaiah…</a:t>
            </a:r>
          </a:p>
          <a:p>
            <a:r>
              <a:rPr lang="en-US" dirty="0" smtClean="0"/>
              <a:t>As it is written…</a:t>
            </a:r>
          </a:p>
          <a:p>
            <a:r>
              <a:rPr lang="en-US" dirty="0" smtClean="0"/>
              <a:t>As for that which he said… interpreted, this concerns the Wicked Priest…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Text-Forms and Recensions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9059408"/>
              </p:ext>
            </p:extLst>
          </p:nvPr>
        </p:nvGraphicFramePr>
        <p:xfrm>
          <a:off x="457200" y="1600200"/>
          <a:ext cx="4038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Rev 1:4-5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Exod 3:14 LXX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Ps 88:37-38 LXX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· </a:t>
                      </a: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χάρις ὑμῖν καὶ εἰρήνη </a:t>
                      </a: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ἀπὸ ὁ ὢν </a:t>
                      </a: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ὁ ἦν καὶ ὁ ἐρχόμενος καὶ ἀπὸ τῶν ἑπτὰ πνευμάτων ἃ ἐνώπιον τοῦ θρόνου αὐτοῦ καὶ ἀπὸ Ἰησοῦ Χριστοῦ, </a:t>
                      </a: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μάρτυς, ὁ πιστός</a:t>
                      </a: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l-GR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εἶπεν ὁ θεὸς πρὸς Μωυσῆν ἐγώ εἰμι </a:t>
                      </a: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ὤν </a:t>
                      </a: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εἶπεν οὕτως ἐρεῖς τοῖς υἱοῖς Ισραηλ ὁ ὢν ἀπέσταλκέν με πρὸς ὑμᾶς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τὸ σπέρμα αὐτοῦ εἰς τὸν αἰῶνα μενεῖ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ὁ θρόνος αὐτοῦ ὡς ὁ ἥλιος ἐναντίον μου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ὡς ἡ σελήνη κατηρτισμένη εἰς τὸν αἰῶνα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</a:t>
                      </a: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μάρτυς </a:t>
                      </a: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ἐν οὐρανῷ </a:t>
                      </a: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πιστός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Grace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 you and peace from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 one who is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and the one who was, and the one who is coming, and from the seven spirits which are before his throne, and from Jesus Christ,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 faithful witness,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And God said to Moses “I am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 one who is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.” And he said “Thus you will say to the Israelites, ‘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 one who is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has sent me to you.’”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His seed shall remain forever,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and his throne [will be] as the sun before me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and as the moon which is established forever,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and it will be a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faithful witness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 the heavens.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238539"/>
              </p:ext>
            </p:extLst>
          </p:nvPr>
        </p:nvGraphicFramePr>
        <p:xfrm>
          <a:off x="4648200" y="1600200"/>
          <a:ext cx="40386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Rev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Jer 28:45 LXX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Jer 51:45 MT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ἐξέλθατε ὁ λαός μου ἐξ αὐτῆς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(Rev 18:4b)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[Lacking]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יצְא֤וּ מִתּוֹכָהּ֙ עַמִּ֔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Come out from her my people!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[Lacking]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Come out from her midst my people!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59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Revelation and the Prophets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3772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351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Enumerated Allusions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9108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066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Allusions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446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Encoding Apocalypse and Empire: Online Editions of Rev 17:1–18:24 and 21:1–22:7 and the Display of Intertextual Allusions</vt:lpstr>
      <vt:lpstr>Intertextual References</vt:lpstr>
      <vt:lpstr>Intertextual References</vt:lpstr>
      <vt:lpstr>Intertextual References</vt:lpstr>
      <vt:lpstr>Citation Formulae</vt:lpstr>
      <vt:lpstr>Text-Forms and Recensions</vt:lpstr>
      <vt:lpstr>Revelation and the Prophets</vt:lpstr>
      <vt:lpstr>Enumerated Allusions</vt:lpstr>
      <vt:lpstr>Expanding Allusions</vt:lpstr>
      <vt:lpstr>SBLGNT and NA28 Online</vt:lpstr>
      <vt:lpstr>Digital Editions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Fraatzc</dc:creator>
  <cp:lastModifiedBy>Fraatzc</cp:lastModifiedBy>
  <cp:revision>17</cp:revision>
  <dcterms:created xsi:type="dcterms:W3CDTF">2014-11-10T16:49:58Z</dcterms:created>
  <dcterms:modified xsi:type="dcterms:W3CDTF">2014-11-12T03:17:28Z</dcterms:modified>
</cp:coreProperties>
</file>