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3" r:id="rId3"/>
    <p:sldId id="269" r:id="rId4"/>
    <p:sldId id="257" r:id="rId5"/>
    <p:sldId id="271" r:id="rId6"/>
    <p:sldId id="259" r:id="rId7"/>
    <p:sldId id="258" r:id="rId8"/>
    <p:sldId id="267" r:id="rId9"/>
    <p:sldId id="272" r:id="rId10"/>
    <p:sldId id="276" r:id="rId11"/>
    <p:sldId id="261" r:id="rId12"/>
    <p:sldId id="265" r:id="rId13"/>
    <p:sldId id="263" r:id="rId14"/>
    <p:sldId id="266" r:id="rId15"/>
    <p:sldId id="268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145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>
              <a:defRPr/>
            </a:pPr>
            <a:r>
              <a:rPr lang="en-US" dirty="0"/>
              <a:t>Normalized Allusions </a:t>
            </a:r>
            <a:r>
              <a:rPr lang="en-US" dirty="0" smtClean="0"/>
              <a:t>in </a:t>
            </a:r>
            <a:r>
              <a:rPr lang="en-US" dirty="0"/>
              <a:t>Four New Testament Books</a:t>
            </a:r>
          </a:p>
        </c:rich>
      </c:tx>
      <c:layout>
        <c:manualLayout>
          <c:xMode val="edge"/>
          <c:yMode val="edge"/>
          <c:x val="0.18356564203513023"/>
          <c:y val="3.174603174603174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'Normalized Data'!$C$3</c:f>
              <c:strCache>
                <c:ptCount val="1"/>
                <c:pt idx="0">
                  <c:v>Matthew*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Data'!$D$3:$J$3</c:f>
              <c:numCache>
                <c:formatCode>0.00</c:formatCode>
                <c:ptCount val="7"/>
                <c:pt idx="0">
                  <c:v>5.3965658217497952</c:v>
                </c:pt>
                <c:pt idx="1">
                  <c:v>4</c:v>
                </c:pt>
                <c:pt idx="2">
                  <c:v>2.3984736985554647</c:v>
                </c:pt>
                <c:pt idx="3">
                  <c:v>0.70863995639138733</c:v>
                </c:pt>
                <c:pt idx="4">
                  <c:v>0.65412919051512675</c:v>
                </c:pt>
                <c:pt idx="5">
                  <c:v>1.1992368492777323</c:v>
                </c:pt>
                <c:pt idx="6">
                  <c:v>2.234941400926683</c:v>
                </c:pt>
              </c:numCache>
            </c:numRef>
          </c:val>
        </c:ser>
        <c:ser>
          <c:idx val="1"/>
          <c:order val="1"/>
          <c:tx>
            <c:strRef>
              <c:f>'Normalized Data'!$C$2</c:f>
              <c:strCache>
                <c:ptCount val="1"/>
                <c:pt idx="0">
                  <c:v>Romans*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Data'!$D$2:$J$2</c:f>
              <c:numCache>
                <c:formatCode>0.00</c:formatCode>
                <c:ptCount val="7"/>
                <c:pt idx="0">
                  <c:v>8.4376318379974684</c:v>
                </c:pt>
                <c:pt idx="1">
                  <c:v>4.6406975108986082</c:v>
                </c:pt>
                <c:pt idx="2">
                  <c:v>3.9375615243988187</c:v>
                </c:pt>
                <c:pt idx="3">
                  <c:v>1.1250175783996625</c:v>
                </c:pt>
                <c:pt idx="4">
                  <c:v>0.42188159189987345</c:v>
                </c:pt>
                <c:pt idx="5">
                  <c:v>0</c:v>
                </c:pt>
                <c:pt idx="6">
                  <c:v>1.2656447756996203</c:v>
                </c:pt>
              </c:numCache>
            </c:numRef>
          </c:val>
        </c:ser>
        <c:ser>
          <c:idx val="3"/>
          <c:order val="2"/>
          <c:tx>
            <c:strRef>
              <c:f>'Normalized Data'!$C$4</c:f>
              <c:strCache>
                <c:ptCount val="1"/>
                <c:pt idx="0">
                  <c:v>Hebrews*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Data'!$D$4:$J$4</c:f>
              <c:numCache>
                <c:formatCode>0.00</c:formatCode>
                <c:ptCount val="7"/>
                <c:pt idx="0">
                  <c:v>25.842923480718756</c:v>
                </c:pt>
                <c:pt idx="1">
                  <c:v>7.8740157480314963</c:v>
                </c:pt>
                <c:pt idx="2">
                  <c:v>3.0284675953967293</c:v>
                </c:pt>
                <c:pt idx="3">
                  <c:v>1.2113870381586918</c:v>
                </c:pt>
                <c:pt idx="4">
                  <c:v>0.60569351907934588</c:v>
                </c:pt>
                <c:pt idx="5">
                  <c:v>0.40379567938623057</c:v>
                </c:pt>
                <c:pt idx="6">
                  <c:v>0.80759135877246113</c:v>
                </c:pt>
              </c:numCache>
            </c:numRef>
          </c:val>
        </c:ser>
        <c:ser>
          <c:idx val="0"/>
          <c:order val="3"/>
          <c:tx>
            <c:strRef>
              <c:f>'Normalized Data'!$C$5</c:f>
              <c:strCache>
                <c:ptCount val="1"/>
                <c:pt idx="0">
                  <c:v>Revelation*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Data'!$D$5:$J$5</c:f>
              <c:numCache>
                <c:formatCode>0.00</c:formatCode>
                <c:ptCount val="7"/>
                <c:pt idx="0">
                  <c:v>8.3231831100284204</c:v>
                </c:pt>
                <c:pt idx="1">
                  <c:v>9.8457166057653271</c:v>
                </c:pt>
                <c:pt idx="2">
                  <c:v>12.383272431993504</c:v>
                </c:pt>
                <c:pt idx="3">
                  <c:v>4.8721071863581003</c:v>
                </c:pt>
                <c:pt idx="4">
                  <c:v>8.424685343077547</c:v>
                </c:pt>
                <c:pt idx="5">
                  <c:v>7.5111652456354037</c:v>
                </c:pt>
                <c:pt idx="6">
                  <c:v>7.409663012586277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020608"/>
        <c:axId val="122022528"/>
      </c:barChart>
      <c:catAx>
        <c:axId val="122020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Prophet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22022528"/>
        <c:crosses val="autoZero"/>
        <c:auto val="1"/>
        <c:lblAlgn val="ctr"/>
        <c:lblOffset val="100"/>
        <c:noMultiLvlLbl val="0"/>
      </c:catAx>
      <c:valAx>
        <c:axId val="1220225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ALlusions per 1000 Words (UBS3)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22020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aseline="0">
          <a:latin typeface="Garamond" panose="02020404030301010803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Allusions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UBS3</c:v>
                </c:pt>
                <c:pt idx="1">
                  <c:v>NA26</c:v>
                </c:pt>
                <c:pt idx="2">
                  <c:v>Kilpatrick</c:v>
                </c:pt>
                <c:pt idx="3">
                  <c:v>Huhn</c:v>
                </c:pt>
                <c:pt idx="4">
                  <c:v>Dittmar</c:v>
                </c:pt>
                <c:pt idx="5">
                  <c:v>Swete</c:v>
                </c:pt>
                <c:pt idx="6">
                  <c:v>Charles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394</c:v>
                </c:pt>
                <c:pt idx="1">
                  <c:v>635</c:v>
                </c:pt>
                <c:pt idx="2">
                  <c:v>493</c:v>
                </c:pt>
                <c:pt idx="3">
                  <c:v>455</c:v>
                </c:pt>
                <c:pt idx="4">
                  <c:v>195</c:v>
                </c:pt>
                <c:pt idx="5">
                  <c:v>278</c:v>
                </c:pt>
                <c:pt idx="6">
                  <c:v>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681984"/>
        <c:axId val="122691968"/>
      </c:barChart>
      <c:catAx>
        <c:axId val="122681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691968"/>
        <c:crosses val="autoZero"/>
        <c:auto val="1"/>
        <c:lblAlgn val="ctr"/>
        <c:lblOffset val="100"/>
        <c:noMultiLvlLbl val="0"/>
      </c:catAx>
      <c:valAx>
        <c:axId val="1226919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681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6722-22E0-4C51-8CE3-000AC6AADAF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BF4F2-C3EF-47B5-99C4-3F8EEAD6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F4F2-C3EF-47B5-99C4-3F8EEAD6A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CABF-21F5-4E39-BF56-BB94D9DD679E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4F5E-5E0B-4507-AE19-5E4070C29756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CE81-649A-45AB-A058-B40F5B535F2D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649A-1E94-43B3-8541-0B544EA11591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D50-8C93-4C0B-B9AF-86A763484240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492A-0792-4324-A0AA-1BAE9261C71E}" type="datetime1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378-BA13-43F3-9515-DE76FA2578F4}" type="datetime1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B5F9-885D-4990-8B7F-E6FE148BE5BD}" type="datetime1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DC8-C1D9-4C68-90EC-65B319CCB882}" type="datetime1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040F-8F31-4A1B-A763-B0CE05A31B5F}" type="datetime1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BA1C-3767-4E29-B320-28DE4C6BA9FD}" type="datetime1">
              <a:rPr lang="en-US" smtClean="0"/>
              <a:t>11/23/2014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481E23-8D0A-41E5-B41D-A0E08FFE4BC9}" type="datetime1">
              <a:rPr lang="en-US" smtClean="0"/>
              <a:t>11/23/2014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codingrevelation.github.io/revelation/revelation/chapter/ap18.html" TargetMode="External"/><Relationship Id="rId2" Type="http://schemas.openxmlformats.org/officeDocument/2006/relationships/hyperlink" Target="http://encodingrevelation.github.io/revelation/revelation/chapter/ap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inyurl.com/apocalypseandempire" TargetMode="External"/><Relationship Id="rId5" Type="http://schemas.openxmlformats.org/officeDocument/2006/relationships/hyperlink" Target="http://encodingrevelation.github.io/revelation/revelation/chapter/ap22.html" TargetMode="External"/><Relationship Id="rId4" Type="http://schemas.openxmlformats.org/officeDocument/2006/relationships/hyperlink" Target="http://encodingrevelation.github.io/revelation/revelation/chapter/ap2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Autofit/>
          </a:bodyPr>
          <a:lstStyle/>
          <a:p>
            <a:r>
              <a:rPr lang="en-US" sz="4000" dirty="0" smtClean="0"/>
              <a:t>Encoding Apocalypse and Empire: Online Editions of Rev 17:1–18:24 and 21:1–22:7 and the Display of Intertextual Allusions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086600" cy="1219200"/>
          </a:xfrm>
        </p:spPr>
        <p:txBody>
          <a:bodyPr>
            <a:normAutofit/>
          </a:bodyPr>
          <a:lstStyle/>
          <a:p>
            <a:r>
              <a:rPr lang="en-US" i="1" dirty="0" smtClean="0"/>
              <a:t>C. Thomas Fraatz</a:t>
            </a:r>
          </a:p>
          <a:p>
            <a:r>
              <a:rPr lang="en-US" i="1" dirty="0" smtClean="0"/>
              <a:t>Boston College</a:t>
            </a:r>
          </a:p>
          <a:p>
            <a:r>
              <a:rPr lang="en-US" sz="1900" b="1" dirty="0" smtClean="0"/>
              <a:t>tinyurl.com/</a:t>
            </a:r>
            <a:r>
              <a:rPr lang="en-US" sz="1900" b="1" dirty="0" err="1" smtClean="0"/>
              <a:t>apocalypseandempire</a:t>
            </a:r>
            <a:endParaRPr lang="en-US" sz="19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Density and Brevity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78557"/>
              </p:ext>
            </p:extLst>
          </p:nvPr>
        </p:nvGraphicFramePr>
        <p:xfrm>
          <a:off x="457200" y="1600200"/>
          <a:ext cx="7620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1:1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Amos 3:7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Dan 2:28, 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1143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revelation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Ἀποκάλυψις</a:t>
                      </a:r>
                      <a:r>
                        <a:rPr lang="en-US" dirty="0" smtClean="0"/>
                        <a:t>) of Jesus Christ which God granted to him to show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to his servants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τοῖς δούλοις αὐτοῦ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the things which must happen </a:t>
                      </a:r>
                      <a:r>
                        <a:rPr lang="en-US" dirty="0" smtClean="0"/>
                        <a:t>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ἃ δεῖ γενέσθαι</a:t>
                      </a:r>
                      <a:r>
                        <a:rPr lang="en-US" dirty="0" smtClean="0"/>
                        <a:t>) soon, and he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made it known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ἐσήμανεν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 smtClean="0"/>
                        <a:t>by sending his angle to his servant John…</a:t>
                      </a:r>
                    </a:p>
                    <a:p>
                      <a:pPr marL="114300" indent="0">
                        <a:buNone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Surely the Lord GOD does nothing, without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revealing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ἀποκαλύψῃ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 smtClean="0"/>
                        <a:t>his secret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to his servants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τοὺς δούλους αὐτοῦ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dirty="0" smtClean="0"/>
                        <a:t>the prophets. (Amos 3:7 NRSV)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 there is a God in heaven who reveals mysteries, and he has disclosed to King Nebuchadnezzar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what will happen </a:t>
                      </a:r>
                      <a:r>
                        <a:rPr lang="en-US" dirty="0" smtClean="0"/>
                        <a:t>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ἃ δεῖ γενέσθαι</a:t>
                      </a:r>
                      <a:r>
                        <a:rPr lang="en-US" dirty="0" smtClean="0"/>
                        <a:t>) at the end of days…. The great God has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informed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ἐσήμανεν</a:t>
                      </a:r>
                      <a:r>
                        <a:rPr lang="en-US" b="1" dirty="0" smtClean="0"/>
                        <a:t>)</a:t>
                      </a:r>
                      <a:r>
                        <a:rPr lang="en-US" dirty="0" smtClean="0"/>
                        <a:t> the king what shall be hereafter. The dream is certain, and its interpretation trustworthy." (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Revelation and the Prophets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929933"/>
              </p:ext>
            </p:extLst>
          </p:nvPr>
        </p:nvGraphicFramePr>
        <p:xfrm>
          <a:off x="457200" y="16002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r>
              <a:rPr lang="en-US" dirty="0" smtClean="0"/>
              <a:t>Enumerated Allusions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2709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Allusions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0769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SBLGNT and NA</a:t>
            </a:r>
            <a:r>
              <a:rPr lang="en-US" baseline="30000" dirty="0" smtClean="0"/>
              <a:t>28</a:t>
            </a:r>
            <a:r>
              <a:rPr lang="en-US" dirty="0" smtClean="0"/>
              <a:t> Online</a:t>
            </a:r>
            <a:endParaRPr lang="en-US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060"/>
            <a:ext cx="3657600" cy="370074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04769"/>
            <a:ext cx="3657600" cy="385332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Bible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 software options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Customization through modular upgrades</a:t>
            </a:r>
          </a:p>
          <a:p>
            <a:pPr lvl="2"/>
            <a:r>
              <a:rPr lang="en-US" dirty="0" smtClean="0"/>
              <a:t>Defined tools</a:t>
            </a:r>
          </a:p>
          <a:p>
            <a:pPr lvl="2"/>
            <a:r>
              <a:rPr lang="en-US" dirty="0" smtClean="0"/>
              <a:t>Costly</a:t>
            </a:r>
          </a:p>
          <a:p>
            <a:pPr lvl="1"/>
            <a:r>
              <a:rPr lang="en-US" dirty="0" smtClean="0"/>
              <a:t>Copyright restrictions</a:t>
            </a:r>
          </a:p>
          <a:p>
            <a:pPr lvl="1"/>
            <a:r>
              <a:rPr lang="en-US" dirty="0" smtClean="0"/>
              <a:t>Silos biblical </a:t>
            </a:r>
            <a:r>
              <a:rPr lang="en-US" dirty="0" smtClean="0"/>
              <a:t>scholarship within the academy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Revelation </a:t>
            </a:r>
            <a:r>
              <a:rPr lang="en-US" dirty="0" smtClean="0">
                <a:hlinkClick r:id="rId2"/>
              </a:rPr>
              <a:t>17:1-6</a:t>
            </a:r>
            <a:r>
              <a:rPr lang="en-US" dirty="0" smtClean="0"/>
              <a:t>; </a:t>
            </a:r>
            <a:r>
              <a:rPr lang="en-US" dirty="0" smtClean="0">
                <a:hlinkClick r:id="rId3"/>
              </a:rPr>
              <a:t>18:1-8</a:t>
            </a:r>
            <a:r>
              <a:rPr lang="en-US" dirty="0" smtClean="0"/>
              <a:t>; </a:t>
            </a:r>
            <a:r>
              <a:rPr lang="en-US" dirty="0" smtClean="0">
                <a:hlinkClick r:id="rId4"/>
              </a:rPr>
              <a:t>21:22-27</a:t>
            </a:r>
            <a:r>
              <a:rPr lang="en-US" dirty="0" smtClean="0"/>
              <a:t>; and </a:t>
            </a:r>
            <a:r>
              <a:rPr lang="en-US" dirty="0" smtClean="0">
                <a:hlinkClick r:id="rId5"/>
              </a:rPr>
              <a:t>22:6-7</a:t>
            </a:r>
            <a:endParaRPr lang="en-US" dirty="0" smtClean="0">
              <a:hlinkClick r:id="rId2"/>
            </a:endParaRPr>
          </a:p>
          <a:p>
            <a:pPr marL="114300" indent="0">
              <a:buNone/>
            </a:pPr>
            <a:endParaRPr lang="en-US" dirty="0">
              <a:hlinkClick r:id="rId2"/>
            </a:endParaRPr>
          </a:p>
          <a:p>
            <a:pPr marL="11430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encodingrevelation.github.io/revelation/revelation/chapter/ap17.html</a:t>
            </a:r>
            <a:endParaRPr lang="en-US" sz="1800" dirty="0" smtClean="0"/>
          </a:p>
          <a:p>
            <a:pPr marL="114300" indent="0" algn="ctr">
              <a:buNone/>
            </a:pPr>
            <a:r>
              <a:rPr lang="en-US" sz="1800" dirty="0" smtClean="0"/>
              <a:t>Or</a:t>
            </a:r>
          </a:p>
          <a:p>
            <a:pPr marL="114300" indent="0" algn="ctr">
              <a:buNone/>
            </a:pPr>
            <a:r>
              <a:rPr lang="en-US" sz="1800" dirty="0" smtClean="0">
                <a:hlinkClick r:id="rId6" action="ppaction://hlinkfile"/>
              </a:rPr>
              <a:t>tinyurl.com/</a:t>
            </a:r>
            <a:r>
              <a:rPr lang="en-US" sz="1800" dirty="0" err="1" smtClean="0">
                <a:hlinkClick r:id="rId6" action="ppaction://hlinkfile"/>
              </a:rPr>
              <a:t>ApocalypseAndEmpire</a:t>
            </a:r>
            <a:endParaRPr lang="en-US" sz="1800" dirty="0" smtClean="0"/>
          </a:p>
          <a:p>
            <a:pPr marL="114300" indent="0">
              <a:buNone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Revelation as Apocalypse and Prophecy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revelation</a:t>
            </a:r>
            <a:r>
              <a:rPr lang="en-US" sz="2400" dirty="0" smtClean="0"/>
              <a:t> of Jesus </a:t>
            </a:r>
            <a:r>
              <a:rPr lang="en-US" sz="2400" dirty="0"/>
              <a:t>Christ which God granted to him to show to his servants the things which must </a:t>
            </a:r>
            <a:r>
              <a:rPr lang="en-US" sz="2400" dirty="0" smtClean="0"/>
              <a:t>happen soon, and he made it known by sending his angle to his servant John…  Blessed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FF0000"/>
                </a:solidFill>
              </a:rPr>
              <a:t>one who reads and those who hear the words of prophecy</a:t>
            </a:r>
            <a:r>
              <a:rPr lang="en-US" sz="2400" dirty="0"/>
              <a:t> and keep the things which are written in </a:t>
            </a:r>
            <a:r>
              <a:rPr lang="en-US" sz="2400" dirty="0" smtClean="0"/>
              <a:t>it, </a:t>
            </a:r>
            <a:r>
              <a:rPr lang="en-US" sz="2400" smtClean="0"/>
              <a:t>for the time is near.”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Ἀποκάλυψις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Ἰησοῦ Χριστοῦ, ἣν ἔδωκεν αὐτῷ ὁ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Θεός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δεῖξαι τοῖς δούλοις αὐτοῦ ἃ δεῖ γενέσθαι ἐν τάχει,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ἐσήμανεν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ἀποστείλας διὰ τοῦ ἀγγέλου αὐτοῦ, τῷ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δούλῳ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αὐτοῦ Ἰωάνῃ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Μακάριος </a:t>
            </a:r>
            <a:r>
              <a:rPr lang="el-G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ὁ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ἀναγινώσκων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καὶ οἱ ἀκούοντες τοὺς λόγους τῆς </a:t>
            </a:r>
            <a:r>
              <a:rPr lang="el-G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προφητείας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καὶ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τηροῦντες τὰ ἐν αὐτῇ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γεγραμμένα· ὁ γὰρ καιρὸς ἐγγύς.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Taxonomy of Intertextuality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Quotation</a:t>
            </a:r>
          </a:p>
          <a:p>
            <a:r>
              <a:rPr lang="en-US" dirty="0" smtClean="0"/>
              <a:t>Allusion</a:t>
            </a:r>
          </a:p>
          <a:p>
            <a:r>
              <a:rPr lang="en-US" dirty="0" smtClean="0"/>
              <a:t>Thematic parallel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Quotation: The use of a pre-existing phrase, sentence, or paragraph which is taken from another source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19599"/>
              </p:ext>
            </p:extLst>
          </p:nvPr>
        </p:nvGraphicFramePr>
        <p:xfrm>
          <a:off x="457200" y="1600200"/>
          <a:ext cx="7620000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Amos 1:2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Joel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4:16 (ET 3:16)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וַיֹּאמַר </a:t>
                      </a:r>
                      <a:r>
                        <a:rPr lang="he-IL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יְהוָה מִצִּיּוֹן יִשְׁאָג וּמִירוּשָׁלִַם יִתֵּן קוֹלוֹ </a:t>
                      </a:r>
                      <a:r>
                        <a:rPr lang="he-IL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וְאָבְלוּ נְאוֹת הָרֹעִים וְיָבֵשׁ  רֹאשׁ הַכַּרְמֶל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וַיהוָה </a:t>
                      </a:r>
                      <a:r>
                        <a:rPr lang="he-IL" sz="32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מִצִּיּוֹן יִשְׁאָג וּמִירוּשָׁלִַם</a:t>
                      </a:r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32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יִתֵּן קוֹלוֹ </a:t>
                      </a:r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וְרָעֲשׁוּ שָׁמַיִם וָאָרֶץ וַיהוָה מַחֲסֶה לְעַמּוֹ וּמָעוֹז לִבְנֵי יִשְׂרָאֵל</a:t>
                      </a:r>
                    </a:p>
                    <a:p>
                      <a:pPr rtl="1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+mn-lt"/>
                          <a:cs typeface="Times New Roman" panose="02020603050405020304" pitchFamily="18" charset="0"/>
                        </a:rPr>
                        <a:t>And he said: </a:t>
                      </a:r>
                      <a:r>
                        <a:rPr lang="en-US" sz="200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The LORD roars from Zion, and utters his voice from Jerusalem</a:t>
                      </a:r>
                      <a:r>
                        <a:rPr lang="en-US" sz="2000" u="none" strike="noStrike" kern="1200" baseline="0" dirty="0" smtClean="0">
                          <a:latin typeface="+mn-lt"/>
                          <a:cs typeface="Times New Roman" panose="02020603050405020304" pitchFamily="18" charset="0"/>
                        </a:rPr>
                        <a:t>; the pastures of the shepherds wither, and the top of Carmel dries up.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LORD roars from Zion, and utters his voice from Jerusalem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the heavens and the earth shake. But the LORD is a refuge for his people, a stronghold for the people of Israel. 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Allusion: Intentional </a:t>
            </a:r>
            <a:r>
              <a:rPr lang="en-US" sz="2800" dirty="0"/>
              <a:t>reference to another text through the use of extended verbal parallel or “catchwords”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83697"/>
              </p:ext>
            </p:extLst>
          </p:nvPr>
        </p:nvGraphicFramePr>
        <p:xfrm>
          <a:off x="457200" y="1600200"/>
          <a:ext cx="762000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Jeremiah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29:4-5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Isaiah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65:19a, 21-22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כֹּה אָמַר יְהוָה צְבָאוֹת אֱלֹהֵי יִשְׂרָאֵל לְכָל־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הַגּוֹלָה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אֲשֶׁר־הִגְלֵיתִי מִירוּשָׁלִַם </a:t>
                      </a:r>
                      <a:endParaRPr lang="en-US" sz="2400" b="0" i="0" u="none" strike="noStrike" kern="1200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בָּבֶלָה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בְּנוּ בָתִּים וְשֵׁבוּ וְנִטְעוּ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גַנּוֹת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וְאִכְלוּ אֶת־פִּרְיָן</a:t>
                      </a:r>
                    </a:p>
                    <a:p>
                      <a:pPr rtl="1"/>
                      <a:endParaRPr lang="he-IL" sz="2400" b="0" i="0" u="none" strike="noStrik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כִּי־אִם־שִׂישׂוּ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וְגִילוּ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עֲדֵי־עַד אֲשֶׁר אֲנִי בוֹרֵא כִּי הִנְנִי בוֹרֵא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אֶת־יְרוּשָׁלִַם גִּילָה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וְעַמָּהּ מָשׂוֹשׂ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וְגַלְתִּי בִירוּשָׁלִַם וְשַׂשְׂתִּי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וּבָנוּ בָתִּים וְיָשָׁבוּ וְנָטְעוּ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כְרָמִים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וְאָכְלוּ פִּרְיָם</a:t>
                      </a:r>
                    </a:p>
                    <a:p>
                      <a:pPr rtl="1"/>
                      <a:endParaRPr lang="he-IL" sz="2400" b="0" i="0" u="none" strike="noStrik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Thus says the LORD of hosts, the God of Israel, to all 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exiles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whom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 have sent into exile from Jerusalem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Babylon:</a:t>
                      </a:r>
                    </a:p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Build houses and live in them; plant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gardens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and eat what they produce.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But be glad 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rejoice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forever in what I am creating; for I am about to create Jerusalem as a joy, and its people as a delight.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 will rejoice in Jerusalem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They shall build houses and inhabit them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they shall plant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vineyards 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eat their fruit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752600"/>
          </a:xfrm>
        </p:spPr>
        <p:txBody>
          <a:bodyPr>
            <a:noAutofit/>
          </a:bodyPr>
          <a:lstStyle/>
          <a:p>
            <a:r>
              <a:rPr lang="en-US" sz="2800" dirty="0"/>
              <a:t>Thematic Parallels:  </a:t>
            </a:r>
            <a:r>
              <a:rPr lang="en-US" sz="2800" dirty="0" smtClean="0"/>
              <a:t>Literary </a:t>
            </a:r>
            <a:r>
              <a:rPr lang="en-US" sz="2800" dirty="0"/>
              <a:t>devices that a sophisticated author can embed into a text for a sophisticated reader to in order to convey meaning.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/>
          <a:lstStyle/>
          <a:p>
            <a:r>
              <a:rPr lang="en-US" dirty="0" smtClean="0"/>
              <a:t>Desolated cities being repopulated with wild beasts </a:t>
            </a:r>
          </a:p>
          <a:p>
            <a:pPr lvl="1"/>
            <a:r>
              <a:rPr lang="en-US" dirty="0" smtClean="0"/>
              <a:t>Isa 13:21; 34:11-14</a:t>
            </a:r>
          </a:p>
          <a:p>
            <a:pPr lvl="1"/>
            <a:r>
              <a:rPr lang="en-US" dirty="0" smtClean="0"/>
              <a:t>Jer 9:10</a:t>
            </a:r>
          </a:p>
          <a:p>
            <a:pPr lvl="1"/>
            <a:r>
              <a:rPr lang="en-US" dirty="0" smtClean="0"/>
              <a:t>Nah 3:4</a:t>
            </a:r>
          </a:p>
          <a:p>
            <a:r>
              <a:rPr lang="en-US" dirty="0" smtClean="0"/>
              <a:t>Locusts as a foreign army</a:t>
            </a:r>
          </a:p>
          <a:p>
            <a:pPr lvl="1"/>
            <a:r>
              <a:rPr lang="en-US" dirty="0" smtClean="0"/>
              <a:t>Amos 4:9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oel 1-2</a:t>
            </a:r>
          </a:p>
          <a:p>
            <a:pPr lvl="1"/>
            <a:r>
              <a:rPr lang="en-US" dirty="0" smtClean="0"/>
              <a:t>Nah 3:15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</a:t>
            </a:r>
            <a:r>
              <a:rPr lang="en-US" dirty="0"/>
              <a:t>left Nazareth and made his home in Capernaum by the sea, in the territory of Zebulun and Naphtali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that what had been spoken through the prophet Isaiah might be </a:t>
            </a:r>
            <a:r>
              <a:rPr lang="en-US" dirty="0" smtClean="0">
                <a:solidFill>
                  <a:srgbClr val="FF0000"/>
                </a:solidFill>
              </a:rPr>
              <a:t>fulfilled: </a:t>
            </a:r>
            <a:r>
              <a:rPr lang="en-US" i="1" dirty="0" smtClean="0"/>
              <a:t>Land </a:t>
            </a:r>
            <a:r>
              <a:rPr lang="en-US" i="1" dirty="0"/>
              <a:t>of Zebulun, land of Naphtali, on the road by the sea, across the Jordan, Galilee of the </a:t>
            </a:r>
            <a:r>
              <a:rPr lang="en-US" i="1" dirty="0" smtClean="0"/>
              <a:t>Gentiles</a:t>
            </a:r>
            <a:r>
              <a:rPr lang="en-US" dirty="0" smtClean="0"/>
              <a:t> (Matt: 4:13-15)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it is </a:t>
            </a:r>
            <a:r>
              <a:rPr lang="en-US" dirty="0" smtClean="0">
                <a:solidFill>
                  <a:srgbClr val="FF0000"/>
                </a:solidFill>
              </a:rPr>
              <a:t>written: </a:t>
            </a:r>
            <a:r>
              <a:rPr lang="en-US" i="1" dirty="0" smtClean="0"/>
              <a:t>There </a:t>
            </a:r>
            <a:r>
              <a:rPr lang="en-US" i="1" dirty="0"/>
              <a:t>is no one who is righteous, not even </a:t>
            </a:r>
            <a:r>
              <a:rPr lang="en-US" i="1" dirty="0" smtClean="0"/>
              <a:t>one</a:t>
            </a:r>
            <a:r>
              <a:rPr lang="en-US" dirty="0" smtClean="0"/>
              <a:t>” (Rom 3:10)</a:t>
            </a:r>
          </a:p>
          <a:p>
            <a:r>
              <a:rPr lang="en-US" i="1" dirty="0" smtClean="0"/>
              <a:t>For there shall be yet another vision concerning the appointed time. It shall tell of the end and not lie. </a:t>
            </a:r>
            <a:r>
              <a:rPr lang="en-US" dirty="0" smtClean="0">
                <a:solidFill>
                  <a:srgbClr val="FF0000"/>
                </a:solidFill>
              </a:rPr>
              <a:t>Interpreted, this means </a:t>
            </a:r>
            <a:r>
              <a:rPr lang="en-US" dirty="0" smtClean="0"/>
              <a:t>that the final age shall be prolonged. </a:t>
            </a:r>
            <a:r>
              <a:rPr lang="en-US" i="1" dirty="0" smtClean="0"/>
              <a:t>If it tarries, wait for it… </a:t>
            </a:r>
            <a:r>
              <a:rPr lang="en-US" dirty="0" smtClean="0"/>
              <a:t>(1QpHab vii 6-10)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</a:t>
            </a:r>
            <a:r>
              <a:rPr lang="en-US" dirty="0" err="1" smtClean="0"/>
              <a:t>Textforms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90483"/>
              </p:ext>
            </p:extLst>
          </p:nvPr>
        </p:nvGraphicFramePr>
        <p:xfrm>
          <a:off x="457200" y="1295400"/>
          <a:ext cx="76200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Rev 1:4-5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Exod 3:14 LXX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Ps 88:37-38 LXX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χάρις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ὑμῖν καὶ εἰρήνη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ἀπὸ ὁ ὢν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ἦν καὶ ὁ ἐρχόμενος καὶ ἀπὸ τῶν ἑπτὰ πνευμάτων ἃ ἐνώπιον τοῦ θρόνου αὐτοῦ καὶ ἀπὸ Ἰησοῦ Χριστοῦ,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μάρτυς, ὁ πιστός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l-GR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ὁ θεὸς πρὸς Μωυσῆν ἐγώ εἰμι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ὤν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οὕτως ἐρεῖς τοῖς υἱοῖς Ισραηλ ὁ ὢν ἀπέσταλκέν με πρὸς ὑμᾶς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τὸ σπέρμα αὐτοῦ εἰς τὸν αἰῶνα μενεῖ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θρόνος αὐτοῦ ὡς ὁ ἥλιος ἐναντίον μου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ὡς ἡ σελήνη κατηρτισμένη εἰς τὸν αἰῶνα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ἐν οὐρανῷ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πιστός</a:t>
                      </a: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Grace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 you and peace from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and the one who was, and the one who is coming, and from the seven spirits which are before his throne, and from Jesus Christ,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faithful witness,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God said to Moses “I am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.” And he said “Thus you will say to the Israelites, ‘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has sent me to you.’”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His seed shall remain forever,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his throne [will be] as the sun before me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as the moon which is established forever,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it will be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faithful witness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 the heavens.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</a:t>
            </a:r>
            <a:r>
              <a:rPr lang="en-US" dirty="0" err="1" smtClean="0"/>
              <a:t>Textforms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98277"/>
              </p:ext>
            </p:extLst>
          </p:nvPr>
        </p:nvGraphicFramePr>
        <p:xfrm>
          <a:off x="457200" y="1600200"/>
          <a:ext cx="7620000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/>
                <a:gridCol w="21844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Rev</a:t>
                      </a:r>
                      <a:r>
                        <a:rPr lang="en-US" sz="1800" b="1" baseline="0" dirty="0" smtClean="0">
                          <a:effectLst/>
                        </a:rPr>
                        <a:t> 18:4b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Jer 28:45 LXX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Jer </a:t>
                      </a:r>
                      <a:r>
                        <a:rPr lang="en-US" sz="1800" b="1" dirty="0" smtClean="0">
                          <a:effectLst/>
                        </a:rPr>
                        <a:t>51:45a MT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</a:rPr>
                        <a:t>ἐξέλθατε ὁ λαός μου ἐξ </a:t>
                      </a:r>
                      <a:r>
                        <a:rPr lang="el-GR" sz="1800" dirty="0" smtClean="0">
                          <a:solidFill>
                            <a:srgbClr val="FF0000"/>
                          </a:solidFill>
                          <a:effectLst/>
                        </a:rPr>
                        <a:t>αὐτῆς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[Lacking]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צְאוּ מִתּוֹכָהּ עַמִּי </a:t>
                      </a:r>
                      <a:r>
                        <a:rPr lang="he-IL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וּמַלְּטוּ אִישׁ אֶת־נַפְשׁוֹ מֵחֲרוֹן אַף־יְהוָה </a:t>
                      </a:r>
                    </a:p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Come out from her my people!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[Lacking]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Come out from her midst my people!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Serif Deluxe!">
      <a:majorFont>
        <a:latin typeface="Cambria"/>
        <a:ea typeface=""/>
        <a:cs typeface=""/>
      </a:majorFont>
      <a:minorFont>
        <a:latin typeface="Garamond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1507</TotalTime>
  <Words>1150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Encoding Apocalypse and Empire: Online Editions of Rev 17:1–18:24 and 21:1–22:7 and the Display of Intertextual Allusions</vt:lpstr>
      <vt:lpstr>Revelation as Apocalypse and Prophecy</vt:lpstr>
      <vt:lpstr>A Taxonomy of Intertextuality</vt:lpstr>
      <vt:lpstr>Quotation: The use of a pre-existing phrase, sentence, or paragraph which is taken from another source</vt:lpstr>
      <vt:lpstr>Allusion: Intentional reference to another text through the use of extended verbal parallel or “catchwords”</vt:lpstr>
      <vt:lpstr>Thematic Parallels:  Literary devices that a sophisticated author can embed into a text for a sophisticated reader to in order to convey meaning.</vt:lpstr>
      <vt:lpstr>Citation Formulae</vt:lpstr>
      <vt:lpstr>Greek Textforms?</vt:lpstr>
      <vt:lpstr>Hebrew Textforms?</vt:lpstr>
      <vt:lpstr>Density and Brevity</vt:lpstr>
      <vt:lpstr>Revelation and the Prophets</vt:lpstr>
      <vt:lpstr>Enumerated Allusions </vt:lpstr>
      <vt:lpstr>Expanding Allusions</vt:lpstr>
      <vt:lpstr>SBLGNT and NA28 Online</vt:lpstr>
      <vt:lpstr>Bible Software</vt:lpstr>
      <vt:lpstr>Four Case Studies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Fraatzc</dc:creator>
  <cp:lastModifiedBy>Fraatzc</cp:lastModifiedBy>
  <cp:revision>62</cp:revision>
  <dcterms:created xsi:type="dcterms:W3CDTF">2014-11-10T16:49:58Z</dcterms:created>
  <dcterms:modified xsi:type="dcterms:W3CDTF">2014-11-23T18:21:04Z</dcterms:modified>
</cp:coreProperties>
</file>