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54" r:id="rId3"/>
    <p:sldId id="664" r:id="rId5"/>
    <p:sldId id="674" r:id="rId6"/>
    <p:sldId id="675" r:id="rId7"/>
    <p:sldId id="737" r:id="rId8"/>
    <p:sldId id="738" r:id="rId9"/>
    <p:sldId id="746" r:id="rId10"/>
    <p:sldId id="747" r:id="rId11"/>
    <p:sldId id="657" r:id="rId1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9B9"/>
    <a:srgbClr val="1781D9"/>
    <a:srgbClr val="00A753"/>
    <a:srgbClr val="A2C8E4"/>
    <a:srgbClr val="D5C7E9"/>
    <a:srgbClr val="5FC5E9"/>
    <a:srgbClr val="4C9E8E"/>
    <a:srgbClr val="009999"/>
    <a:srgbClr val="A54B60"/>
    <a:srgbClr val="FF9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FD0F851-EC5A-4D38-B0AD-8093EC10F338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9" autoAdjust="0"/>
    <p:restoredTop sz="82521" autoAdjust="0"/>
  </p:normalViewPr>
  <p:slideViewPr>
    <p:cSldViewPr>
      <p:cViewPr>
        <p:scale>
          <a:sx n="70" d="100"/>
          <a:sy n="70" d="100"/>
        </p:scale>
        <p:origin x="-852" y="-432"/>
      </p:cViewPr>
      <p:guideLst>
        <p:guide orient="horz" pos="2082"/>
        <p:guide pos="28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864" y="-96"/>
      </p:cViewPr>
      <p:guideLst>
        <p:guide orient="horz" pos="2776"/>
        <p:guide pos="20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t>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C158E-4F4D-4E4F-A27F-A40012779B88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53A985-8E3C-4272-96E5-380804C5EEE8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noProof="0"/>
              <a:t>Click to edit Master text styles</a:t>
            </a:r>
            <a:endParaRPr noProof="0"/>
          </a:p>
          <a:p>
            <a:pPr lvl="1"/>
            <a:r>
              <a:rPr noProof="0"/>
              <a:t>Second level</a:t>
            </a:r>
            <a:endParaRPr noProof="0"/>
          </a:p>
          <a:p>
            <a:pPr lvl="2"/>
            <a:r>
              <a:rPr noProof="0"/>
              <a:t>Third level</a:t>
            </a:r>
            <a:endParaRPr noProof="0"/>
          </a:p>
          <a:p>
            <a:pPr lvl="3"/>
            <a:r>
              <a:rPr noProof="0"/>
              <a:t>Fourth level</a:t>
            </a:r>
            <a:endParaRPr noProof="0"/>
          </a:p>
          <a:p>
            <a:pPr lvl="4"/>
            <a:r>
              <a:rPr noProof="0"/>
              <a:t>Fifth level</a:t>
            </a:r>
            <a:endParaRPr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ts val="6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0005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50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50" indent="-114300" algn="l" rtl="0" fontAlgn="base">
      <a:spcBef>
        <a:spcPts val="600"/>
      </a:spcBef>
      <a:spcAft>
        <a:spcPct val="0"/>
      </a:spcAft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DF332-AA3D-426C-9667-015ABB97BA14}" type="slidenum">
              <a:rPr/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hemeOverride" Target="../theme/themeOverride2.xml"/><Relationship Id="rId4" Type="http://schemas.openxmlformats.org/officeDocument/2006/relationships/image" Target="../media/image2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3.xml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A large metric, brief statement, and 4-color photo can be included here"/>
          <p:cNvSpPr/>
          <p:nvPr/>
        </p:nvSpPr>
        <p:spPr bwMode="hidden">
          <a:xfrm>
            <a:off x="0" y="15240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9" descr="未标题-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31814" y="739775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814" y="3429451"/>
            <a:ext cx="8763000" cy="2514149"/>
          </a:xfrm>
        </p:spPr>
        <p:txBody>
          <a:bodyPr>
            <a:noAutofit/>
          </a:bodyPr>
          <a:lstStyle>
            <a:lvl1pPr marL="1905" indent="0">
              <a:spcBef>
                <a:spcPts val="0"/>
              </a:spcBef>
              <a:buFontTx/>
              <a:buNone/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1905" indent="0">
              <a:buFontTx/>
              <a:buNone/>
              <a:defRPr sz="2400"/>
            </a:lvl2pPr>
            <a:lvl3pPr marL="1905" indent="0">
              <a:buFontTx/>
              <a:buNone/>
              <a:defRPr sz="2400"/>
            </a:lvl3pPr>
            <a:lvl4pPr marL="1905" indent="0">
              <a:buFontTx/>
              <a:buNone/>
              <a:defRPr sz="2400"/>
            </a:lvl4pPr>
            <a:lvl5pPr marL="1905" indent="0">
              <a:buFontTx/>
              <a:buNone/>
              <a:defRPr sz="2400"/>
            </a:lvl5pPr>
            <a:lvl6pPr marL="1905" indent="0">
              <a:buFontTx/>
              <a:buNone/>
              <a:defRPr sz="2400"/>
            </a:lvl6pPr>
            <a:lvl7pPr marL="1905" indent="0">
              <a:buFontTx/>
              <a:buNone/>
              <a:defRPr sz="2400"/>
            </a:lvl7pPr>
            <a:lvl8pPr marL="1905" indent="0">
              <a:buFontTx/>
              <a:buNone/>
              <a:defRPr sz="2400"/>
            </a:lvl8pPr>
            <a:lvl9pPr marL="1905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2FD4FB-1228-4AE4-A822-2CB7B28ECA0D}" type="datetime1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kumimoji="0" lang="en-A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HarmonyWin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rights reserved.  |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kern="0" dirty="0" err="1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HarmonyWin</a:t>
            </a:r>
            <a:r>
              <a:rPr lang="en-US" kern="0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 Confidential – Internal/Restricted/Highly Restricted</a:t>
            </a:r>
            <a:endParaRPr lang="en-US" kern="0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Oracle logo in white on red staging background. Light blue frame around perimeter.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138113" y="130175"/>
            <a:ext cx="11912600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"/>
          <p:cNvGrpSpPr/>
          <p:nvPr userDrawn="1"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4" name="Rectangle 3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5" name="Rectangle 4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6" name="Rectangle 5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/>
            </a:p>
          </p:txBody>
        </p:sp>
      </p:grpSp>
      <p:pic>
        <p:nvPicPr>
          <p:cNvPr id="9" name="图片 11" descr="未标题-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2212" y="3048000"/>
            <a:ext cx="6084000" cy="424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课程总结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Nancy\Documents\Photography &amp; Images\Stock Photos and Images\People around Lapt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5" b="12951"/>
          <a:stretch>
            <a:fillRect/>
          </a:stretch>
        </p:blipFill>
        <p:spPr bwMode="auto">
          <a:xfrm>
            <a:off x="193674" y="192088"/>
            <a:ext cx="11801476" cy="636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pic>
        <p:nvPicPr>
          <p:cNvPr id="18" name="图片 9" descr="未标题-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2FD4FB-1228-4AE4-A822-2CB7B28ECA0D}" type="datetime1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kumimoji="0" lang="en-A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HarmonyWin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rights reserved.  |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kern="0" dirty="0" err="1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HarmonyWin</a:t>
            </a:r>
            <a:r>
              <a:rPr lang="en-US" kern="0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 Confidential – Internal/Restricted/Highly Restricted</a:t>
            </a:r>
            <a:endParaRPr lang="en-US" kern="0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序言&amp;课程目标-模板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Full bleed 4-color photo can be inserted here"/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6" name="Rectangle 5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199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pic>
        <p:nvPicPr>
          <p:cNvPr id="16" name="图片 9" descr="未标题-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2FD4FB-1228-4AE4-A822-2CB7B28ECA0D}" type="datetime1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kumimoji="0" lang="en-AU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HarmonyWin</a:t>
            </a:r>
            <a:r>
              <a:rPr kumimoji="0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F5F5F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rights reserved.  |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5F5F5F">
                  <a:lumMod val="60000"/>
                  <a:lumOff val="4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kern="0" dirty="0" err="1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HarmonyWin</a:t>
            </a:r>
            <a:r>
              <a:rPr lang="en-US" kern="0" dirty="0" smtClean="0">
                <a:solidFill>
                  <a:srgbClr val="5F5F5F">
                    <a:lumMod val="60000"/>
                    <a:lumOff val="40000"/>
                  </a:srgbClr>
                </a:solidFill>
              </a:rPr>
              <a:t> Confidential – Internal/Restricted/Highly Restricted</a:t>
            </a:r>
            <a:endParaRPr lang="en-US" kern="0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684062" y="1219200"/>
            <a:ext cx="10896750" cy="47244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8C1A2-B331-4242-9027-F3763A5E5826}" type="datetime1">
              <a:rPr lang="en-US"/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lang="en-US" dirty="0" smtClean="0"/>
              <a:t> Confidential – Internal/Restricted/Highly Restricted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ltGray">
          <a:xfrm>
            <a:off x="6094412" y="12192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219200"/>
            <a:ext cx="5410199" cy="4419600"/>
          </a:xfrm>
        </p:spPr>
        <p:txBody>
          <a:bodyPr>
            <a:noAutofit/>
          </a:bodyPr>
          <a:lstStyle>
            <a:lvl1pPr>
              <a:defRPr sz="2800" baseline="0">
                <a:latin typeface="Arial Unicode MS" panose="020B0604020202020204" pitchFamily="34" charset="-122"/>
              </a:defRPr>
            </a:lvl1pPr>
            <a:lvl2pPr>
              <a:defRPr sz="2400" baseline="0">
                <a:latin typeface="Arial Unicode MS" panose="020B0604020202020204" pitchFamily="34" charset="-122"/>
              </a:defRPr>
            </a:lvl2pPr>
            <a:lvl3pPr>
              <a:defRPr sz="2000" baseline="0">
                <a:latin typeface="Arial Unicode MS" panose="020B0604020202020204" pitchFamily="34" charset="-122"/>
              </a:defRPr>
            </a:lvl3pPr>
            <a:lvl4pPr>
              <a:defRPr sz="1800" baseline="0">
                <a:latin typeface="Arial Unicode MS" panose="020B0604020202020204" pitchFamily="34" charset="-122"/>
              </a:defRPr>
            </a:lvl4pPr>
            <a:lvl5pPr>
              <a:defRPr sz="1600" baseline="0">
                <a:latin typeface="Arial Unicode MS" panose="020B0604020202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9D85-52B8-4B6F-BB47-AA9E0F52C3D2}" type="datetime1">
              <a:rPr lang="en-US"/>
            </a:fld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dirty="0" smtClean="0"/>
              <a:t> </a:t>
            </a:r>
            <a:r>
              <a:rPr dirty="0"/>
              <a:t>Confidential – Internal/Restricted/Highly Restricted</a:t>
            </a:r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ltGray">
          <a:xfrm>
            <a:off x="418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ltGray">
          <a:xfrm>
            <a:off x="7999413" y="12954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4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2" y="1295400"/>
            <a:ext cx="3474720" cy="4419600"/>
          </a:xfrm>
        </p:spPr>
        <p:txBody>
          <a:bodyPr>
            <a:noAutofit/>
          </a:bodyPr>
          <a:lstStyle>
            <a:lvl1pPr>
              <a:defRPr sz="2400" baseline="0">
                <a:latin typeface="Arial Unicode MS" panose="020B0604020202020204" pitchFamily="34" charset="-122"/>
              </a:defRPr>
            </a:lvl1pPr>
            <a:lvl2pPr>
              <a:defRPr sz="2000" baseline="0">
                <a:latin typeface="Arial Unicode MS" panose="020B0604020202020204" pitchFamily="34" charset="-122"/>
              </a:defRPr>
            </a:lvl2pPr>
            <a:lvl3pPr>
              <a:defRPr sz="1800" baseline="0">
                <a:latin typeface="Arial Unicode MS" panose="020B0604020202020204" pitchFamily="34" charset="-122"/>
              </a:defRPr>
            </a:lvl3pPr>
            <a:lvl4pPr>
              <a:defRPr sz="1600" baseline="0">
                <a:latin typeface="Arial Unicode MS" panose="020B0604020202020204" pitchFamily="34" charset="-122"/>
              </a:defRPr>
            </a:lvl4pPr>
            <a:lvl5pPr>
              <a:defRPr sz="1400" baseline="0">
                <a:latin typeface="Arial Unicode MS" panose="020B0604020202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56DA-94EF-409A-B76C-88E2CF651CA0}" type="datetime1">
              <a:rPr lang="en-US"/>
            </a:fld>
            <a:endParaRPr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dirty="0" smtClean="0"/>
              <a:t> </a:t>
            </a:r>
            <a:r>
              <a:rPr dirty="0"/>
              <a:t>Confidential – Internal/Restricted/Highly Restricted</a:t>
            </a:r>
            <a:endParaRPr dirty="0"/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内容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92186-C9CF-4F07-82E7-F0DCBCD25251}" type="datetime1">
              <a:rPr lang="en-US"/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77288" y="6556375"/>
            <a:ext cx="24987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dirty="0" smtClean="0"/>
              <a:t> </a:t>
            </a:r>
            <a:r>
              <a:rPr dirty="0"/>
              <a:t>Confidential – Internal/Restricted/Highly Restricted</a:t>
            </a: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&amp;ipad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675" y="1584325"/>
            <a:ext cx="58293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538" y="19812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5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7" y="2363138"/>
            <a:ext cx="1631569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4B92-099B-43A5-9068-169938DACDFC}" type="datetime1">
              <a:rPr lang="en-US"/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dirty="0" smtClean="0"/>
              <a:t> </a:t>
            </a:r>
            <a:r>
              <a:rPr dirty="0"/>
              <a:t>Confidential – Internal/Restricted/Highly Restricted</a:t>
            </a:r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-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 cstate="print"/>
          <a:srcRect b="3674"/>
          <a:stretch>
            <a:fillRect/>
          </a:stretch>
        </p:blipFill>
        <p:spPr bwMode="auto">
          <a:xfrm>
            <a:off x="6589713" y="463550"/>
            <a:ext cx="4344987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813" y="2019300"/>
            <a:ext cx="18780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25" y="771524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38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880" rtlCol="0">
            <a:noAutofit/>
          </a:bodyPr>
          <a:lstStyle>
            <a:lvl1pPr marL="0" indent="0" algn="ctr">
              <a:buNone/>
              <a:defRPr sz="2000" baseline="0">
                <a:latin typeface="Arial Unicode MS" panose="020B0604020202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3E8F-1209-4D15-A735-DAAD99C82A55}" type="datetime1">
              <a:rPr lang="en-US"/>
            </a:fld>
            <a:endParaRPr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dirty="0" smtClean="0"/>
              <a:t> </a:t>
            </a:r>
            <a:r>
              <a:rPr dirty="0"/>
              <a:t>Confidential – Internal/Restricted/Highly Restricted</a:t>
            </a:r>
            <a:endParaRPr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5612" y="228600"/>
            <a:ext cx="11125200" cy="6604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31A9B9"/>
                </a:solidFill>
                <a:latin typeface="Arial Unicode MS" panose="020B0604020202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/>
          <p:nvPr/>
        </p:nvGrpSpPr>
        <p:grpSpPr bwMode="auto">
          <a:xfrm>
            <a:off x="0" y="0"/>
            <a:ext cx="12188825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428" y="6350"/>
              <a:ext cx="193684" cy="68516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31813" y="406400"/>
            <a:ext cx="11125200" cy="88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1813" y="1524000"/>
            <a:ext cx="111252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2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C42FD4FB-1228-4AE4-A822-2CB7B28ECA0D}" type="datetime1">
              <a:rPr lang="en-US" smtClean="0"/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9638" y="6556375"/>
            <a:ext cx="2787650" cy="182563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Copyright © 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</a:t>
            </a:r>
            <a:r>
              <a:rPr lang="en-AU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HarmonyWin</a:t>
            </a:r>
            <a:r>
              <a:rPr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 rights reserved.  |</a:t>
            </a:r>
            <a:endParaRPr sz="800" dirty="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7288" y="6556375"/>
            <a:ext cx="2498725" cy="1825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HarmonyWin</a:t>
            </a:r>
            <a:r>
              <a:rPr lang="en-US" dirty="0" smtClean="0"/>
              <a:t> Confidential – Internal/Restricted/Highly Restricted</a:t>
            </a:r>
            <a:endParaRPr lang="en-US" dirty="0"/>
          </a:p>
        </p:txBody>
      </p:sp>
      <p:pic>
        <p:nvPicPr>
          <p:cNvPr id="14" name="图片 9" descr="未标题-1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50812" y="6526734"/>
            <a:ext cx="3276599" cy="228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1650" indent="-228600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02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588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7450" indent="-18288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61795" y="1143001"/>
            <a:ext cx="8623617" cy="3825240"/>
          </a:xfrm>
        </p:spPr>
        <p:txBody>
          <a:bodyPr>
            <a:normAutofit fontScale="90000"/>
          </a:bodyPr>
          <a:lstStyle/>
          <a:p>
            <a:br>
              <a:rPr lang="en-US" altLang="zh-CN" sz="4400" dirty="0">
                <a:latin typeface="微软雅黑" panose="020B0503020204020204" pitchFamily="34" charset="-122"/>
                <a:sym typeface="+mn-ea"/>
              </a:rPr>
            </a:br>
            <a:r>
              <a:rPr lang="en-US" altLang="zh-CN" sz="4400" dirty="0" smtClean="0">
                <a:latin typeface="微软雅黑" panose="020B0503020204020204" pitchFamily="34" charset="-122"/>
                <a:sym typeface="+mn-ea"/>
              </a:rPr>
              <a:t>JAVA</a:t>
            </a:r>
            <a:r>
              <a:rPr lang="zh-CN" altLang="en-US" sz="4400" dirty="0" smtClean="0">
                <a:latin typeface="微软雅黑" panose="020B0503020204020204" pitchFamily="34" charset="-122"/>
                <a:sym typeface="+mn-ea"/>
              </a:rPr>
              <a:t>课程     </a:t>
            </a:r>
            <a:r>
              <a:rPr lang="en-US" altLang="zh-CN" sz="4400" dirty="0" smtClean="0">
                <a:latin typeface="微软雅黑" panose="020B0503020204020204" pitchFamily="34" charset="-122"/>
                <a:sym typeface="+mn-ea"/>
              </a:rPr>
              <a:t>--</a:t>
            </a:r>
            <a:r>
              <a:rPr lang="zh-CN" altLang="en-US" sz="4400" dirty="0" smtClean="0">
                <a:latin typeface="微软雅黑" panose="020B0503020204020204" pitchFamily="34" charset="-122"/>
                <a:sym typeface="+mn-ea"/>
              </a:rPr>
              <a:t>第三阶段   项目</a:t>
            </a:r>
            <a:br>
              <a:rPr lang="zh-CN" altLang="en-US" sz="4400" dirty="0">
                <a:latin typeface="微软雅黑" panose="020B0503020204020204" pitchFamily="34" charset="-122"/>
                <a:sym typeface="+mn-ea"/>
              </a:rPr>
            </a:br>
            <a:br>
              <a:rPr lang="zh-CN" altLang="en-US" sz="4400" dirty="0">
                <a:latin typeface="微软雅黑" panose="020B0503020204020204" pitchFamily="34" charset="-122"/>
                <a:sym typeface="+mn-ea"/>
              </a:rPr>
            </a:br>
            <a:r>
              <a:rPr lang="zh-CN" altLang="en-US" sz="4400" dirty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sz="4400" dirty="0">
                <a:latin typeface="微软雅黑" panose="020B0503020204020204" pitchFamily="34" charset="-122"/>
                <a:sym typeface="+mn-ea"/>
              </a:rPr>
              <a:t>		</a:t>
            </a:r>
            <a:br>
              <a:rPr lang="en-US" altLang="zh-CN" sz="4400" dirty="0">
                <a:latin typeface="微软雅黑" panose="020B0503020204020204" pitchFamily="34" charset="-122"/>
                <a:sym typeface="+mn-ea"/>
              </a:rPr>
            </a:br>
            <a:r>
              <a:rPr lang="en-US" altLang="zh-CN" sz="4400" dirty="0">
                <a:latin typeface="微软雅黑" panose="020B0503020204020204" pitchFamily="34" charset="-122"/>
                <a:sym typeface="+mn-ea"/>
              </a:rPr>
              <a:t>		  -- </a:t>
            </a:r>
            <a:r>
              <a:rPr lang="zh-CN" altLang="en-US" sz="4400" dirty="0" smtClean="0">
                <a:latin typeface="微软雅黑" panose="020B0503020204020204" pitchFamily="34" charset="-122"/>
                <a:sym typeface="+mn-ea"/>
              </a:rPr>
              <a:t>之   </a:t>
            </a:r>
            <a:r>
              <a:rPr lang="zh-CN" altLang="en-US" sz="4400" dirty="0">
                <a:latin typeface="微软雅黑" panose="020B0503020204020204" pitchFamily="34" charset="-122"/>
                <a:sym typeface="+mn-ea"/>
              </a:rPr>
              <a:t>亚马逊网站</a:t>
            </a:r>
            <a:r>
              <a:rPr lang="zh-CN" altLang="en-US" sz="4400" dirty="0" smtClean="0">
                <a:latin typeface="微软雅黑" panose="020B0503020204020204" pitchFamily="34" charset="-122"/>
                <a:sym typeface="+mn-ea"/>
              </a:rPr>
              <a:t>项目说明</a:t>
            </a:r>
            <a:b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sz="4400" dirty="0" smtClean="0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2436812" y="4648200"/>
            <a:ext cx="4572000" cy="990601"/>
          </a:xfrm>
        </p:spPr>
        <p:txBody>
          <a:bodyPr/>
          <a:lstStyle/>
          <a:p>
            <a:pPr algn="r"/>
            <a:r>
              <a:rPr lang="zh-CN" altLang="en-US" dirty="0" smtClean="0"/>
              <a:t>制作</a:t>
            </a:r>
            <a:r>
              <a:rPr lang="zh-CN" altLang="en-US" smtClean="0"/>
              <a:t>：</a:t>
            </a:r>
            <a:r>
              <a:rPr lang="en-US" altLang="zh-CN" smtClean="0"/>
              <a:t>daniel</a:t>
            </a:r>
            <a:endParaRPr lang="en-US" altLang="zh-CN" smtClean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HarmonyWin</a:t>
            </a:r>
            <a:r>
              <a:rPr lang="en-US" dirty="0" smtClean="0"/>
              <a:t> Confidential – Internal/Restricted/Highly Restricted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4870" y="239395"/>
            <a:ext cx="5080000" cy="1029970"/>
          </a:xfrm>
        </p:spPr>
        <p:txBody>
          <a:bodyPr>
            <a:normAutofit/>
          </a:bodyPr>
          <a:lstStyle/>
          <a:p>
            <a:r>
              <a:rPr lang="zh-CN" altLang="en-US" sz="4400" smtClean="0">
                <a:sym typeface="+mn-ea"/>
              </a:rPr>
              <a:t>项目</a:t>
            </a:r>
            <a:r>
              <a:rPr lang="zh-CN" sz="4400" smtClean="0">
                <a:sym typeface="+mn-ea"/>
              </a:rPr>
              <a:t>目</a:t>
            </a:r>
            <a:r>
              <a:rPr lang="zh-CN" sz="4400" dirty="0" smtClean="0">
                <a:sym typeface="+mn-ea"/>
              </a:rPr>
              <a:t>标</a:t>
            </a:r>
            <a:endParaRPr lang="zh-CN" sz="4400" dirty="0" smtClean="0">
              <a:sym typeface="+mn-ea"/>
            </a:endParaRPr>
          </a:p>
        </p:txBody>
      </p:sp>
      <p:sp>
        <p:nvSpPr>
          <p:cNvPr id="6146" name="Rectangle 3"/>
          <p:cNvSpPr>
            <a:spLocks noGrp="1"/>
          </p:cNvSpPr>
          <p:nvPr/>
        </p:nvSpPr>
        <p:spPr>
          <a:xfrm>
            <a:off x="3086100" y="1735138"/>
            <a:ext cx="8072438" cy="42846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6B22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148000"/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9pPr>
          </a:lstStyle>
          <a:p>
            <a:pPr lvl="0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做完本项目后，</a:t>
            </a:r>
            <a:r>
              <a:rPr lang="zh-CN" altLang="en-US" sz="2800" dirty="0"/>
              <a:t>你能够：</a:t>
            </a:r>
            <a:endParaRPr lang="zh-CN" altLang="en-US" sz="280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掌握</a:t>
            </a:r>
            <a:r>
              <a:rPr lang="en-US" altLang="zh-CN" sz="2400" b="0" dirty="0" smtClean="0"/>
              <a:t>filter</a:t>
            </a:r>
            <a:r>
              <a:rPr lang="zh-CN" altLang="en-US" sz="2400" b="0" dirty="0" smtClean="0"/>
              <a:t>与</a:t>
            </a:r>
            <a:r>
              <a:rPr lang="en-US" altLang="zh-CN" sz="2400" b="0" dirty="0" smtClean="0"/>
              <a:t>listener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熟练</a:t>
            </a:r>
            <a:r>
              <a:rPr lang="zh-CN" altLang="en-US" sz="2400" b="0" dirty="0" smtClean="0">
                <a:sym typeface="+mn-ea"/>
              </a:rPr>
              <a:t>熟练掌握</a:t>
            </a:r>
            <a:r>
              <a:rPr lang="en-US" altLang="zh-CN" sz="2400" b="0" dirty="0" smtClean="0">
                <a:sym typeface="+mn-ea"/>
              </a:rPr>
              <a:t>servlet</a:t>
            </a:r>
            <a:r>
              <a:rPr lang="zh-CN" altLang="en-US" sz="2400" b="0" dirty="0" smtClean="0">
                <a:sym typeface="+mn-ea"/>
              </a:rPr>
              <a:t>处理表单</a:t>
            </a:r>
            <a:endParaRPr lang="zh-CN" altLang="en-US" sz="2400" b="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>
                <a:sym typeface="+mn-ea"/>
              </a:rPr>
              <a:t>熟练掌握</a:t>
            </a:r>
            <a:r>
              <a:rPr lang="en-US" altLang="zh-CN" sz="2400" b="0" dirty="0" smtClean="0">
                <a:sym typeface="+mn-ea"/>
              </a:rPr>
              <a:t>cookie</a:t>
            </a:r>
            <a:r>
              <a:rPr lang="zh-CN" altLang="en-US" sz="2400" b="0" dirty="0" smtClean="0">
                <a:sym typeface="+mn-ea"/>
              </a:rPr>
              <a:t>与</a:t>
            </a:r>
            <a:r>
              <a:rPr lang="en-US" altLang="zh-CN" sz="2400" b="0" dirty="0" smtClean="0">
                <a:sym typeface="+mn-ea"/>
              </a:rPr>
              <a:t>session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>
                <a:sym typeface="+mn-ea"/>
              </a:rPr>
              <a:t>熟练</a:t>
            </a:r>
            <a:r>
              <a:rPr lang="zh-CN" altLang="en-US" sz="2400" b="0" dirty="0" smtClean="0"/>
              <a:t>掌握</a:t>
            </a:r>
            <a:r>
              <a:rPr lang="en-US" altLang="zh-CN" sz="2400" b="0" dirty="0" err="1" smtClean="0"/>
              <a:t>jsp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el</a:t>
            </a:r>
            <a:r>
              <a:rPr lang="zh-CN" altLang="en-US" sz="2400" b="0" dirty="0" smtClean="0"/>
              <a:t>表达式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熟练掌握</a:t>
            </a:r>
            <a:r>
              <a:rPr lang="en-US" altLang="zh-CN" sz="2400" b="0" dirty="0" err="1" smtClean="0"/>
              <a:t>jsp</a:t>
            </a:r>
            <a:r>
              <a:rPr lang="zh-CN" altLang="en-US" sz="2400" b="0" dirty="0" smtClean="0"/>
              <a:t>的</a:t>
            </a:r>
            <a:r>
              <a:rPr lang="en-US" altLang="zh-CN" sz="2400" b="0" dirty="0" err="1" smtClean="0"/>
              <a:t>jstl</a:t>
            </a:r>
            <a:endParaRPr lang="zh-CN" altLang="en-US" sz="2400" b="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熟练掌握</a:t>
            </a:r>
            <a:r>
              <a:rPr lang="en-US" altLang="zh-CN" sz="2400" b="0" dirty="0" err="1" smtClean="0"/>
              <a:t>Jquery</a:t>
            </a:r>
            <a:r>
              <a:rPr lang="en-US" altLang="zh-CN" sz="2400" b="0" dirty="0" smtClean="0"/>
              <a:t> Ajax</a:t>
            </a:r>
            <a:endParaRPr lang="en-US" altLang="zh-CN" sz="2400" b="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5612" y="381000"/>
            <a:ext cx="11125200" cy="66040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项目概述</a:t>
            </a:r>
            <a:endParaRPr dirty="0">
              <a:sym typeface="+mn-ea"/>
            </a:endParaRPr>
          </a:p>
        </p:txBody>
      </p:sp>
      <p:sp>
        <p:nvSpPr>
          <p:cNvPr id="13315" name="内容占位符 2"/>
          <p:cNvSpPr>
            <a:spLocks noGrp="1"/>
          </p:cNvSpPr>
          <p:nvPr/>
        </p:nvSpPr>
        <p:spPr>
          <a:xfrm>
            <a:off x="571500" y="1125538"/>
            <a:ext cx="8072438" cy="52562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6B22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148000"/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+mn-ea"/>
              </a:defRPr>
            </a:lvl9pPr>
          </a:lstStyle>
          <a:p>
            <a:pPr lvl="0" eaLnBrk="1" hangingPunct="1">
              <a:buClr>
                <a:srgbClr val="4BACC6"/>
              </a:buClr>
              <a:buSzPct val="100000"/>
              <a:buNone/>
            </a:pPr>
            <a:endParaRPr lang="zh-CN" altLang="en-US" sz="280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分页展示所有商品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购物车的操作</a:t>
            </a:r>
            <a:endParaRPr lang="zh-CN" altLang="en-US" sz="2400" b="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订单的操作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0" dirty="0" smtClean="0"/>
              <a:t>用户浏览商品的记录</a:t>
            </a:r>
            <a:endParaRPr lang="en-US" altLang="zh-CN" sz="2400" b="0" dirty="0" smtClean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0" dirty="0" smtClean="0"/>
              <a:t>…</a:t>
            </a:r>
            <a:endParaRPr lang="zh-CN" altLang="en-US" sz="2400" b="0" dirty="0"/>
          </a:p>
          <a:p>
            <a:pPr lvl="1" eaLnBrk="1" hangingPunct="1">
              <a:buClr>
                <a:srgbClr val="4BACC6"/>
              </a:buClr>
              <a:buSzPct val="100000"/>
              <a:buNone/>
            </a:pPr>
            <a:endParaRPr lang="zh-CN" altLang="en-US" sz="2400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457200"/>
            <a:ext cx="48482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3753644"/>
            <a:ext cx="48672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项目用到的技能点    </a:t>
            </a:r>
            <a:r>
              <a:rPr lang="en-US" altLang="zh-CN" smtClean="0"/>
              <a:t>              ---</a:t>
            </a:r>
            <a:r>
              <a:rPr lang="zh-CN" altLang="en-US" smtClean="0"/>
              <a:t>前端部分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066800"/>
            <a:ext cx="2971950" cy="4724400"/>
          </a:xfrm>
        </p:spPr>
        <p:txBody>
          <a:bodyPr/>
          <a:lstStyle/>
          <a:p>
            <a:r>
              <a:rPr lang="zh-CN" altLang="en-US" dirty="0" smtClean="0"/>
              <a:t>前端部分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5612" y="3276600"/>
            <a:ext cx="2638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7" y="4362450"/>
            <a:ext cx="1143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649" y="4343400"/>
            <a:ext cx="1357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1" y="962025"/>
            <a:ext cx="3762375" cy="527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962025"/>
            <a:ext cx="40481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项目用到的技能点    </a:t>
            </a:r>
            <a:r>
              <a:rPr lang="en-US" altLang="zh-CN" smtClean="0"/>
              <a:t>              ---</a:t>
            </a:r>
            <a:r>
              <a:rPr lang="zh-CN" altLang="en-US" smtClean="0"/>
              <a:t> 服务器端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62" y="1219200"/>
            <a:ext cx="3048150" cy="4724400"/>
          </a:xfrm>
        </p:spPr>
        <p:txBody>
          <a:bodyPr/>
          <a:lstStyle/>
          <a:p>
            <a:r>
              <a:rPr lang="en-US" altLang="zh-CN" dirty="0" smtClean="0"/>
              <a:t>Servlet</a:t>
            </a:r>
            <a:endParaRPr lang="en-US" altLang="zh-CN" dirty="0" smtClean="0"/>
          </a:p>
          <a:p>
            <a:r>
              <a:rPr lang="en-US" altLang="zh-CN" dirty="0" err="1" smtClean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Tomcat7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服务端加密</a:t>
            </a:r>
            <a:endParaRPr lang="en-US" altLang="zh-CN" dirty="0" smtClean="0"/>
          </a:p>
          <a:p>
            <a:r>
              <a:rPr lang="zh-CN" altLang="en-US" dirty="0" smtClean="0"/>
              <a:t>过滤器与拦截器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54456" y="2514600"/>
            <a:ext cx="11734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3983936"/>
            <a:ext cx="4886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3798198"/>
            <a:ext cx="46101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866775"/>
            <a:ext cx="41719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56" y="762000"/>
            <a:ext cx="1247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914400"/>
            <a:ext cx="10972800" cy="535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项目总结与收获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062" y="1219200"/>
            <a:ext cx="6096150" cy="4724400"/>
          </a:xfrm>
        </p:spPr>
        <p:txBody>
          <a:bodyPr/>
          <a:lstStyle/>
          <a:p>
            <a:r>
              <a:rPr lang="zh-CN" altLang="en-US" dirty="0" smtClean="0"/>
              <a:t>根据需求，建立编程思路。</a:t>
            </a:r>
            <a:endParaRPr lang="en-US" altLang="zh-CN" dirty="0" smtClean="0"/>
          </a:p>
          <a:p>
            <a:r>
              <a:rPr lang="zh-CN" altLang="en-US" dirty="0" smtClean="0"/>
              <a:t>根据思路，建立项目代码。</a:t>
            </a:r>
            <a:endParaRPr lang="en-US" altLang="zh-CN" dirty="0" smtClean="0"/>
          </a:p>
          <a:p>
            <a:r>
              <a:rPr lang="zh-CN" altLang="en-US" dirty="0" smtClean="0"/>
              <a:t>根据代码，建立功能</a:t>
            </a:r>
            <a:r>
              <a:rPr lang="zh-CN" altLang="en-US" smtClean="0"/>
              <a:t>模块。</a:t>
            </a:r>
            <a:endParaRPr lang="en-US" altLang="zh-CN" dirty="0" smtClean="0"/>
          </a:p>
          <a:p>
            <a:r>
              <a:rPr lang="zh-CN" altLang="en-US" dirty="0" smtClean="0"/>
              <a:t>根据构建，完成项目部署。</a:t>
            </a:r>
            <a:endParaRPr lang="en-US" altLang="zh-CN" dirty="0" smtClean="0"/>
          </a:p>
          <a:p>
            <a:r>
              <a:rPr lang="zh-CN" altLang="en-US" dirty="0" smtClean="0"/>
              <a:t>建立测试用例，测试项目功能。</a:t>
            </a:r>
            <a:endParaRPr lang="en-US" altLang="zh-CN" dirty="0" smtClean="0"/>
          </a:p>
          <a:p>
            <a:r>
              <a:rPr lang="zh-CN" altLang="en-US" dirty="0" smtClean="0"/>
              <a:t>交付上线，变更维护。</a:t>
            </a:r>
            <a:endParaRPr lang="en-US" altLang="zh-CN" dirty="0" smtClean="0"/>
          </a:p>
          <a:p>
            <a:r>
              <a:rPr lang="zh-CN" altLang="en-US" dirty="0" smtClean="0"/>
              <a:t>完成项目生命周期。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HarmonyWin Confidential – Internal/Restricted/Highly Restricted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09012" y="609600"/>
            <a:ext cx="1952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6412" y="1828800"/>
            <a:ext cx="510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>
            <a:off x="9294812" y="1447800"/>
            <a:ext cx="685800" cy="838200"/>
          </a:xfrm>
          <a:prstGeom prst="dow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标题 10"/>
          <p:cNvSpPr>
            <a:spLocks noGrp="1"/>
          </p:cNvSpPr>
          <p:nvPr/>
        </p:nvSpPr>
        <p:spPr>
          <a:xfrm>
            <a:off x="4483100" y="4383405"/>
            <a:ext cx="423418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noAutofit/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 b="0" kern="1200" cap="none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/>
            <a:r>
              <a:rPr lang="en-US" altLang="zh-CN" sz="4000" dirty="0">
                <a:solidFill>
                  <a:schemeClr val="bg1"/>
                </a:solidFill>
              </a:rPr>
              <a:t>Thank You !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rgbClr val="5F5F5F"/>
    </a:dk1>
    <a:lt1>
      <a:srgbClr val="FFFFFF"/>
    </a:lt1>
    <a:dk2>
      <a:srgbClr val="7F7F7F"/>
    </a:dk2>
    <a:lt2>
      <a:srgbClr val="DCE3E4"/>
    </a:lt2>
    <a:accent1>
      <a:srgbClr val="FF0000"/>
    </a:accent1>
    <a:accent2>
      <a:srgbClr val="8A133B"/>
    </a:accent2>
    <a:accent3>
      <a:srgbClr val="FF7700"/>
    </a:accent3>
    <a:accent4>
      <a:srgbClr val="46575E"/>
    </a:accent4>
    <a:accent5>
      <a:srgbClr val="8DA6B1"/>
    </a:accent5>
    <a:accent6>
      <a:srgbClr val="B0C3C8"/>
    </a:accent6>
    <a:hlink>
      <a:srgbClr val="8DA6B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0</TotalTime>
  <Words>740</Words>
  <Application>WPS 演示</Application>
  <PresentationFormat>自定义</PresentationFormat>
  <Paragraphs>65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Oracle_16x9_2014_521</vt:lpstr>
      <vt:lpstr>PowerPoint 演示文稿</vt:lpstr>
      <vt:lpstr> JAVA课程     --第三阶段   项目  			 		  -- 之   亚马逊网站项目说明   </vt:lpstr>
      <vt:lpstr>项目目标</vt:lpstr>
      <vt:lpstr>项目概述</vt:lpstr>
      <vt:lpstr>项目用到的技能点                  ---前端部分</vt:lpstr>
      <vt:lpstr>项目用到的技能点                  --- 服务器端</vt:lpstr>
      <vt:lpstr>MVC模式</vt:lpstr>
      <vt:lpstr>项目总结与收获</vt:lpstr>
      <vt:lpstr>PowerPoint 演示文稿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kkjones</dc:creator>
  <cp:keywords>Oracle corporate Tagline</cp:keywords>
  <cp:lastModifiedBy>oracleOAEC</cp:lastModifiedBy>
  <cp:revision>1469</cp:revision>
  <cp:lastPrinted>2015-06-03T03:51:00Z</cp:lastPrinted>
  <dcterms:created xsi:type="dcterms:W3CDTF">2015-06-04T04:59:00Z</dcterms:created>
  <dcterms:modified xsi:type="dcterms:W3CDTF">2018-10-24T12:21:02Z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  <property fmtid="{D5CDD505-2E9C-101B-9397-08002B2CF9AE}" pid="5" name="DISdDocName">
    <vt:lpwstr>CNT2201120</vt:lpwstr>
  </property>
  <property fmtid="{D5CDD505-2E9C-101B-9397-08002B2CF9AE}" pid="6" name="DISProperties">
    <vt:lpwstr>DISdDocName,DIScgiUrl,DISdUser,DISdID,DISidcName,DISTaskPaneUrl</vt:lpwstr>
  </property>
  <property fmtid="{D5CDD505-2E9C-101B-9397-08002B2CF9AE}" pid="7" name="DIScgiUrl">
    <vt:lpwstr>http://content.oracle.com/content/idcplg</vt:lpwstr>
  </property>
  <property fmtid="{D5CDD505-2E9C-101B-9397-08002B2CF9AE}" pid="8" name="DISdUser">
    <vt:lpwstr>anonymous</vt:lpwstr>
  </property>
  <property fmtid="{D5CDD505-2E9C-101B-9397-08002B2CF9AE}" pid="9" name="DISdID">
    <vt:lpwstr>5897197</vt:lpwstr>
  </property>
  <property fmtid="{D5CDD505-2E9C-101B-9397-08002B2CF9AE}" pid="10" name="DISidcName">
    <vt:lpwstr>sites_contrib_prod</vt:lpwstr>
  </property>
  <property fmtid="{D5CDD505-2E9C-101B-9397-08002B2CF9AE}" pid="11" name="DISTaskPaneUrl">
    <vt:lpwstr>http://content.oracle.com/content/idcplg?IdcService=DESKTOP_DOC_INFO&amp;dDocName=CNT2201120&amp;dID=5897197&amp;ClientControlled=DocMan,taskpane&amp;coreContentOnly=1</vt:lpwstr>
  </property>
  <property fmtid="{D5CDD505-2E9C-101B-9397-08002B2CF9AE}" pid="12" name="KSOProductBuildVer">
    <vt:lpwstr>2052-10.1.0.7521</vt:lpwstr>
  </property>
</Properties>
</file>