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 Bold" charset="1" panose="020B0806030504020204"/>
      <p:regular r:id="rId13"/>
    </p:embeddedFont>
    <p:embeddedFont>
      <p:font typeface="Open Sans" charset="1" panose="020B06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3594" y="1996694"/>
            <a:ext cx="17620812" cy="612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08"/>
              </a:lnSpc>
            </a:pPr>
            <a:r>
              <a:rPr lang="en-US" sz="872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Homework 3:</a:t>
            </a:r>
          </a:p>
          <a:p>
            <a:pPr algn="ctr">
              <a:lnSpc>
                <a:spcPts val="12208"/>
              </a:lnSpc>
              <a:spcBef>
                <a:spcPct val="0"/>
              </a:spcBef>
            </a:pPr>
            <a:r>
              <a:rPr lang="en-US" b="true" sz="87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Classificazione su CIFAR-10 con MLP: g</a:t>
            </a:r>
            <a:r>
              <a:rPr lang="en-US" b="true" sz="872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estione del rumore e overfit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062795"/>
            <a:ext cx="11834382" cy="2224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Studente: Patanè Fabrizio 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Matricola: 1000062780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L8 Ingegneria informatica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Materia: Machine Learning</a:t>
            </a:r>
          </a:p>
          <a:p>
            <a:pPr algn="l" marL="0" indent="0" lvl="0">
              <a:lnSpc>
                <a:spcPts val="3594"/>
              </a:lnSpc>
              <a:spcBef>
                <a:spcPct val="0"/>
              </a:spcBef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Docenti: Spampinato Concetto, Palazzo Simone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67943" y="8454024"/>
            <a:ext cx="4548360" cy="2126358"/>
          </a:xfrm>
          <a:custGeom>
            <a:avLst/>
            <a:gdLst/>
            <a:ahLst/>
            <a:cxnLst/>
            <a:rect r="r" b="b" t="t" l="l"/>
            <a:pathLst>
              <a:path h="2126358" w="4548360">
                <a:moveTo>
                  <a:pt x="0" y="0"/>
                </a:moveTo>
                <a:lnTo>
                  <a:pt x="4548360" y="0"/>
                </a:lnTo>
                <a:lnTo>
                  <a:pt x="4548360" y="2126358"/>
                </a:lnTo>
                <a:lnTo>
                  <a:pt x="0" y="212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2562" y="3210400"/>
            <a:ext cx="16822875" cy="2811165"/>
          </a:xfrm>
          <a:custGeom>
            <a:avLst/>
            <a:gdLst/>
            <a:ahLst/>
            <a:cxnLst/>
            <a:rect r="r" b="b" t="t" l="l"/>
            <a:pathLst>
              <a:path h="2811165" w="16822875">
                <a:moveTo>
                  <a:pt x="0" y="0"/>
                </a:moveTo>
                <a:lnTo>
                  <a:pt x="16822876" y="0"/>
                </a:lnTo>
                <a:lnTo>
                  <a:pt x="16822876" y="2811165"/>
                </a:lnTo>
                <a:lnTo>
                  <a:pt x="0" y="2811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t="0" r="-48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2562" y="7336015"/>
            <a:ext cx="16822875" cy="2632802"/>
          </a:xfrm>
          <a:custGeom>
            <a:avLst/>
            <a:gdLst/>
            <a:ahLst/>
            <a:cxnLst/>
            <a:rect r="r" b="b" t="t" l="l"/>
            <a:pathLst>
              <a:path h="2632802" w="16822875">
                <a:moveTo>
                  <a:pt x="0" y="0"/>
                </a:moveTo>
                <a:lnTo>
                  <a:pt x="16822876" y="0"/>
                </a:lnTo>
                <a:lnTo>
                  <a:pt x="16822876" y="2632801"/>
                </a:lnTo>
                <a:lnTo>
                  <a:pt x="0" y="2632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2" r="-112" b="-67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7304" y="405481"/>
            <a:ext cx="12853392" cy="149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08"/>
              </a:lnSpc>
              <a:spcBef>
                <a:spcPct val="0"/>
              </a:spcBef>
            </a:pPr>
            <a:r>
              <a:rPr lang="en-US" b="true" sz="872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Descrizione del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67680" y="1930876"/>
            <a:ext cx="16091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 CIFAR 10 la quale presenta dei riquadri colorati che causa overfitting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2562" y="6355257"/>
            <a:ext cx="16091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soluzione che ho approntato è la conversione in scala dei grigi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0567" y="196469"/>
            <a:ext cx="12786866" cy="149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08"/>
              </a:lnSpc>
              <a:spcBef>
                <a:spcPct val="0"/>
              </a:spcBef>
            </a:pPr>
            <a:r>
              <a:rPr lang="en-US" b="true" sz="872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Suddivisione del codice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77109" y="2492883"/>
            <a:ext cx="1073378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 codice è suddiviso in 6 macro sezioni e successivamente in 5 sezioni per eseguire la singola cella e vedere in modo pulito l’output.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422391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Sezione 1: Librerie e configurazioni iniziali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Sezione 2: Tutte le funzioni necessarie come la conversione nella scala dei grigi e funzioni per i grafici come la matrice di confusione, grafico con curvatura...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62339" y="5048250"/>
            <a:ext cx="7763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Parte </a:t>
            </a:r>
            <a:r>
              <a:rPr lang="en-US" b="true" sz="51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iniziale del codice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357948"/>
            <a:ext cx="18097720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Sezione 3: 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Conversione in scala di grigi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 iniziare con degli esempi mostrati come output.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Flattening + Standardizzazione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 appiattire le immagini in un vettore per poi usare lo </a:t>
            </a: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StandardScaler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 riportare i dati a media 0 e varianza 1 per il training.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PCA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lo scopo di aumentare l’efficienza computazionale.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Shuffle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per mescolare i dati di training in modo casuale per evitare che l’ordine influenzi l’addestramento. Per la riproducibilità si usa random_state con un valore fissato (es. 42)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Output restituendo i dati preprocessati e i nomi delle classi per visualizzazioni successive.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Sezione 4: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Definizioni di alcuni possibili parametri per il modello, ovviamente può essere liberamente modificato con lo scopo di eliminarne o aggiungerne dei nuovi.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67598" y="537527"/>
            <a:ext cx="81528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Parte centrale del codice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97116" y="537527"/>
            <a:ext cx="729376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Parte finale del codice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357948"/>
            <a:ext cx="1814000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Sezione 5: 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Addestramento del modello utilizzando tutti i parametri forniti.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Una volta che finisce l’addestramento, si calcola l’accuratezza e il tempo dell’addestramento impiegato per quella combinazione per poi salvarli e riportarli successivamente.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Sezione 6: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valutazione del miglior modello è stabilita dalle prestazioni su train, validation e test, calcolando e mostrando anche l’overfitting gap. Come priorità era garantire un minor overfitting possibile </a:t>
            </a:r>
            <a:r>
              <a:rPr lang="en-US" b="true" sz="33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(train_acc - val_acc)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una maggiore possibile accuratezza complessiva.</a:t>
            </a:r>
          </a:p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530538" y="7447915"/>
            <a:ext cx="57557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Il resto del codice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8677910"/>
            <a:ext cx="1814000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Diviso in 5 celle l’esecuzione complessiva del codice, permettendo così di poter eseguire da una cella precisa in poi senza dover aspettare tempo.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2150" y="2298729"/>
            <a:ext cx="7454661" cy="7294919"/>
          </a:xfrm>
          <a:custGeom>
            <a:avLst/>
            <a:gdLst/>
            <a:ahLst/>
            <a:cxnLst/>
            <a:rect r="r" b="b" t="t" l="l"/>
            <a:pathLst>
              <a:path h="7294919" w="7454661">
                <a:moveTo>
                  <a:pt x="0" y="0"/>
                </a:moveTo>
                <a:lnTo>
                  <a:pt x="7454661" y="0"/>
                </a:lnTo>
                <a:lnTo>
                  <a:pt x="7454661" y="7294919"/>
                </a:lnTo>
                <a:lnTo>
                  <a:pt x="0" y="7294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22420" y="2298729"/>
            <a:ext cx="9169444" cy="7294919"/>
          </a:xfrm>
          <a:custGeom>
            <a:avLst/>
            <a:gdLst/>
            <a:ahLst/>
            <a:cxnLst/>
            <a:rect r="r" b="b" t="t" l="l"/>
            <a:pathLst>
              <a:path h="7294919" w="9169444">
                <a:moveTo>
                  <a:pt x="0" y="0"/>
                </a:moveTo>
                <a:lnTo>
                  <a:pt x="9169444" y="0"/>
                </a:lnTo>
                <a:lnTo>
                  <a:pt x="9169444" y="7294919"/>
                </a:lnTo>
                <a:lnTo>
                  <a:pt x="0" y="7294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0" t="0" r="-778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23257" y="159703"/>
            <a:ext cx="12841486" cy="149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08"/>
              </a:lnSpc>
              <a:spcBef>
                <a:spcPct val="0"/>
              </a:spcBef>
            </a:pPr>
            <a:r>
              <a:rPr lang="en-US" b="true" sz="872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MIEI RISULTATI FINALI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421" y="2493699"/>
            <a:ext cx="18191159" cy="5299602"/>
            <a:chOff x="0" y="0"/>
            <a:chExt cx="24254879" cy="70661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062879" cy="7066136"/>
            </a:xfrm>
            <a:custGeom>
              <a:avLst/>
              <a:gdLst/>
              <a:ahLst/>
              <a:cxnLst/>
              <a:rect r="r" b="b" t="t" l="l"/>
              <a:pathLst>
                <a:path h="7066136" w="12062879">
                  <a:moveTo>
                    <a:pt x="0" y="0"/>
                  </a:moveTo>
                  <a:lnTo>
                    <a:pt x="12062879" y="0"/>
                  </a:lnTo>
                  <a:lnTo>
                    <a:pt x="12062879" y="7066136"/>
                  </a:lnTo>
                  <a:lnTo>
                    <a:pt x="0" y="7066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862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2025509" y="0"/>
              <a:ext cx="12229369" cy="7066136"/>
            </a:xfrm>
            <a:custGeom>
              <a:avLst/>
              <a:gdLst/>
              <a:ahLst/>
              <a:cxnLst/>
              <a:rect r="r" b="b" t="t" l="l"/>
              <a:pathLst>
                <a:path h="7066136" w="12229369">
                  <a:moveTo>
                    <a:pt x="0" y="0"/>
                  </a:moveTo>
                  <a:lnTo>
                    <a:pt x="12229370" y="0"/>
                  </a:lnTo>
                  <a:lnTo>
                    <a:pt x="12229370" y="7066136"/>
                  </a:lnTo>
                  <a:lnTo>
                    <a:pt x="0" y="7066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51" r="-4856" b="-70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320111" y="196469"/>
            <a:ext cx="3647777" cy="1493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08"/>
              </a:lnSpc>
              <a:spcBef>
                <a:spcPct val="0"/>
              </a:spcBef>
            </a:pPr>
            <a:r>
              <a:rPr lang="en-US" b="true" sz="872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Grafici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DAGqPiCul1s</dc:identifier>
  <dcterms:modified xsi:type="dcterms:W3CDTF">2011-08-01T06:04:30Z</dcterms:modified>
  <cp:revision>1</cp:revision>
  <dc:title>Classificazione su CIFAR-10 con MLP: gestione del rumore e overfit</dc:title>
</cp:coreProperties>
</file>