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19"/>
  </p:notesMasterIdLst>
  <p:handoutMasterIdLst>
    <p:handoutMasterId r:id="rId20"/>
  </p:handoutMasterIdLst>
  <p:sldIdLst>
    <p:sldId id="439" r:id="rId2"/>
    <p:sldId id="464" r:id="rId3"/>
    <p:sldId id="491" r:id="rId4"/>
    <p:sldId id="488" r:id="rId5"/>
    <p:sldId id="478" r:id="rId6"/>
    <p:sldId id="489" r:id="rId7"/>
    <p:sldId id="479" r:id="rId8"/>
    <p:sldId id="483" r:id="rId9"/>
    <p:sldId id="484" r:id="rId10"/>
    <p:sldId id="476" r:id="rId11"/>
    <p:sldId id="481" r:id="rId12"/>
    <p:sldId id="482" r:id="rId13"/>
    <p:sldId id="493" r:id="rId14"/>
    <p:sldId id="466" r:id="rId15"/>
    <p:sldId id="480" r:id="rId16"/>
    <p:sldId id="467" r:id="rId17"/>
    <p:sldId id="494" r:id="rId1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808000"/>
    <a:srgbClr val="009999"/>
    <a:srgbClr val="D15C05"/>
    <a:srgbClr val="CCCC00"/>
    <a:srgbClr val="FFFFFF"/>
    <a:srgbClr val="E6EB29"/>
    <a:srgbClr val="D020BB"/>
    <a:srgbClr val="00CC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2" autoAdjust="0"/>
    <p:restoredTop sz="92289" autoAdjust="0"/>
  </p:normalViewPr>
  <p:slideViewPr>
    <p:cSldViewPr>
      <p:cViewPr varScale="1">
        <p:scale>
          <a:sx n="91" d="100"/>
          <a:sy n="91" d="100"/>
        </p:scale>
        <p:origin x="1494" y="66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96"/>
      </p:cViewPr>
      <p:guideLst>
        <p:guide orient="horz" pos="312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6981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992" y="4726971"/>
            <a:ext cx="4979692" cy="448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1" tIns="45231" rIns="92021" bIns="452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0425"/>
            <a:ext cx="4633913" cy="347662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37265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</a:t>
            </a:r>
            <a:r>
              <a:rPr kumimoji="0" lang="en-US" altLang="ko-KR" sz="2000" dirty="0" smtClean="0">
                <a:ea typeface="굴림" pitchFamily="50" charset="-127"/>
              </a:rPr>
              <a:t>University: Dept of Computer Science and Engineering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돋움" panose="020B0600000101010101" pitchFamily="50" charset="-127"/>
              <a:buChar char="■"/>
              <a:defRPr/>
            </a:lvl1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TextBox 16"/>
          <p:cNvSpPr txBox="1">
            <a:spLocks noChangeArrowheads="1"/>
          </p:cNvSpPr>
          <p:nvPr userDrawn="1"/>
        </p:nvSpPr>
        <p:spPr bwMode="auto">
          <a:xfrm>
            <a:off x="5003800" y="115888"/>
            <a:ext cx="3889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r">
              <a:spcBef>
                <a:spcPct val="0"/>
              </a:spcBef>
              <a:defRPr/>
            </a:pPr>
            <a:r>
              <a:rPr kumimoji="0" lang="en-US" altLang="ko-KR" sz="1600" b="1" kern="1200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rPr>
              <a:t>2018. 1</a:t>
            </a:r>
            <a:r>
              <a:rPr kumimoji="0" lang="ko-KR" altLang="en-US" sz="1600" b="1" kern="1200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rPr>
              <a:t>학기 기초공학설계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Body Text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Slide </a:t>
            </a:r>
            <a:r>
              <a:rPr lang="en-US" altLang="ko-KR" dirty="0" err="1" smtClean="0"/>
              <a:t>TitleFirst</a:t>
            </a:r>
            <a:r>
              <a:rPr lang="en-US" altLang="ko-KR" dirty="0" smtClean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 smtClean="0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 smtClean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돋움" panose="020B0600000101010101" pitchFamily="50" charset="-127"/>
        <a:buChar char="■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400" dirty="0" smtClean="0">
                <a:latin typeface="+mj-ea"/>
              </a:rPr>
              <a:t>프로젝트</a:t>
            </a:r>
            <a:endParaRPr lang="en-US" altLang="ko-KR" sz="4400" dirty="0" smtClean="0">
              <a:latin typeface="+mj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 smtClean="0"/>
              <a:t>기초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공학 설계 </a:t>
            </a:r>
            <a:r>
              <a:rPr lang="en-US" altLang="ko-KR" sz="4000" dirty="0" smtClean="0"/>
              <a:t>(CSE2003)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000" dirty="0" smtClean="0"/>
              <a:t>Introduction to Engineering Design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751" y="1268413"/>
            <a:ext cx="3744218" cy="5257800"/>
          </a:xfrm>
        </p:spPr>
        <p:txBody>
          <a:bodyPr/>
          <a:lstStyle/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 오른쪽 그림과 같이</a:t>
            </a:r>
            <a:r>
              <a:rPr lang="en-US" altLang="ko-KR" sz="2000" dirty="0" smtClean="0"/>
              <a:t>,</a:t>
            </a:r>
            <a:br>
              <a:rPr lang="en-US" altLang="ko-KR" sz="2000" dirty="0" smtClean="0"/>
            </a:br>
            <a:r>
              <a:rPr lang="en-US" altLang="ko-KR" sz="2000" dirty="0" smtClean="0">
                <a:solidFill>
                  <a:schemeClr val="accent1"/>
                </a:solidFill>
              </a:rPr>
              <a:t>3</a:t>
            </a:r>
            <a:r>
              <a:rPr lang="ko-KR" altLang="en-US" sz="2000" dirty="0" smtClean="0">
                <a:solidFill>
                  <a:schemeClr val="accent1"/>
                </a:solidFill>
              </a:rPr>
              <a:t>인이 </a:t>
            </a:r>
            <a:r>
              <a:rPr lang="ko-KR" altLang="en-US" sz="2000" dirty="0" smtClean="0"/>
              <a:t>게임을 진행할 경우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목이 아닌 </a:t>
            </a:r>
            <a:r>
              <a:rPr lang="en-US" altLang="ko-KR" sz="2000" dirty="0" smtClean="0">
                <a:solidFill>
                  <a:schemeClr val="accent1"/>
                </a:solidFill>
              </a:rPr>
              <a:t>4</a:t>
            </a:r>
            <a:r>
              <a:rPr lang="ko-KR" altLang="en-US" sz="2000" dirty="0" smtClean="0">
                <a:solidFill>
                  <a:schemeClr val="accent1"/>
                </a:solidFill>
              </a:rPr>
              <a:t>목</a:t>
            </a:r>
            <a:r>
              <a:rPr lang="ko-KR" altLang="en-US" sz="2000" dirty="0" smtClean="0"/>
              <a:t>으로 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 </a:t>
            </a:r>
            <a:r>
              <a:rPr lang="ko-KR" altLang="en-US" sz="2000" dirty="0" smtClean="0"/>
              <a:t>순서는 </a:t>
            </a:r>
            <a:r>
              <a:rPr lang="en-US" altLang="ko-KR" sz="2000" dirty="0" smtClean="0"/>
              <a:t>player1 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까지 순서대로 진행하고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연속으로 </a:t>
            </a:r>
            <a:r>
              <a:rPr lang="en-US" altLang="ko-KR" sz="2000" dirty="0" smtClean="0"/>
              <a:t>4 </a:t>
            </a:r>
            <a:r>
              <a:rPr lang="ko-KR" altLang="en-US" sz="2000" dirty="0" smtClean="0"/>
              <a:t>개의 돌을 먼저 둔 사용자가 승리한다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오목 </a:t>
            </a:r>
            <a:r>
              <a:rPr lang="ko-KR" altLang="en-US" dirty="0" err="1" smtClean="0"/>
              <a:t>추가구현</a:t>
            </a:r>
            <a:r>
              <a:rPr lang="ko-KR" altLang="en-US" dirty="0" smtClean="0"/>
              <a:t> </a:t>
            </a:r>
            <a:r>
              <a:rPr lang="en-US" altLang="ko-KR" dirty="0" smtClean="0"/>
              <a:t>(a2)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484784"/>
            <a:ext cx="4002981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9897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smtClean="0"/>
              <a:t>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프로젝트는 아래와 같은 조건 하에서 작성한다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b="1" dirty="0" smtClean="0"/>
              <a:t>조건</a:t>
            </a:r>
            <a:endParaRPr lang="en-US" altLang="ko-KR" sz="1600" b="1" dirty="0" smtClean="0"/>
          </a:p>
          <a:p>
            <a:pPr lvl="2"/>
            <a:r>
              <a:rPr lang="en-US" altLang="ko-KR" sz="1600" b="1" dirty="0" err="1" smtClean="0"/>
              <a:t>cspro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서버 상에서 수행하도록 한다</a:t>
            </a:r>
            <a:r>
              <a:rPr lang="en-US" altLang="ko-KR" sz="1600" b="1" dirty="0" smtClean="0"/>
              <a:t>.</a:t>
            </a:r>
          </a:p>
          <a:p>
            <a:pPr lvl="2"/>
            <a:r>
              <a:rPr lang="ko-KR" altLang="en-US" sz="1600" b="1" dirty="0" smtClean="0"/>
              <a:t>주어진 </a:t>
            </a:r>
            <a:r>
              <a:rPr lang="en-US" altLang="ko-KR" sz="1600" b="1" dirty="0" smtClean="0"/>
              <a:t>“</a:t>
            </a:r>
            <a:r>
              <a:rPr lang="en-US" altLang="ko-KR" sz="1600" b="1" dirty="0" err="1" smtClean="0"/>
              <a:t>user_omok.c</a:t>
            </a:r>
            <a:r>
              <a:rPr lang="en-US" altLang="ko-KR" sz="1600" b="1" dirty="0"/>
              <a:t>”</a:t>
            </a:r>
            <a:r>
              <a:rPr lang="ko-KR" altLang="en-US" sz="1600" b="1" dirty="0"/>
              <a:t>를 기반으로 프로그램을 작성한다</a:t>
            </a:r>
            <a:r>
              <a:rPr lang="en-US" altLang="ko-KR" sz="1600" b="1" dirty="0" smtClean="0"/>
              <a:t>. </a:t>
            </a:r>
          </a:p>
          <a:p>
            <a:pPr marL="581025" lvl="2" indent="0">
              <a:buNone/>
            </a:pPr>
            <a:r>
              <a:rPr lang="en-US" altLang="ko-KR" sz="1600" b="1" dirty="0" smtClean="0"/>
              <a:t>	    </a:t>
            </a:r>
            <a:r>
              <a:rPr lang="en-US" altLang="ko-KR" sz="1600" b="1" dirty="0"/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기존 코드 변경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불가</a:t>
            </a:r>
            <a:r>
              <a:rPr lang="en-US" altLang="ko-KR" sz="1600" b="1" dirty="0" smtClean="0"/>
              <a:t>)</a:t>
            </a:r>
          </a:p>
          <a:p>
            <a:pPr lvl="2"/>
            <a:r>
              <a:rPr lang="ko-KR" altLang="en-US" sz="1600" b="1" dirty="0" smtClean="0"/>
              <a:t>사용 </a:t>
            </a:r>
            <a:r>
              <a:rPr lang="ko-KR" altLang="en-US" sz="1600" b="1" dirty="0"/>
              <a:t>가능한 문법은 </a:t>
            </a:r>
            <a:r>
              <a:rPr lang="en-US" altLang="ko-KR" sz="1600" b="1" dirty="0" err="1" smtClean="0"/>
              <a:t>ncurses</a:t>
            </a:r>
            <a:r>
              <a:rPr lang="en-US" altLang="ko-KR" sz="1600" b="1" dirty="0" smtClean="0"/>
              <a:t> library </a:t>
            </a:r>
            <a:r>
              <a:rPr lang="ko-KR" altLang="en-US" sz="1600" b="1" dirty="0" smtClean="0"/>
              <a:t>와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기초공학설계 </a:t>
            </a:r>
            <a:r>
              <a:rPr lang="ko-KR" altLang="en-US" sz="1600" b="1" dirty="0"/>
              <a:t>수업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실습시간에서 배운 것으로만 한정한다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큐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스택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트리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그래프 등의 자료구조를 구현하거나 기존 자료구조를 호출해서 사용할 수 없다</a:t>
            </a:r>
            <a:r>
              <a:rPr lang="en-US" altLang="ko-KR" sz="1600" b="1" dirty="0" smtClean="0"/>
              <a:t>.</a:t>
            </a:r>
          </a:p>
          <a:p>
            <a:pPr marL="581025" lvl="2" indent="0"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(</a:t>
            </a:r>
            <a:r>
              <a:rPr lang="ko-KR" altLang="en-US" sz="1600" b="1" dirty="0"/>
              <a:t>사용할 경우 </a:t>
            </a:r>
            <a:r>
              <a:rPr lang="en-US" altLang="ko-KR" sz="1600" b="1" dirty="0">
                <a:solidFill>
                  <a:srgbClr val="FF0000"/>
                </a:solidFill>
              </a:rPr>
              <a:t>0</a:t>
            </a:r>
            <a:r>
              <a:rPr lang="ko-KR" altLang="en-US" sz="1600" b="1" dirty="0">
                <a:solidFill>
                  <a:srgbClr val="FF0000"/>
                </a:solidFill>
              </a:rPr>
              <a:t>점</a:t>
            </a:r>
            <a:r>
              <a:rPr lang="ko-KR" altLang="en-US" sz="1600" b="1" dirty="0"/>
              <a:t> 처리</a:t>
            </a:r>
            <a:r>
              <a:rPr lang="en-US" altLang="ko-KR" sz="1600" b="1" dirty="0" smtClean="0"/>
              <a:t>)</a:t>
            </a:r>
          </a:p>
          <a:p>
            <a:pPr lvl="2"/>
            <a:r>
              <a:rPr lang="ko-KR" altLang="en-US" sz="1600" b="1" dirty="0"/>
              <a:t>부록에 정의한 함수는 기능에 맞게 </a:t>
            </a:r>
            <a:r>
              <a:rPr lang="ko-KR" altLang="en-US" sz="1600" b="1" dirty="0">
                <a:solidFill>
                  <a:srgbClr val="FF0000"/>
                </a:solidFill>
              </a:rPr>
              <a:t>반드시</a:t>
            </a:r>
            <a:r>
              <a:rPr lang="ko-KR" altLang="en-US" sz="1600" b="1" dirty="0"/>
              <a:t> 구현해야 한다</a:t>
            </a:r>
            <a:r>
              <a:rPr lang="en-US" altLang="ko-KR" sz="1600" b="1" dirty="0" smtClean="0"/>
              <a:t>.</a:t>
            </a:r>
          </a:p>
          <a:p>
            <a:pPr lvl="2"/>
            <a:r>
              <a:rPr lang="ko-KR" altLang="en-US" sz="1600" b="1" dirty="0" smtClean="0"/>
              <a:t>컴파일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gcc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user_omok.c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-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lncurses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cspro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서버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로 컴파일 되어야 한다</a:t>
            </a:r>
            <a:r>
              <a:rPr lang="en-US" altLang="ko-KR" sz="1600" b="1" dirty="0" smtClean="0"/>
              <a:t>.</a:t>
            </a:r>
          </a:p>
          <a:p>
            <a:pPr lvl="1"/>
            <a:r>
              <a:rPr lang="ko-KR" altLang="en-US" sz="1600" b="1" dirty="0" smtClean="0"/>
              <a:t>제출</a:t>
            </a:r>
            <a:r>
              <a:rPr lang="en-US" altLang="ko-KR" sz="1600" b="1" dirty="0" smtClean="0"/>
              <a:t>(6</a:t>
            </a:r>
            <a:r>
              <a:rPr lang="ko-KR" altLang="en-US" sz="1600" b="1" dirty="0" smtClean="0"/>
              <a:t>월 </a:t>
            </a:r>
            <a:r>
              <a:rPr lang="en-US" altLang="ko-KR" sz="1600" b="1" dirty="0" smtClean="0"/>
              <a:t>10</a:t>
            </a:r>
            <a:r>
              <a:rPr lang="ko-KR" altLang="en-US" sz="1600" b="1" dirty="0" smtClean="0"/>
              <a:t>일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자정 마감</a:t>
            </a:r>
            <a:r>
              <a:rPr lang="en-US" altLang="ko-KR" sz="1600" b="1" dirty="0" smtClean="0"/>
              <a:t>)</a:t>
            </a:r>
          </a:p>
          <a:p>
            <a:pPr lvl="2"/>
            <a:r>
              <a:rPr lang="ko-KR" altLang="en-US" sz="1600" b="1" dirty="0" smtClean="0"/>
              <a:t>메일 제목 </a:t>
            </a:r>
            <a:r>
              <a:rPr lang="en-US" altLang="ko-KR" sz="1600" b="1" dirty="0" smtClean="0"/>
              <a:t>	:  </a:t>
            </a: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프로젝트</a:t>
            </a:r>
            <a:r>
              <a:rPr lang="en-US" altLang="ko-KR" sz="1600" b="1" dirty="0" smtClean="0"/>
              <a:t>]</a:t>
            </a:r>
            <a:r>
              <a:rPr lang="ko-KR" altLang="en-US" sz="1600" b="1" dirty="0" smtClean="0"/>
              <a:t>학번</a:t>
            </a:r>
            <a:r>
              <a:rPr lang="en-US" altLang="ko-KR" sz="1600" b="1" dirty="0" smtClean="0"/>
              <a:t>_</a:t>
            </a:r>
            <a:r>
              <a:rPr lang="ko-KR" altLang="en-US" sz="1600" b="1" dirty="0" smtClean="0"/>
              <a:t>이름</a:t>
            </a:r>
            <a:r>
              <a:rPr lang="en-US" altLang="ko-KR" sz="1600" b="1" dirty="0" smtClean="0"/>
              <a:t>              </a:t>
            </a:r>
          </a:p>
          <a:p>
            <a:pPr lvl="2"/>
            <a:r>
              <a:rPr lang="ko-KR" altLang="en-US" sz="1600" b="1" dirty="0" smtClean="0"/>
              <a:t>제출 </a:t>
            </a:r>
            <a:r>
              <a:rPr lang="ko-KR" altLang="en-US" sz="1600" b="1" dirty="0" smtClean="0"/>
              <a:t>파일  </a:t>
            </a:r>
            <a:r>
              <a:rPr lang="en-US" altLang="ko-KR" sz="1600" b="1" dirty="0" smtClean="0"/>
              <a:t>:  </a:t>
            </a:r>
            <a:r>
              <a:rPr lang="ko-KR" altLang="en-US" sz="1600" b="1" dirty="0" smtClean="0"/>
              <a:t>학 번</a:t>
            </a:r>
            <a:r>
              <a:rPr lang="en-US" altLang="ko-KR" sz="1600" b="1" dirty="0" smtClean="0"/>
              <a:t>_</a:t>
            </a:r>
            <a:r>
              <a:rPr lang="en-US" altLang="ko-KR" sz="1600" b="1" dirty="0" err="1" smtClean="0"/>
              <a:t>prj.c</a:t>
            </a:r>
            <a:r>
              <a:rPr lang="en-US" altLang="ko-KR" sz="1600" b="1" dirty="0" smtClean="0"/>
              <a:t> , README </a:t>
            </a:r>
            <a:endParaRPr lang="en-US" altLang="ko-KR" sz="1600" b="1" dirty="0" smtClean="0"/>
          </a:p>
          <a:p>
            <a:pPr lvl="2"/>
            <a:r>
              <a:rPr lang="ko-KR" altLang="en-US" sz="1600" b="1" dirty="0" smtClean="0"/>
              <a:t>소스 파일명</a:t>
            </a:r>
            <a:r>
              <a:rPr lang="en-US" altLang="ko-KR" sz="1600" b="1" dirty="0" smtClean="0"/>
              <a:t>	: </a:t>
            </a:r>
            <a:r>
              <a:rPr lang="ko-KR" altLang="en-US" sz="1600" b="1" dirty="0" smtClean="0"/>
              <a:t>학번</a:t>
            </a:r>
            <a:r>
              <a:rPr lang="en-US" altLang="ko-KR" sz="1600" b="1" dirty="0" smtClean="0"/>
              <a:t>_</a:t>
            </a:r>
            <a:r>
              <a:rPr lang="en-US" altLang="ko-KR" sz="1600" b="1" dirty="0" err="1" smtClean="0"/>
              <a:t>prj.c</a:t>
            </a:r>
            <a:endParaRPr lang="en-US" altLang="ko-KR" sz="1600" b="1" dirty="0" smtClean="0"/>
          </a:p>
          <a:p>
            <a:pPr lvl="2"/>
            <a:r>
              <a:rPr lang="ko-KR" altLang="en-US" sz="1600" b="1" dirty="0" smtClean="0"/>
              <a:t>보고서 파일명</a:t>
            </a:r>
            <a:r>
              <a:rPr lang="en-US" altLang="ko-KR" sz="1600" b="1" dirty="0" smtClean="0"/>
              <a:t>	</a:t>
            </a:r>
            <a:r>
              <a:rPr lang="en-US" altLang="ko-KR" sz="1600" b="1" smtClean="0"/>
              <a:t>: </a:t>
            </a:r>
            <a:r>
              <a:rPr lang="en-US" altLang="ko-KR" sz="1600" b="1" smtClean="0"/>
              <a:t>[</a:t>
            </a:r>
            <a:r>
              <a:rPr lang="ko-KR" altLang="en-US" sz="1600" b="1" smtClean="0"/>
              <a:t>프로젝트</a:t>
            </a:r>
            <a:r>
              <a:rPr lang="en-US" altLang="ko-KR" sz="1600" b="1" smtClean="0"/>
              <a:t>]</a:t>
            </a:r>
            <a:r>
              <a:rPr lang="ko-KR" altLang="en-US" sz="1600" b="1" dirty="0" smtClean="0"/>
              <a:t>학번</a:t>
            </a:r>
            <a:r>
              <a:rPr lang="en-US" altLang="ko-KR" sz="1600" b="1" dirty="0" smtClean="0"/>
              <a:t>_</a:t>
            </a:r>
            <a:r>
              <a:rPr lang="ko-KR" altLang="en-US" sz="1600" b="1" dirty="0" smtClean="0"/>
              <a:t>이름</a:t>
            </a:r>
            <a:endParaRPr lang="en-US" altLang="ko-KR" sz="1600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오목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구현조건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11824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보고서 요구사항</a:t>
            </a:r>
            <a:endParaRPr lang="en-US" altLang="ko-KR" dirty="0"/>
          </a:p>
          <a:p>
            <a:pPr lvl="1" latinLnBrk="1"/>
            <a:r>
              <a:rPr lang="ko-KR" altLang="en-US" b="1" dirty="0"/>
              <a:t>프로그램 실행 흐름도 </a:t>
            </a:r>
            <a:r>
              <a:rPr lang="en-US" altLang="ko-KR" b="1" dirty="0"/>
              <a:t>(Flowchart) </a:t>
            </a:r>
            <a:r>
              <a:rPr lang="ko-KR" altLang="en-US" b="1" dirty="0"/>
              <a:t>및 </a:t>
            </a:r>
            <a:r>
              <a:rPr lang="ko-KR" altLang="en-US" b="1" dirty="0" smtClean="0"/>
              <a:t>설명</a:t>
            </a:r>
            <a:endParaRPr lang="ko-KR" altLang="en-US" b="1" dirty="0"/>
          </a:p>
          <a:p>
            <a:pPr lvl="2" latinLnBrk="1"/>
            <a:r>
              <a:rPr lang="ko-KR" altLang="en-US" b="1" dirty="0"/>
              <a:t>자신의 프로그램이 동작하는 </a:t>
            </a:r>
            <a:r>
              <a:rPr lang="ko-KR" altLang="en-US" b="1" dirty="0">
                <a:solidFill>
                  <a:schemeClr val="accent1"/>
                </a:solidFill>
              </a:rPr>
              <a:t>실행 흐름도</a:t>
            </a:r>
            <a:r>
              <a:rPr lang="ko-KR" altLang="en-US" b="1" dirty="0"/>
              <a:t>를 작성하고 설명하여야 한다</a:t>
            </a:r>
            <a:r>
              <a:rPr lang="en-US" altLang="ko-KR" b="1" dirty="0"/>
              <a:t>. </a:t>
            </a:r>
            <a:endParaRPr lang="en-US" altLang="ko-KR" b="1" dirty="0" smtClean="0"/>
          </a:p>
          <a:p>
            <a:pPr lvl="2" latinLnBrk="1"/>
            <a:r>
              <a:rPr lang="ko-KR" altLang="en-US" b="1" dirty="0" smtClean="0"/>
              <a:t>실행 </a:t>
            </a:r>
            <a:r>
              <a:rPr lang="ko-KR" altLang="en-US" b="1" dirty="0"/>
              <a:t>흐름도를 설명할 때 그림 등을 첨부하여 잘 이해가 될 수 있도록 한다</a:t>
            </a:r>
            <a:r>
              <a:rPr lang="en-US" altLang="ko-KR" b="1" dirty="0"/>
              <a:t>. </a:t>
            </a:r>
            <a:endParaRPr lang="en-US" altLang="ko-KR" b="1" dirty="0" smtClean="0"/>
          </a:p>
          <a:p>
            <a:pPr lvl="1" latinLnBrk="1"/>
            <a:r>
              <a:rPr lang="ko-KR" altLang="en-US" b="1" dirty="0" smtClean="0"/>
              <a:t>프로그램의 각 함수 설명</a:t>
            </a:r>
            <a:endParaRPr lang="en-US" altLang="ko-KR" b="1" dirty="0" smtClean="0"/>
          </a:p>
          <a:p>
            <a:pPr lvl="2" latinLnBrk="1"/>
            <a:r>
              <a:rPr lang="ko-KR" altLang="en-US" b="1" dirty="0" smtClean="0"/>
              <a:t>프로그램을 구성하는 </a:t>
            </a:r>
            <a:r>
              <a:rPr lang="ko-KR" altLang="en-US" b="1" dirty="0" smtClean="0">
                <a:solidFill>
                  <a:schemeClr val="accent1"/>
                </a:solidFill>
              </a:rPr>
              <a:t>함수를 자세하게 설명</a:t>
            </a:r>
            <a:r>
              <a:rPr lang="ko-KR" altLang="en-US" b="1" dirty="0" smtClean="0"/>
              <a:t>한다</a:t>
            </a:r>
            <a:r>
              <a:rPr lang="en-US" altLang="ko-KR" b="1" dirty="0" smtClean="0"/>
              <a:t>.</a:t>
            </a:r>
          </a:p>
          <a:p>
            <a:pPr lvl="2" latinLnBrk="1"/>
            <a:r>
              <a:rPr lang="ko-KR" altLang="en-US" b="1" dirty="0" smtClean="0"/>
              <a:t>추가 구현 목록 </a:t>
            </a:r>
            <a:r>
              <a:rPr lang="en-US" altLang="ko-KR" b="1" dirty="0" smtClean="0"/>
              <a:t>a1, a2 </a:t>
            </a:r>
            <a:r>
              <a:rPr lang="ko-KR" altLang="en-US" b="1" dirty="0" smtClean="0"/>
              <a:t>를 제외한 추가 구현 사항이 있다면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이를 별도로 설명하도록 한다</a:t>
            </a:r>
            <a:r>
              <a:rPr lang="en-US" altLang="ko-KR" b="1" dirty="0" smtClean="0"/>
              <a:t>. </a:t>
            </a:r>
            <a:endParaRPr lang="en-US" altLang="ko-KR" b="1" dirty="0"/>
          </a:p>
          <a:p>
            <a:pPr lvl="1" latinLnBrk="1"/>
            <a:r>
              <a:rPr lang="ko-KR" altLang="en-US" b="1" dirty="0" smtClean="0"/>
              <a:t>시험 및 평가 방식 설명</a:t>
            </a:r>
          </a:p>
          <a:p>
            <a:pPr lvl="2" latinLnBrk="1"/>
            <a:r>
              <a:rPr lang="ko-KR" altLang="en-US" b="1" dirty="0" smtClean="0"/>
              <a:t>작성한 </a:t>
            </a:r>
            <a:r>
              <a:rPr lang="ko-KR" altLang="en-US" b="1" dirty="0"/>
              <a:t>프로그램이 </a:t>
            </a:r>
            <a:r>
              <a:rPr lang="ko-KR" altLang="en-US" b="1" dirty="0" smtClean="0"/>
              <a:t>다음 조건들을 만족하며 안정되게 작동하는지 확인한다</a:t>
            </a:r>
            <a:r>
              <a:rPr lang="en-US" altLang="ko-KR" b="1" dirty="0" smtClean="0"/>
              <a:t>. </a:t>
            </a:r>
          </a:p>
          <a:p>
            <a:pPr lvl="3" latinLnBrk="1"/>
            <a:r>
              <a:rPr lang="ko-KR" altLang="en-US" b="1" dirty="0" smtClean="0">
                <a:solidFill>
                  <a:schemeClr val="accent1"/>
                </a:solidFill>
              </a:rPr>
              <a:t>커서가 오목판을 벗어나지 않는다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커서의 이동에 대해서 안정적으로 작동한다</a:t>
            </a:r>
            <a:r>
              <a:rPr lang="en-US" altLang="ko-KR" b="1" dirty="0" smtClean="0"/>
              <a:t>.</a:t>
            </a:r>
          </a:p>
          <a:p>
            <a:pPr lvl="3" latinLnBrk="1"/>
            <a:r>
              <a:rPr lang="ko-KR" altLang="en-US" b="1" dirty="0" smtClean="0"/>
              <a:t>사용자가 번갈아 오목을 둔다</a:t>
            </a:r>
            <a:r>
              <a:rPr lang="en-US" altLang="ko-KR" b="1" dirty="0" smtClean="0"/>
              <a:t>.</a:t>
            </a:r>
          </a:p>
          <a:p>
            <a:pPr lvl="3" latinLnBrk="1"/>
            <a:r>
              <a:rPr lang="ko-KR" altLang="en-US" b="1" dirty="0" smtClean="0"/>
              <a:t>승리 조건을 오류없이 만족한다</a:t>
            </a:r>
            <a:r>
              <a:rPr lang="en-US" altLang="ko-KR" b="1" dirty="0" smtClean="0"/>
              <a:t>.</a:t>
            </a:r>
          </a:p>
          <a:p>
            <a:pPr lvl="3" latinLnBrk="1"/>
            <a:endParaRPr lang="ko-KR" altLang="en-US" b="1" dirty="0"/>
          </a:p>
          <a:p>
            <a:pPr lvl="2" latinLnBrk="1"/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보고서 및 평가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82314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latinLnBrk="1"/>
            <a:r>
              <a:rPr lang="ko-KR" altLang="en-US" b="1" dirty="0" smtClean="0"/>
              <a:t>시험 및 평가 방식 설명</a:t>
            </a:r>
          </a:p>
          <a:p>
            <a:pPr lvl="2" latinLnBrk="1"/>
            <a:r>
              <a:rPr lang="ko-KR" altLang="en-US" b="1" dirty="0" smtClean="0"/>
              <a:t>작성한 </a:t>
            </a:r>
            <a:r>
              <a:rPr lang="ko-KR" altLang="en-US" b="1" dirty="0"/>
              <a:t>프로그램이 </a:t>
            </a:r>
            <a:r>
              <a:rPr lang="ko-KR" altLang="en-US" b="1" dirty="0" smtClean="0"/>
              <a:t>다음 조건들을 만족하며 안정되게 작동하는지 확인한다</a:t>
            </a:r>
            <a:r>
              <a:rPr lang="en-US" altLang="ko-KR" b="1" dirty="0" smtClean="0"/>
              <a:t>. </a:t>
            </a:r>
          </a:p>
          <a:p>
            <a:pPr lvl="3" latinLnBrk="1"/>
            <a:r>
              <a:rPr lang="en-US" altLang="ko-KR" b="1" dirty="0" smtClean="0"/>
              <a:t>(Cont’d)</a:t>
            </a:r>
          </a:p>
          <a:p>
            <a:pPr lvl="3" latinLnBrk="1"/>
            <a:r>
              <a:rPr lang="ko-KR" altLang="en-US" b="1" dirty="0" smtClean="0"/>
              <a:t>프로그램 종료 후</a:t>
            </a:r>
            <a:r>
              <a:rPr lang="en-US" altLang="ko-KR" b="1" dirty="0" smtClean="0">
                <a:solidFill>
                  <a:schemeClr val="accent1"/>
                </a:solidFill>
              </a:rPr>
              <a:t>, terminal </a:t>
            </a:r>
            <a:r>
              <a:rPr lang="ko-KR" altLang="en-US" b="1" dirty="0" smtClean="0">
                <a:solidFill>
                  <a:schemeClr val="accent1"/>
                </a:solidFill>
              </a:rPr>
              <a:t>로 정상적으로 원상 복귀</a:t>
            </a:r>
            <a:r>
              <a:rPr lang="ko-KR" altLang="en-US" b="1" dirty="0" smtClean="0"/>
              <a:t>된다</a:t>
            </a:r>
            <a:r>
              <a:rPr lang="en-US" altLang="ko-KR" b="1" dirty="0" smtClean="0"/>
              <a:t>.</a:t>
            </a:r>
          </a:p>
          <a:p>
            <a:pPr lvl="3" latinLnBrk="1"/>
            <a:r>
              <a:rPr lang="ko-KR" altLang="en-US" b="1" dirty="0" smtClean="0"/>
              <a:t>입력 </a:t>
            </a:r>
            <a:r>
              <a:rPr lang="en-US" altLang="ko-KR" b="1" dirty="0" smtClean="0"/>
              <a:t>prompt </a:t>
            </a:r>
            <a:r>
              <a:rPr lang="ko-KR" altLang="en-US" b="1" dirty="0" smtClean="0"/>
              <a:t>로 입력을 받을 경우</a:t>
            </a:r>
            <a:r>
              <a:rPr lang="en-US" altLang="ko-KR" b="1" dirty="0" smtClean="0"/>
              <a:t>, </a:t>
            </a:r>
            <a:r>
              <a:rPr lang="en-US" altLang="ko-KR" b="1" dirty="0" smtClean="0">
                <a:solidFill>
                  <a:schemeClr val="accent1"/>
                </a:solidFill>
              </a:rPr>
              <a:t>keyboard </a:t>
            </a:r>
            <a:r>
              <a:rPr lang="ko-KR" altLang="en-US" b="1" dirty="0" smtClean="0">
                <a:solidFill>
                  <a:schemeClr val="accent1"/>
                </a:solidFill>
              </a:rPr>
              <a:t>입력 문구가 보여야</a:t>
            </a:r>
            <a:r>
              <a:rPr lang="ko-KR" altLang="en-US" b="1" dirty="0" smtClean="0"/>
              <a:t>하며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입력 </a:t>
            </a:r>
            <a:r>
              <a:rPr lang="en-US" altLang="ko-KR" b="1" dirty="0" smtClean="0"/>
              <a:t>prompt </a:t>
            </a:r>
            <a:r>
              <a:rPr lang="ko-KR" altLang="en-US" b="1" dirty="0" smtClean="0"/>
              <a:t>로 입력을 요구 받은 경우가 아닌 경우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keyboard </a:t>
            </a:r>
            <a:r>
              <a:rPr lang="ko-KR" altLang="en-US" b="1" dirty="0" smtClean="0"/>
              <a:t>입력은 화면에 보이지 않는다</a:t>
            </a:r>
            <a:r>
              <a:rPr lang="en-US" altLang="ko-KR" b="1" dirty="0" smtClean="0"/>
              <a:t>.</a:t>
            </a:r>
          </a:p>
          <a:p>
            <a:pPr lvl="3" latinLnBrk="1"/>
            <a:r>
              <a:rPr lang="ko-KR" altLang="en-US" b="1" dirty="0" smtClean="0"/>
              <a:t>메뉴에 표시된 </a:t>
            </a:r>
            <a:r>
              <a:rPr lang="en-US" altLang="ko-KR" b="1" dirty="0" smtClean="0"/>
              <a:t>keyboard </a:t>
            </a:r>
            <a:r>
              <a:rPr lang="ko-KR" altLang="en-US" b="1" dirty="0" smtClean="0"/>
              <a:t>입력을 받으면 이에 상응하는 </a:t>
            </a:r>
            <a:r>
              <a:rPr lang="en-US" altLang="ko-KR" b="1" dirty="0" smtClean="0"/>
              <a:t>action </a:t>
            </a:r>
            <a:r>
              <a:rPr lang="ko-KR" altLang="en-US" b="1" dirty="0" smtClean="0"/>
              <a:t>이 실행된다</a:t>
            </a:r>
            <a:r>
              <a:rPr lang="en-US" altLang="ko-KR" b="1" dirty="0" smtClean="0"/>
              <a:t>. (</a:t>
            </a:r>
            <a:r>
              <a:rPr lang="ko-KR" altLang="en-US" b="1" dirty="0" smtClean="0"/>
              <a:t>저장</a:t>
            </a:r>
            <a:r>
              <a:rPr lang="en-US" altLang="ko-KR" b="1" dirty="0" smtClean="0"/>
              <a:t>:1, </a:t>
            </a:r>
            <a:r>
              <a:rPr lang="ko-KR" altLang="en-US" b="1" dirty="0" smtClean="0"/>
              <a:t>저장하지 않고 종료</a:t>
            </a:r>
            <a:r>
              <a:rPr lang="en-US" altLang="ko-KR" b="1" dirty="0" smtClean="0"/>
              <a:t>:2)</a:t>
            </a:r>
          </a:p>
          <a:p>
            <a:pPr lvl="3" latinLnBrk="1"/>
            <a:r>
              <a:rPr lang="ko-KR" altLang="en-US" b="1" dirty="0" smtClean="0"/>
              <a:t>각 입력에 대해서 정상적으로 동작한다</a:t>
            </a:r>
            <a:r>
              <a:rPr lang="en-US" altLang="ko-KR" b="1" dirty="0" smtClean="0"/>
              <a:t>. (Enter, Space, </a:t>
            </a:r>
            <a:r>
              <a:rPr lang="ko-KR" altLang="en-US" b="1" dirty="0" smtClean="0"/>
              <a:t>방향키</a:t>
            </a:r>
            <a:r>
              <a:rPr lang="en-US" altLang="ko-KR" b="1" dirty="0"/>
              <a:t> </a:t>
            </a:r>
            <a:r>
              <a:rPr lang="ko-KR" altLang="en-US" b="1" dirty="0" smtClean="0"/>
              <a:t>등등</a:t>
            </a:r>
            <a:r>
              <a:rPr lang="en-US" altLang="ko-KR" b="1" dirty="0" smtClean="0"/>
              <a:t>)</a:t>
            </a:r>
          </a:p>
          <a:p>
            <a:pPr lvl="3" latinLnBrk="1"/>
            <a:r>
              <a:rPr lang="ko-KR" altLang="en-US" b="1" dirty="0" smtClean="0"/>
              <a:t>추가 기능 구현 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설명한 기능들이 모두 정상적으로 작동한다</a:t>
            </a:r>
            <a:r>
              <a:rPr lang="en-US" altLang="ko-KR" b="1" dirty="0" smtClean="0"/>
              <a:t>.</a:t>
            </a:r>
          </a:p>
          <a:p>
            <a:pPr lvl="3" latinLnBrk="1"/>
            <a:r>
              <a:rPr lang="ko-KR" altLang="en-US" b="1" dirty="0" smtClean="0"/>
              <a:t>제시한 추가 기능 이외의 추가 기능을 구현할 경우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추가 점수를 더 받을 수 있다</a:t>
            </a:r>
            <a:r>
              <a:rPr lang="en-US" altLang="ko-KR" b="1" dirty="0" smtClean="0"/>
              <a:t>.</a:t>
            </a:r>
          </a:p>
          <a:p>
            <a:pPr lvl="3" latinLnBrk="1"/>
            <a:r>
              <a:rPr lang="ko-KR" altLang="en-US" b="1" dirty="0" smtClean="0"/>
              <a:t>부록에 첨부한 함수들을 구현한다</a:t>
            </a:r>
            <a:r>
              <a:rPr lang="en-US" altLang="ko-KR" b="1" dirty="0" smtClean="0"/>
              <a:t>. </a:t>
            </a:r>
          </a:p>
          <a:p>
            <a:pPr lvl="3" latinLnBrk="1"/>
            <a:r>
              <a:rPr lang="ko-KR" altLang="en-US" b="1" dirty="0" smtClean="0"/>
              <a:t>전역 변수의 사용은 오목판의 세로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가로 길이를 담는 변수만 가능하다</a:t>
            </a:r>
            <a:r>
              <a:rPr lang="en-US" altLang="ko-KR" b="1" dirty="0" smtClean="0"/>
              <a:t>.</a:t>
            </a:r>
          </a:p>
          <a:p>
            <a:pPr lvl="3" latinLnBrk="1"/>
            <a:endParaRPr lang="ko-KR" altLang="en-US" b="1" dirty="0"/>
          </a:p>
          <a:p>
            <a:pPr lvl="2" latinLnBrk="1"/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보고서 및 평가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38115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3449" y="1183944"/>
            <a:ext cx="8018463" cy="5257800"/>
          </a:xfrm>
        </p:spPr>
        <p:txBody>
          <a:bodyPr/>
          <a:lstStyle/>
          <a:p>
            <a:r>
              <a:rPr lang="en-US" altLang="ko-KR" dirty="0" err="1" smtClean="0"/>
              <a:t>user_omok.c</a:t>
            </a:r>
            <a:endParaRPr lang="en-US" altLang="ko-KR" dirty="0"/>
          </a:p>
          <a:p>
            <a:pPr lvl="1"/>
            <a:r>
              <a:rPr lang="en-US" altLang="ko-KR" b="1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b="1" dirty="0" smtClean="0"/>
              <a:t> main()</a:t>
            </a:r>
          </a:p>
          <a:p>
            <a:pPr lvl="2"/>
            <a:r>
              <a:rPr lang="ko-KR" altLang="en-US" b="1" dirty="0" smtClean="0"/>
              <a:t>게임 시작 시 실행되며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오목판의 크기를 입력 받고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추가 기능 구현 시 필요한 입력을 받는다</a:t>
            </a:r>
            <a:r>
              <a:rPr lang="en-US" altLang="ko-KR" b="1" dirty="0" smtClean="0"/>
              <a:t>.</a:t>
            </a:r>
          </a:p>
          <a:p>
            <a:pPr lvl="2"/>
            <a:r>
              <a:rPr lang="en-US" altLang="ko-KR" b="1" dirty="0" smtClean="0"/>
              <a:t>W</a:t>
            </a:r>
            <a:r>
              <a:rPr lang="ko-KR" altLang="en-US" b="1" dirty="0" smtClean="0"/>
              <a:t>새로운 윈도우를 불러올 뿐만 아니라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터미널을 원상 복귀 시키기 위한 함수를 호출하여 종료시킨다</a:t>
            </a:r>
            <a:r>
              <a:rPr lang="en-US" altLang="ko-KR" b="1" dirty="0" smtClean="0"/>
              <a:t>. </a:t>
            </a:r>
          </a:p>
          <a:p>
            <a:pPr lvl="1"/>
            <a:r>
              <a:rPr lang="en-US" altLang="ko-KR" b="1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gameStart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solidFill>
                  <a:schemeClr val="accent1"/>
                </a:solidFill>
              </a:rPr>
              <a:t>WINDOW</a:t>
            </a:r>
            <a:r>
              <a:rPr lang="en-US" altLang="ko-KR" b="1" dirty="0" smtClean="0"/>
              <a:t> *win)</a:t>
            </a:r>
          </a:p>
          <a:p>
            <a:pPr lvl="2"/>
            <a:r>
              <a:rPr lang="ko-KR" altLang="en-US" b="1" dirty="0" smtClean="0"/>
              <a:t>오목판을 초기화 시키는 함수를 호출한다</a:t>
            </a:r>
            <a:r>
              <a:rPr lang="en-US" altLang="ko-KR" b="1" dirty="0" smtClean="0"/>
              <a:t>.</a:t>
            </a:r>
          </a:p>
          <a:p>
            <a:pPr lvl="2"/>
            <a:r>
              <a:rPr lang="ko-KR" altLang="en-US" b="1" dirty="0" smtClean="0"/>
              <a:t>게임 진행에 요구되는 사항들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오목판 초기화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오목판 그리기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메뉴 그리기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입력 받기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입력에 대한 적절한 행동하기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을 순서대로 실행한다</a:t>
            </a:r>
            <a:r>
              <a:rPr lang="en-US" altLang="ko-KR" b="1" dirty="0" smtClean="0"/>
              <a:t>.</a:t>
            </a:r>
          </a:p>
          <a:p>
            <a:pPr lvl="1"/>
            <a:r>
              <a:rPr lang="en-US" altLang="ko-KR" b="1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paintBoard</a:t>
            </a:r>
            <a:r>
              <a:rPr lang="en-US" altLang="ko-KR" b="1" dirty="0" smtClean="0"/>
              <a:t>(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b="1" dirty="0" smtClean="0"/>
              <a:t> **board, </a:t>
            </a:r>
            <a:r>
              <a:rPr lang="en-US" altLang="ko-KR" b="1" dirty="0" smtClean="0">
                <a:solidFill>
                  <a:schemeClr val="accent1"/>
                </a:solidFill>
              </a:rPr>
              <a:t>WINDOW</a:t>
            </a:r>
            <a:r>
              <a:rPr lang="en-US" altLang="ko-KR" b="1" dirty="0" smtClean="0"/>
              <a:t> *win,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b="1" dirty="0" smtClean="0"/>
              <a:t> row,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b="1" dirty="0" smtClean="0"/>
              <a:t> col)</a:t>
            </a:r>
          </a:p>
          <a:p>
            <a:pPr lvl="2"/>
            <a:r>
              <a:rPr lang="ko-KR" altLang="en-US" b="1" dirty="0" smtClean="0"/>
              <a:t>오목판과 올려진 돌을 화면에 출력시키는 역할을 한다</a:t>
            </a:r>
            <a:r>
              <a:rPr lang="en-US" altLang="ko-KR" b="1" dirty="0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121771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44512" y="1178719"/>
            <a:ext cx="8018463" cy="5257800"/>
          </a:xfrm>
        </p:spPr>
        <p:txBody>
          <a:bodyPr/>
          <a:lstStyle/>
          <a:p>
            <a:r>
              <a:rPr lang="en-US" altLang="ko-KR" dirty="0" err="1" smtClean="0"/>
              <a:t>user_omok.c</a:t>
            </a:r>
            <a:r>
              <a:rPr lang="en-US" altLang="ko-KR" dirty="0" smtClean="0"/>
              <a:t> (</a:t>
            </a:r>
            <a:r>
              <a:rPr lang="ko-KR" altLang="en-US" dirty="0" smtClean="0"/>
              <a:t>명시한 함수의 </a:t>
            </a:r>
            <a:r>
              <a:rPr lang="ko-KR" altLang="en-US" dirty="0" smtClean="0">
                <a:solidFill>
                  <a:srgbClr val="FF0000"/>
                </a:solidFill>
              </a:rPr>
              <a:t>인자는 변경 가능</a:t>
            </a:r>
            <a:r>
              <a:rPr lang="ko-KR" altLang="en-US" dirty="0" smtClean="0"/>
              <a:t>함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1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b="1" dirty="0" smtClean="0"/>
              <a:t> Action(</a:t>
            </a:r>
            <a:r>
              <a:rPr lang="en-US" altLang="ko-KR" b="1" dirty="0" smtClean="0">
                <a:solidFill>
                  <a:schemeClr val="accent1"/>
                </a:solidFill>
              </a:rPr>
              <a:t>WINDOW</a:t>
            </a:r>
            <a:r>
              <a:rPr lang="en-US" altLang="ko-KR" b="1" dirty="0" smtClean="0"/>
              <a:t> *win,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b="1" dirty="0" smtClean="0"/>
              <a:t> **board,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keyin</a:t>
            </a:r>
            <a:r>
              <a:rPr lang="en-US" altLang="ko-KR" b="1" dirty="0" smtClean="0"/>
              <a:t>,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b="1" dirty="0" smtClean="0"/>
              <a:t> *row,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b="1" dirty="0" smtClean="0"/>
              <a:t> *col,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b="1" dirty="0" smtClean="0"/>
              <a:t> *turn,</a:t>
            </a:r>
            <a:r>
              <a:rPr lang="en-US" altLang="ko-KR" b="1" dirty="0" smtClean="0">
                <a:solidFill>
                  <a:schemeClr val="accent1"/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b="1" dirty="0" smtClean="0">
                <a:solidFill>
                  <a:schemeClr val="accent1"/>
                </a:solidFill>
              </a:rPr>
              <a:t> </a:t>
            </a:r>
            <a:r>
              <a:rPr lang="en-US" altLang="ko-KR" b="1" dirty="0" smtClean="0"/>
              <a:t>players)</a:t>
            </a:r>
          </a:p>
          <a:p>
            <a:pPr lvl="2"/>
            <a:r>
              <a:rPr lang="ko-KR" altLang="en-US" b="1" dirty="0" smtClean="0"/>
              <a:t>사용자의 입력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keyin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에 대해서 그에 상응하는 행동을 구현한다</a:t>
            </a:r>
            <a:r>
              <a:rPr lang="en-US" altLang="ko-KR" b="1" dirty="0" smtClean="0"/>
              <a:t>.</a:t>
            </a:r>
          </a:p>
          <a:p>
            <a:pPr lvl="2"/>
            <a:r>
              <a:rPr lang="ko-KR" altLang="en-US" b="1" dirty="0" smtClean="0"/>
              <a:t>커서 이동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바둑돌 두기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게임 저장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추가 </a:t>
            </a:r>
            <a:r>
              <a:rPr lang="ko-KR" altLang="en-US" b="1" dirty="0" err="1" smtClean="0"/>
              <a:t>구현시</a:t>
            </a:r>
            <a:r>
              <a:rPr lang="en-US" altLang="ko-KR" b="1" dirty="0" smtClean="0"/>
              <a:t>), </a:t>
            </a:r>
            <a:r>
              <a:rPr lang="ko-KR" altLang="en-US" b="1" dirty="0" smtClean="0"/>
              <a:t>게임 종료를 반드시 포함한다</a:t>
            </a:r>
            <a:r>
              <a:rPr lang="en-US" altLang="ko-KR" b="1" dirty="0" smtClean="0"/>
              <a:t>.</a:t>
            </a:r>
          </a:p>
          <a:p>
            <a:pPr lvl="2"/>
            <a:r>
              <a:rPr lang="ko-KR" altLang="en-US" b="1" dirty="0" smtClean="0"/>
              <a:t>한 사용자가 이겨서 게임이 끝날 경우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을 </a:t>
            </a:r>
            <a:r>
              <a:rPr lang="en-US" altLang="ko-KR" b="1" dirty="0" smtClean="0"/>
              <a:t>return </a:t>
            </a:r>
            <a:r>
              <a:rPr lang="ko-KR" altLang="en-US" b="1" dirty="0" smtClean="0"/>
              <a:t>하고 이외엔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을 </a:t>
            </a:r>
            <a:r>
              <a:rPr lang="en-US" altLang="ko-KR" b="1" dirty="0" smtClean="0"/>
              <a:t>return </a:t>
            </a:r>
            <a:r>
              <a:rPr lang="ko-KR" altLang="en-US" b="1" dirty="0" smtClean="0"/>
              <a:t>한다</a:t>
            </a:r>
            <a:r>
              <a:rPr lang="en-US" altLang="ko-KR" b="1" dirty="0" smtClean="0"/>
              <a:t>.</a:t>
            </a:r>
          </a:p>
          <a:p>
            <a:pPr lvl="1"/>
            <a:r>
              <a:rPr lang="en-US" altLang="ko-KR" b="1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checkWin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형식자유</a:t>
            </a:r>
            <a:r>
              <a:rPr lang="en-US" altLang="ko-KR" b="1" dirty="0" smtClean="0"/>
              <a:t>)</a:t>
            </a:r>
          </a:p>
          <a:p>
            <a:pPr lvl="2"/>
            <a:r>
              <a:rPr lang="ko-KR" altLang="en-US" b="1" dirty="0" smtClean="0"/>
              <a:t>게임이 끝났는지를 체크한다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 lvl="1"/>
            <a:r>
              <a:rPr lang="en-US" altLang="ko-KR" b="1" dirty="0" smtClean="0">
                <a:solidFill>
                  <a:schemeClr val="accent1"/>
                </a:solidFill>
              </a:rPr>
              <a:t>void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saveGame</a:t>
            </a:r>
            <a:r>
              <a:rPr lang="en-US" altLang="ko-KR" b="1" dirty="0" smtClean="0"/>
              <a:t>(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b="1" dirty="0" smtClean="0"/>
              <a:t> **board,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b="1" dirty="0" smtClean="0"/>
              <a:t> row,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b="1" dirty="0" smtClean="0"/>
              <a:t> col,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b="1" dirty="0" smtClean="0"/>
              <a:t> turn)</a:t>
            </a:r>
          </a:p>
          <a:p>
            <a:pPr lvl="2"/>
            <a:r>
              <a:rPr lang="ko-KR" altLang="en-US" b="1" dirty="0" smtClean="0"/>
              <a:t>게임을 입력 받은 파일에 저장한다</a:t>
            </a:r>
            <a:r>
              <a:rPr lang="en-US" altLang="ko-KR" b="1" dirty="0" smtClean="0"/>
              <a:t>.</a:t>
            </a:r>
          </a:p>
          <a:p>
            <a:pPr lvl="1"/>
            <a:r>
              <a:rPr lang="en-US" altLang="ko-KR" b="1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b="1" dirty="0" smtClean="0"/>
              <a:t>** </a:t>
            </a:r>
            <a:r>
              <a:rPr lang="en-US" altLang="ko-KR" b="1" dirty="0" err="1" smtClean="0"/>
              <a:t>readSavedGame</a:t>
            </a:r>
            <a:r>
              <a:rPr lang="en-US" altLang="ko-KR" b="1" dirty="0" smtClean="0"/>
              <a:t>(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b="1" dirty="0" smtClean="0"/>
              <a:t> **board,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b="1" dirty="0" smtClean="0"/>
              <a:t> *row,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b="1" dirty="0" smtClean="0"/>
              <a:t> *col,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b="1" dirty="0" smtClean="0"/>
              <a:t> *turn)</a:t>
            </a:r>
          </a:p>
          <a:p>
            <a:pPr lvl="2"/>
            <a:r>
              <a:rPr lang="ko-KR" altLang="en-US" b="1" dirty="0" smtClean="0"/>
              <a:t>저장했던 게임의 파일 이름을 </a:t>
            </a:r>
            <a:r>
              <a:rPr lang="ko-KR" altLang="en-US" b="1" dirty="0" err="1" smtClean="0"/>
              <a:t>읽어들여서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return </a:t>
            </a:r>
            <a:r>
              <a:rPr lang="ko-KR" altLang="en-US" b="1" dirty="0" smtClean="0"/>
              <a:t>한다</a:t>
            </a:r>
            <a:r>
              <a:rPr lang="en-US" altLang="ko-KR" b="1" dirty="0" smtClean="0"/>
              <a:t>. </a:t>
            </a:r>
          </a:p>
          <a:p>
            <a:pPr marL="257175" lvl="1" indent="0">
              <a:buNone/>
            </a:pPr>
            <a:endParaRPr lang="en-US" altLang="ko-KR" sz="1800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536975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ncurses.h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유닉스 환경 상에서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커서를 움직이거나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색깔을 추가하는 등의 기능을 사용하고 싶을 때 이용하는 </a:t>
            </a:r>
            <a:r>
              <a:rPr lang="en-US" altLang="ko-KR" b="1" dirty="0" smtClean="0"/>
              <a:t>library.</a:t>
            </a:r>
          </a:p>
          <a:p>
            <a:pPr lvl="1"/>
            <a:r>
              <a:rPr lang="ko-KR" altLang="en-US" b="1" dirty="0" smtClean="0"/>
              <a:t>제공하는 함수들과 자세한 사용방법은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http://www.cs.ukzn.ac.za/~</a:t>
            </a:r>
            <a:r>
              <a:rPr lang="en-US" altLang="ko-KR" b="1" dirty="0" smtClean="0"/>
              <a:t>hughm/os/notes/ncurses.html</a:t>
            </a:r>
            <a:br>
              <a:rPr lang="en-US" altLang="ko-KR" b="1" dirty="0" smtClean="0"/>
            </a:br>
            <a:r>
              <a:rPr lang="ko-KR" altLang="en-US" b="1" dirty="0" smtClean="0"/>
              <a:t>를 참고한다</a:t>
            </a:r>
            <a:r>
              <a:rPr lang="en-US" altLang="ko-KR" b="1" dirty="0" smtClean="0"/>
              <a:t>.</a:t>
            </a:r>
          </a:p>
          <a:p>
            <a:pPr lvl="1"/>
            <a:r>
              <a:rPr lang="ko-KR" altLang="en-US" b="1" dirty="0" smtClean="0"/>
              <a:t>본 프로젝트에선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ncurses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로 표시한 화면상</a:t>
            </a:r>
            <a:r>
              <a:rPr lang="en-US" altLang="ko-KR" b="1" dirty="0" smtClean="0"/>
              <a:t>(WINDOW *win)</a:t>
            </a:r>
            <a:r>
              <a:rPr lang="ko-KR" altLang="en-US" b="1" dirty="0" smtClean="0"/>
              <a:t>에 </a:t>
            </a:r>
            <a:r>
              <a:rPr lang="en-US" altLang="ko-KR" b="1" dirty="0" smtClean="0"/>
              <a:t>while </a:t>
            </a:r>
            <a:r>
              <a:rPr lang="ko-KR" altLang="en-US" b="1" dirty="0" smtClean="0"/>
              <a:t>문을 사용하여 저장된 오목판을 계속적으로 출력하는 형식으로 진행된다</a:t>
            </a:r>
            <a:r>
              <a:rPr lang="en-US" altLang="ko-KR" b="1" dirty="0" smtClean="0"/>
              <a:t>. </a:t>
            </a:r>
          </a:p>
          <a:p>
            <a:pPr lvl="1"/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32876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프로그램 상에서 작동 구조 설명</a:t>
            </a:r>
            <a:endParaRPr lang="en-US" altLang="ko-KR" sz="1800" dirty="0" smtClean="0"/>
          </a:p>
          <a:p>
            <a:pPr lvl="1"/>
            <a:r>
              <a:rPr lang="en-US" altLang="ko-KR" sz="1800" b="1" dirty="0" smtClean="0"/>
              <a:t>‘board’ </a:t>
            </a:r>
            <a:r>
              <a:rPr lang="ko-KR" altLang="en-US" sz="1800" b="1" dirty="0" smtClean="0"/>
              <a:t>변수를 이용하여서 실시간으로 화면에 출력할 그림들을 저장한다</a:t>
            </a:r>
            <a:r>
              <a:rPr lang="en-US" altLang="ko-KR" sz="1800" b="1" dirty="0" smtClean="0"/>
              <a:t>. (</a:t>
            </a:r>
            <a:r>
              <a:rPr lang="ko-KR" altLang="en-US" sz="1800" b="1" dirty="0" smtClean="0"/>
              <a:t>오목판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사용자가 위치시킨 돌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등</a:t>
            </a:r>
            <a:r>
              <a:rPr lang="en-US" altLang="ko-KR" sz="1800" b="1" dirty="0" smtClean="0"/>
              <a:t>)</a:t>
            </a:r>
          </a:p>
          <a:p>
            <a:pPr lvl="1"/>
            <a:r>
              <a:rPr lang="ko-KR" altLang="en-US" sz="1800" b="1" dirty="0" smtClean="0"/>
              <a:t>사용자는 새로운 </a:t>
            </a:r>
            <a:r>
              <a:rPr lang="en-US" altLang="ko-KR" sz="1800" b="1" dirty="0" smtClean="0"/>
              <a:t>WINDOW </a:t>
            </a:r>
            <a:r>
              <a:rPr lang="ko-KR" altLang="en-US" sz="1800" b="1" dirty="0" smtClean="0"/>
              <a:t>변수를 선언하고 초기화 한다</a:t>
            </a:r>
            <a:r>
              <a:rPr lang="en-US" altLang="ko-KR" sz="1800" b="1" dirty="0" smtClean="0"/>
              <a:t>. </a:t>
            </a:r>
            <a:br>
              <a:rPr lang="en-US" altLang="ko-KR" sz="1800" b="1" dirty="0" smtClean="0"/>
            </a:br>
            <a:r>
              <a:rPr lang="ko-KR" altLang="en-US" sz="1800" b="1" dirty="0" smtClean="0"/>
              <a:t>사용자가 </a:t>
            </a:r>
            <a:r>
              <a:rPr lang="en-US" altLang="ko-KR" sz="1800" b="1" dirty="0" smtClean="0"/>
              <a:t>keyboard </a:t>
            </a:r>
            <a:r>
              <a:rPr lang="ko-KR" altLang="en-US" sz="1800" b="1" dirty="0" smtClean="0"/>
              <a:t>를 통해서 입력에 따라서 특정한 </a:t>
            </a:r>
            <a:r>
              <a:rPr lang="en-US" altLang="ko-KR" sz="1800" b="1" dirty="0" smtClean="0"/>
              <a:t>action </a:t>
            </a:r>
            <a:r>
              <a:rPr lang="ko-KR" altLang="en-US" sz="1800" b="1" dirty="0" smtClean="0"/>
              <a:t>을 취한 뒤 </a:t>
            </a:r>
            <a:r>
              <a:rPr lang="en-US" altLang="ko-KR" sz="1800" b="1" dirty="0" smtClean="0"/>
              <a:t>board </a:t>
            </a:r>
            <a:r>
              <a:rPr lang="ko-KR" altLang="en-US" sz="1800" b="1" dirty="0" smtClean="0"/>
              <a:t>를 다시 출력한다</a:t>
            </a:r>
            <a:r>
              <a:rPr lang="en-US" altLang="ko-KR" sz="1800" b="1" dirty="0" smtClean="0"/>
              <a:t>. </a:t>
            </a:r>
          </a:p>
          <a:p>
            <a:pPr lvl="1"/>
            <a:r>
              <a:rPr lang="ko-KR" altLang="en-US" sz="1800" b="1" dirty="0" smtClean="0"/>
              <a:t>이 때</a:t>
            </a:r>
            <a:r>
              <a:rPr lang="en-US" altLang="ko-KR" sz="1800" b="1" dirty="0" smtClean="0"/>
              <a:t>, cursor </a:t>
            </a:r>
            <a:r>
              <a:rPr lang="ko-KR" altLang="en-US" sz="1800" b="1" dirty="0" smtClean="0"/>
              <a:t>를 이동하는 </a:t>
            </a:r>
            <a:r>
              <a:rPr lang="en-US" altLang="ko-KR" sz="1800" b="1" dirty="0" smtClean="0"/>
              <a:t>action </a:t>
            </a:r>
            <a:r>
              <a:rPr lang="ko-KR" altLang="en-US" sz="1800" b="1" dirty="0" smtClean="0"/>
              <a:t>은 </a:t>
            </a:r>
            <a:r>
              <a:rPr lang="en-US" altLang="ko-KR" sz="1800" b="1" dirty="0" err="1" smtClean="0"/>
              <a:t>ncurses</a:t>
            </a:r>
            <a:r>
              <a:rPr lang="en-US" altLang="ko-KR" sz="1800" b="1" dirty="0" smtClean="0"/>
              <a:t> library </a:t>
            </a:r>
            <a:r>
              <a:rPr lang="ko-KR" altLang="en-US" sz="1800" b="1" dirty="0" smtClean="0"/>
              <a:t>내장 함수를 사용한다</a:t>
            </a:r>
            <a:r>
              <a:rPr lang="en-US" altLang="ko-KR" sz="1800" b="1" dirty="0" smtClean="0"/>
              <a:t>.</a:t>
            </a:r>
          </a:p>
          <a:p>
            <a:pPr lvl="1"/>
            <a:r>
              <a:rPr lang="ko-KR" altLang="en-US" sz="1800" b="1" dirty="0" smtClean="0"/>
              <a:t>위 과정을 계속해서 반복한다</a:t>
            </a:r>
            <a:r>
              <a:rPr lang="en-US" altLang="ko-KR" sz="1800" b="1" dirty="0" smtClean="0"/>
              <a:t>. </a:t>
            </a:r>
          </a:p>
          <a:p>
            <a:pPr lvl="1"/>
            <a:endParaRPr lang="ko-KR" altLang="en-US" sz="18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부록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ncurses.h</a:t>
            </a:r>
            <a:r>
              <a:rPr lang="en-US" altLang="ko-KR" dirty="0" smtClean="0"/>
              <a:t>)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26" y="3961672"/>
            <a:ext cx="6270486" cy="27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4027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751" y="1268413"/>
            <a:ext cx="3672209" cy="4680867"/>
          </a:xfrm>
        </p:spPr>
        <p:txBody>
          <a:bodyPr/>
          <a:lstStyle/>
          <a:p>
            <a:r>
              <a:rPr lang="ko-KR" altLang="en-US" sz="2000" dirty="0" smtClean="0"/>
              <a:t>오목은 상대방보다 먼저 대각선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세로 방향 중 하나로 </a:t>
            </a:r>
            <a:r>
              <a:rPr lang="en-US" altLang="ko-KR" sz="2000" dirty="0" smtClean="0">
                <a:solidFill>
                  <a:srgbClr val="FF0000"/>
                </a:solidFill>
              </a:rPr>
              <a:t>5</a:t>
            </a:r>
            <a:r>
              <a:rPr lang="ko-KR" altLang="en-US" sz="2000" dirty="0" smtClean="0">
                <a:solidFill>
                  <a:srgbClr val="FF0000"/>
                </a:solidFill>
              </a:rPr>
              <a:t>개의 연속된 돌</a:t>
            </a:r>
            <a:r>
              <a:rPr lang="ko-KR" altLang="en-US" sz="2000" dirty="0" smtClean="0"/>
              <a:t>을 놓으면 승리하는 게임이다</a:t>
            </a:r>
            <a:endParaRPr lang="en-US" altLang="ko-KR" sz="2000" dirty="0"/>
          </a:p>
          <a:p>
            <a:r>
              <a:rPr lang="ko-KR" altLang="en-US" sz="2000" dirty="0" smtClean="0"/>
              <a:t>오목은 사용자가 입력한 크기의 오목판 위에서 진행되며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각 사용자가 돌을 번갈아 둔다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본</a:t>
            </a:r>
            <a:r>
              <a:rPr lang="ko-KR" altLang="en-US" sz="2000" dirty="0" smtClean="0"/>
              <a:t> 프로젝트는 </a:t>
            </a:r>
            <a:r>
              <a:rPr lang="en-US" altLang="ko-KR" sz="2000" dirty="0" smtClean="0"/>
              <a:t>UNIX </a:t>
            </a:r>
            <a:r>
              <a:rPr lang="ko-KR" altLang="en-US" sz="2000" dirty="0" smtClean="0"/>
              <a:t>기반 </a:t>
            </a:r>
            <a:r>
              <a:rPr lang="en-US" altLang="ko-KR" sz="2000" dirty="0" smtClean="0"/>
              <a:t>library </a:t>
            </a:r>
            <a:r>
              <a:rPr lang="ko-KR" altLang="en-US" sz="2000" dirty="0" smtClean="0"/>
              <a:t>인 </a:t>
            </a:r>
            <a:r>
              <a:rPr lang="en-US" altLang="ko-KR" sz="2000" dirty="0" smtClean="0"/>
              <a:t>‘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ncurses.h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를 사용하여 구현한다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오목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84784"/>
            <a:ext cx="3641017" cy="366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8866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751" y="1268413"/>
            <a:ext cx="3672209" cy="4680867"/>
          </a:xfrm>
        </p:spPr>
        <p:txBody>
          <a:bodyPr/>
          <a:lstStyle/>
          <a:p>
            <a:r>
              <a:rPr lang="ko-KR" altLang="en-US" sz="2000" dirty="0" smtClean="0"/>
              <a:t>기초공학설계 과목에서 학습한 </a:t>
            </a:r>
            <a:r>
              <a:rPr lang="en-US" altLang="ko-KR" sz="2000" dirty="0" smtClean="0"/>
              <a:t>c </a:t>
            </a:r>
            <a:r>
              <a:rPr lang="ko-KR" altLang="en-US" sz="2000" dirty="0" smtClean="0"/>
              <a:t>언어의 변수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반복문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조건문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파일 입출력 등의 문법적 요소들을 체득한다</a:t>
            </a:r>
            <a:endParaRPr lang="en-US" altLang="ko-KR" sz="2000" dirty="0" smtClean="0"/>
          </a:p>
          <a:p>
            <a:r>
              <a:rPr lang="ko-KR" altLang="en-US" sz="2000" dirty="0" smtClean="0"/>
              <a:t>함수를 사용하여 프로그램을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모듈화</a:t>
            </a:r>
            <a:r>
              <a:rPr lang="ko-KR" altLang="en-US" sz="2000" dirty="0" smtClean="0"/>
              <a:t> 하는 법을 체득한다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제공된 코드를 이해하여 응용한다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제공된 </a:t>
            </a:r>
            <a:r>
              <a:rPr lang="en-US" altLang="ko-KR" sz="2000" dirty="0" smtClean="0"/>
              <a:t>library </a:t>
            </a:r>
            <a:r>
              <a:rPr lang="ko-KR" altLang="en-US" sz="2000" dirty="0" smtClean="0"/>
              <a:t>에 대한 </a:t>
            </a:r>
            <a:r>
              <a:rPr lang="en-US" altLang="ko-KR" sz="2000" dirty="0" smtClean="0"/>
              <a:t>documentary </a:t>
            </a:r>
            <a:r>
              <a:rPr lang="ko-KR" altLang="en-US" sz="2000" dirty="0" smtClean="0"/>
              <a:t>를 찾아보고 이해하며 프로그램에 적용한다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프로그램을 기획해보고 본인의 프로젝트를 설명하는 보고서를 작성한다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해당 프로젝트의 목적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84784"/>
            <a:ext cx="3641017" cy="366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328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3" y="1271588"/>
            <a:ext cx="8136904" cy="5257800"/>
          </a:xfrm>
        </p:spPr>
        <p:txBody>
          <a:bodyPr/>
          <a:lstStyle/>
          <a:p>
            <a:pPr latinLnBrk="0"/>
            <a:r>
              <a:rPr lang="ko-KR" altLang="en-US" sz="1800" dirty="0" smtClean="0"/>
              <a:t>과정 </a:t>
            </a:r>
            <a:r>
              <a:rPr lang="en-US" altLang="ko-KR" sz="1800" dirty="0" smtClean="0"/>
              <a:t>1.</a:t>
            </a:r>
            <a:br>
              <a:rPr lang="en-US" altLang="ko-KR" sz="1800" dirty="0" smtClean="0"/>
            </a:br>
            <a:r>
              <a:rPr lang="ko-KR" altLang="en-US" sz="1800" dirty="0" smtClean="0"/>
              <a:t>사용자로부터 </a:t>
            </a:r>
            <a:r>
              <a:rPr lang="ko-KR" altLang="en-US" sz="1800" dirty="0" smtClean="0">
                <a:solidFill>
                  <a:srgbClr val="FF0000"/>
                </a:solidFill>
              </a:rPr>
              <a:t>오목판의 크기</a:t>
            </a:r>
            <a:r>
              <a:rPr lang="ko-KR" altLang="en-US" sz="1800" dirty="0" smtClean="0"/>
              <a:t>를 입력 받고 해당 크기의 오목판을 초기화 하고 게임을 시작한다</a:t>
            </a:r>
            <a:r>
              <a:rPr lang="en-US" altLang="ko-KR" sz="1800" dirty="0" smtClean="0"/>
              <a:t>. </a:t>
            </a:r>
          </a:p>
          <a:p>
            <a:pPr latinLnBrk="0"/>
            <a:r>
              <a:rPr lang="ko-KR" altLang="en-US" sz="1800" dirty="0" smtClean="0"/>
              <a:t>과정 </a:t>
            </a:r>
            <a:r>
              <a:rPr lang="en-US" altLang="ko-KR" sz="1800" dirty="0" smtClean="0"/>
              <a:t>2.</a:t>
            </a:r>
          </a:p>
          <a:p>
            <a:pPr marL="0" indent="0">
              <a:buNone/>
            </a:pPr>
            <a:r>
              <a:rPr lang="en-US" altLang="ko-KR" sz="1800" dirty="0" smtClean="0"/>
              <a:t>    </a:t>
            </a:r>
            <a:r>
              <a:rPr lang="ko-KR" altLang="en-US" sz="1800" dirty="0" smtClean="0"/>
              <a:t>사용자가 </a:t>
            </a:r>
            <a:r>
              <a:rPr lang="ko-KR" altLang="en-US" sz="1800" dirty="0"/>
              <a:t>누른 입력 키 방향으로 </a:t>
            </a:r>
            <a:r>
              <a:rPr lang="ko-KR" altLang="en-US" sz="1800" dirty="0">
                <a:solidFill>
                  <a:srgbClr val="FF0000"/>
                </a:solidFill>
              </a:rPr>
              <a:t>커서</a:t>
            </a:r>
            <a:r>
              <a:rPr lang="en-US" altLang="ko-KR" sz="1800" dirty="0">
                <a:solidFill>
                  <a:srgbClr val="FF0000"/>
                </a:solidFill>
              </a:rPr>
              <a:t>(cursor) </a:t>
            </a:r>
            <a:r>
              <a:rPr lang="ko-KR" altLang="en-US" sz="1800" dirty="0">
                <a:solidFill>
                  <a:srgbClr val="FF0000"/>
                </a:solidFill>
              </a:rPr>
              <a:t>를 이동</a:t>
            </a:r>
            <a:r>
              <a:rPr lang="ko-KR" altLang="en-US" sz="1800" dirty="0"/>
              <a:t>시킨다</a:t>
            </a:r>
            <a:r>
              <a:rPr lang="en-US" altLang="ko-KR" sz="1800" dirty="0"/>
              <a:t>. </a:t>
            </a:r>
            <a:r>
              <a:rPr lang="ko-KR" altLang="en-US" sz="1800" dirty="0"/>
              <a:t>원하는 위치로 이동한 후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FF0000"/>
                </a:solidFill>
              </a:rPr>
              <a:t>Enter </a:t>
            </a:r>
            <a:r>
              <a:rPr lang="ko-KR" altLang="en-US" sz="1800" dirty="0">
                <a:solidFill>
                  <a:srgbClr val="FF0000"/>
                </a:solidFill>
              </a:rPr>
              <a:t>또는 </a:t>
            </a:r>
            <a:r>
              <a:rPr lang="en-US" altLang="ko-KR" sz="1800" dirty="0">
                <a:solidFill>
                  <a:srgbClr val="FF0000"/>
                </a:solidFill>
              </a:rPr>
              <a:t>Space </a:t>
            </a:r>
            <a:r>
              <a:rPr lang="ko-KR" altLang="en-US" sz="1800" dirty="0"/>
              <a:t>를 입력하여 돌을 둔다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atinLnBrk="0"/>
            <a:r>
              <a:rPr lang="ko-KR" altLang="en-US" sz="1800" dirty="0" smtClean="0"/>
              <a:t>과정 </a:t>
            </a:r>
            <a:r>
              <a:rPr lang="en-US" altLang="ko-KR" sz="1800" dirty="0"/>
              <a:t>3</a:t>
            </a:r>
            <a:r>
              <a:rPr lang="en-US" altLang="ko-KR" sz="1800" dirty="0" smtClean="0"/>
              <a:t>.</a:t>
            </a:r>
          </a:p>
          <a:p>
            <a:pPr marL="0" indent="0" latinLnBrk="0">
              <a:buNone/>
            </a:pPr>
            <a:r>
              <a:rPr lang="ko-KR" altLang="en-US" sz="1800" dirty="0" smtClean="0"/>
              <a:t>    원하는 </a:t>
            </a:r>
            <a:r>
              <a:rPr lang="ko-KR" altLang="en-US" sz="1800" dirty="0"/>
              <a:t>위치에 돌을 두었으면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게임이 끝이 났는지 확인</a:t>
            </a:r>
            <a:r>
              <a:rPr lang="ko-KR" altLang="en-US" sz="1800" dirty="0"/>
              <a:t>한다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끝이 났으면 어떤 사용자가 승리했는지 출력 후 게임을 마친다</a:t>
            </a:r>
            <a:r>
              <a:rPr lang="en-US" altLang="ko-KR" sz="1800" dirty="0" smtClean="0"/>
              <a:t>. </a:t>
            </a:r>
          </a:p>
          <a:p>
            <a:pPr latinLnBrk="0"/>
            <a:r>
              <a:rPr lang="ko-KR" altLang="en-US" sz="1800" dirty="0" smtClean="0"/>
              <a:t>추가 과정 </a:t>
            </a:r>
            <a:r>
              <a:rPr lang="en-US" altLang="ko-KR" sz="1800" dirty="0" smtClean="0"/>
              <a:t>a1</a:t>
            </a:r>
          </a:p>
          <a:p>
            <a:pPr marL="0" indent="0" latinLnBrk="0">
              <a:buNone/>
            </a:pPr>
            <a:r>
              <a:rPr lang="en-US" altLang="ko-KR" sz="1800" dirty="0" smtClean="0"/>
              <a:t>    </a:t>
            </a:r>
            <a:r>
              <a:rPr lang="ko-KR" altLang="en-US" sz="1800" dirty="0" smtClean="0"/>
              <a:t>게임 도중</a:t>
            </a:r>
            <a:r>
              <a:rPr lang="en-US" altLang="ko-KR" sz="1800" dirty="0" smtClean="0"/>
              <a:t>, </a:t>
            </a:r>
            <a:r>
              <a:rPr lang="ko-KR" altLang="en-US" sz="1800" dirty="0" smtClean="0">
                <a:solidFill>
                  <a:srgbClr val="FF0000"/>
                </a:solidFill>
              </a:rPr>
              <a:t>게임을 저장</a:t>
            </a:r>
            <a:r>
              <a:rPr lang="ko-KR" altLang="en-US" sz="1800" dirty="0" smtClean="0"/>
              <a:t>할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숫자 </a:t>
            </a:r>
            <a:r>
              <a:rPr lang="en-US" altLang="ko-KR" sz="1800" dirty="0" smtClean="0"/>
              <a:t>‘1’ </a:t>
            </a:r>
            <a:r>
              <a:rPr lang="ko-KR" altLang="en-US" sz="1800" dirty="0" smtClean="0"/>
              <a:t>을 입력하면 게임을 저장하고 마친다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저장한 게임을 다시 불러 올 수도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게임 시작 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저장했던 이름을 입력하면 해당 게임을 불러와서 저장했던 그대로 재개한다</a:t>
            </a:r>
            <a:r>
              <a:rPr lang="en-US" altLang="ko-KR" sz="1800" dirty="0" smtClean="0"/>
              <a:t>. </a:t>
            </a:r>
          </a:p>
          <a:p>
            <a:pPr latinLnBrk="0"/>
            <a:r>
              <a:rPr lang="ko-KR" altLang="en-US" sz="1800" dirty="0" smtClean="0"/>
              <a:t>추가 과정 </a:t>
            </a:r>
            <a:r>
              <a:rPr lang="en-US" altLang="ko-KR" sz="1800" dirty="0" smtClean="0"/>
              <a:t>a2</a:t>
            </a:r>
          </a:p>
          <a:p>
            <a:pPr marL="0" indent="0" latinLnBrk="0">
              <a:buNone/>
            </a:pPr>
            <a:r>
              <a:rPr lang="en-US" altLang="ko-KR" sz="1800" dirty="0" smtClean="0"/>
              <a:t>    3 </a:t>
            </a:r>
            <a:r>
              <a:rPr lang="ko-KR" altLang="en-US" sz="1800" dirty="0" smtClean="0"/>
              <a:t>인 </a:t>
            </a:r>
            <a:r>
              <a:rPr lang="en-US" altLang="ko-KR" sz="1800" dirty="0" smtClean="0"/>
              <a:t>4 </a:t>
            </a:r>
            <a:r>
              <a:rPr lang="ko-KR" altLang="en-US" sz="1800" dirty="0" smtClean="0"/>
              <a:t>목 게임을 구현한다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해당 게임은 </a:t>
            </a:r>
            <a:r>
              <a:rPr lang="en-US" altLang="ko-KR" sz="1800" dirty="0" smtClean="0"/>
              <a:t>3 </a:t>
            </a:r>
            <a:r>
              <a:rPr lang="ko-KR" altLang="en-US" sz="1800" dirty="0" smtClean="0"/>
              <a:t>인이 게임에 참가하며</a:t>
            </a:r>
            <a:r>
              <a:rPr lang="en-US" altLang="ko-KR" sz="1800" dirty="0" smtClean="0"/>
              <a:t>, 4 </a:t>
            </a:r>
            <a:r>
              <a:rPr lang="ko-KR" altLang="en-US" sz="1800" dirty="0" smtClean="0"/>
              <a:t>개의 연속된 돌을 둔 사용자가 승리하는 게임이다</a:t>
            </a:r>
            <a:r>
              <a:rPr lang="en-US" altLang="ko-KR" sz="1800" dirty="0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과정 설명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44203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11960" y="1802873"/>
            <a:ext cx="3744218" cy="5257800"/>
          </a:xfrm>
        </p:spPr>
        <p:txBody>
          <a:bodyPr/>
          <a:lstStyle/>
          <a:p>
            <a:r>
              <a:rPr lang="ko-KR" altLang="en-US" sz="2000" dirty="0" smtClean="0"/>
              <a:t>오목 게임을 시작하면 왼쪽 그림과 같은 입력 화면이 나타난다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>
                <a:solidFill>
                  <a:srgbClr val="FF0000"/>
                </a:solidFill>
              </a:rPr>
              <a:t>오목판의 크기를 입력</a:t>
            </a:r>
            <a:r>
              <a:rPr lang="ko-KR" altLang="en-US" sz="2000" dirty="0" smtClean="0"/>
              <a:t> 받는다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세로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가로 순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추가 기능 구현 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아래와 같은 입력 문구를 추가한다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(a1) </a:t>
            </a:r>
            <a:r>
              <a:rPr lang="ko-KR" altLang="en-US" sz="2000" dirty="0" smtClean="0">
                <a:solidFill>
                  <a:srgbClr val="FF0000"/>
                </a:solidFill>
              </a:rPr>
              <a:t>저장된 게임</a:t>
            </a:r>
            <a:r>
              <a:rPr lang="ko-KR" altLang="en-US" sz="2000" dirty="0" smtClean="0"/>
              <a:t>을 불러올 것인지</a:t>
            </a:r>
            <a:r>
              <a:rPr lang="en-US" altLang="ko-KR" sz="2000" dirty="0" smtClean="0"/>
              <a:t>,</a:t>
            </a:r>
            <a:br>
              <a:rPr lang="en-US" altLang="ko-KR" sz="2000" dirty="0" smtClean="0"/>
            </a:br>
            <a:r>
              <a:rPr lang="en-US" altLang="ko-KR" sz="2000" dirty="0" smtClean="0"/>
              <a:t>(a2) </a:t>
            </a:r>
            <a:r>
              <a:rPr lang="ko-KR" altLang="en-US" sz="2000" dirty="0" smtClean="0">
                <a:solidFill>
                  <a:srgbClr val="FF0000"/>
                </a:solidFill>
              </a:rPr>
              <a:t>사용자의 수</a:t>
            </a:r>
            <a:r>
              <a:rPr lang="ko-KR" altLang="en-US" sz="2000" dirty="0" smtClean="0"/>
              <a:t>는 몇 명으로 할 것인지를 입력 받는다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오목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실행화면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20888"/>
            <a:ext cx="361047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3911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707904" y="1268413"/>
            <a:ext cx="4850309" cy="5257800"/>
          </a:xfrm>
        </p:spPr>
        <p:txBody>
          <a:bodyPr/>
          <a:lstStyle/>
          <a:p>
            <a:pPr latinLnBrk="0"/>
            <a:r>
              <a:rPr lang="ko-KR" altLang="en-US" sz="2000" dirty="0" smtClean="0"/>
              <a:t>게임 시작 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다음과 같이 화면을 입력 받은 오목판 크기로 초기화 하고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cursor </a:t>
            </a:r>
            <a:r>
              <a:rPr lang="ko-KR" altLang="en-US" sz="2000" dirty="0" smtClean="0"/>
              <a:t>는 왼쪽 그림과 같이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바둑판의 왼쪽 위 모서리</a:t>
            </a:r>
            <a:r>
              <a:rPr lang="ko-KR" altLang="en-US" sz="2000" dirty="0" smtClean="0"/>
              <a:t>에 위치한다</a:t>
            </a:r>
            <a:r>
              <a:rPr lang="en-US" altLang="ko-KR" sz="2000" dirty="0" smtClean="0"/>
              <a:t>.</a:t>
            </a:r>
          </a:p>
          <a:p>
            <a:pPr latinLnBrk="0"/>
            <a:r>
              <a:rPr lang="ko-KR" altLang="en-US" sz="2000" dirty="0" smtClean="0"/>
              <a:t>처음 두는 사용자는 </a:t>
            </a:r>
            <a:r>
              <a:rPr lang="en-US" altLang="ko-KR" sz="2000" dirty="0" smtClean="0"/>
              <a:t>‘O’ </a:t>
            </a:r>
            <a:r>
              <a:rPr lang="ko-KR" altLang="en-US" sz="2000" dirty="0" smtClean="0"/>
              <a:t>로 표시하고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두 번째는 </a:t>
            </a:r>
            <a:r>
              <a:rPr lang="en-US" altLang="ko-KR" sz="2000" dirty="0" smtClean="0"/>
              <a:t>‘X’ </a:t>
            </a:r>
            <a:r>
              <a:rPr lang="ko-KR" altLang="en-US" sz="2000" dirty="0" smtClean="0"/>
              <a:t>로 표시하며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세 번째 사용자가 존재하면 </a:t>
            </a:r>
            <a:r>
              <a:rPr lang="en-US" altLang="ko-KR" sz="2000" dirty="0" smtClean="0"/>
              <a:t>‘Y’ </a:t>
            </a:r>
            <a:r>
              <a:rPr lang="ko-KR" altLang="en-US" sz="2000" dirty="0" smtClean="0"/>
              <a:t>로 표시한다</a:t>
            </a:r>
            <a:r>
              <a:rPr lang="en-US" altLang="ko-KR" sz="2000" dirty="0" smtClean="0"/>
              <a:t>.</a:t>
            </a:r>
          </a:p>
          <a:p>
            <a:pPr latinLnBrk="0"/>
            <a:r>
              <a:rPr lang="ko-KR" altLang="en-US" sz="2000" dirty="0" smtClean="0"/>
              <a:t>키보드의 </a:t>
            </a:r>
            <a:r>
              <a:rPr lang="en-US" altLang="ko-KR" sz="2000" dirty="0" smtClean="0">
                <a:solidFill>
                  <a:schemeClr val="accent1"/>
                </a:solidFill>
              </a:rPr>
              <a:t>arrow key (</a:t>
            </a:r>
            <a:r>
              <a:rPr lang="ko-KR" altLang="en-US" sz="2000" dirty="0" smtClean="0">
                <a:solidFill>
                  <a:schemeClr val="accent1"/>
                </a:solidFill>
              </a:rPr>
              <a:t>상</a:t>
            </a:r>
            <a:r>
              <a:rPr lang="en-US" altLang="ko-KR" sz="2000" dirty="0" smtClean="0">
                <a:solidFill>
                  <a:schemeClr val="accent1"/>
                </a:solidFill>
              </a:rPr>
              <a:t>,</a:t>
            </a:r>
            <a:r>
              <a:rPr lang="ko-KR" altLang="en-US" sz="2000" dirty="0" smtClean="0">
                <a:solidFill>
                  <a:schemeClr val="accent1"/>
                </a:solidFill>
              </a:rPr>
              <a:t>하</a:t>
            </a:r>
            <a:r>
              <a:rPr lang="en-US" altLang="ko-KR" sz="2000" dirty="0" smtClean="0">
                <a:solidFill>
                  <a:schemeClr val="accent1"/>
                </a:solidFill>
              </a:rPr>
              <a:t>,</a:t>
            </a:r>
            <a:r>
              <a:rPr lang="ko-KR" altLang="en-US" sz="2000" dirty="0" smtClean="0">
                <a:solidFill>
                  <a:schemeClr val="accent1"/>
                </a:solidFill>
              </a:rPr>
              <a:t>좌</a:t>
            </a:r>
            <a:r>
              <a:rPr lang="en-US" altLang="ko-KR" sz="2000" dirty="0" smtClean="0">
                <a:solidFill>
                  <a:schemeClr val="accent1"/>
                </a:solidFill>
              </a:rPr>
              <a:t>,</a:t>
            </a:r>
            <a:r>
              <a:rPr lang="ko-KR" altLang="en-US" sz="2000" dirty="0" smtClean="0">
                <a:solidFill>
                  <a:schemeClr val="accent1"/>
                </a:solidFill>
              </a:rPr>
              <a:t>우</a:t>
            </a:r>
            <a:r>
              <a:rPr lang="en-US" altLang="ko-KR" sz="2000" dirty="0" smtClean="0">
                <a:solidFill>
                  <a:schemeClr val="accent1"/>
                </a:solidFill>
              </a:rPr>
              <a:t>) </a:t>
            </a:r>
            <a:r>
              <a:rPr lang="ko-KR" altLang="en-US" sz="2000" dirty="0" smtClean="0"/>
              <a:t>를 이용하여 </a:t>
            </a:r>
            <a:r>
              <a:rPr lang="en-US" altLang="ko-KR" sz="2000" dirty="0" smtClean="0"/>
              <a:t>cursor </a:t>
            </a:r>
            <a:r>
              <a:rPr lang="ko-KR" altLang="en-US" sz="2000" dirty="0" smtClean="0"/>
              <a:t>를 이동시킨다</a:t>
            </a:r>
            <a:r>
              <a:rPr lang="en-US" altLang="ko-KR" sz="2000" dirty="0" smtClean="0"/>
              <a:t>.	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 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1" y="1340768"/>
            <a:ext cx="2384698" cy="43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2247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66069" y="4797152"/>
            <a:ext cx="8496944" cy="1540505"/>
          </a:xfrm>
        </p:spPr>
        <p:txBody>
          <a:bodyPr/>
          <a:lstStyle/>
          <a:p>
            <a:endParaRPr lang="en-US" altLang="ko-KR" sz="1800" dirty="0"/>
          </a:p>
          <a:p>
            <a:r>
              <a:rPr lang="ko-KR" altLang="en-US" sz="1800" dirty="0" smtClean="0"/>
              <a:t>위 그림은 커서를 이동시켜서</a:t>
            </a:r>
            <a:r>
              <a:rPr lang="en-US" altLang="ko-KR" sz="1800" dirty="0" smtClean="0"/>
              <a:t>, </a:t>
            </a:r>
            <a:r>
              <a:rPr lang="en-US" altLang="ko-KR" sz="1800" dirty="0" smtClean="0">
                <a:solidFill>
                  <a:schemeClr val="accent1"/>
                </a:solidFill>
              </a:rPr>
              <a:t>space bar </a:t>
            </a:r>
            <a:r>
              <a:rPr lang="ko-KR" altLang="en-US" sz="1800" dirty="0" smtClean="0">
                <a:solidFill>
                  <a:schemeClr val="accent1"/>
                </a:solidFill>
              </a:rPr>
              <a:t>또는 </a:t>
            </a:r>
            <a:r>
              <a:rPr lang="en-US" altLang="ko-KR" sz="1800" dirty="0" smtClean="0">
                <a:solidFill>
                  <a:schemeClr val="accent1"/>
                </a:solidFill>
              </a:rPr>
              <a:t>enter key </a:t>
            </a:r>
            <a:r>
              <a:rPr lang="ko-KR" altLang="en-US" sz="1800" dirty="0" smtClean="0"/>
              <a:t>를 눌러 </a:t>
            </a:r>
            <a:r>
              <a:rPr lang="en-US" altLang="ko-KR" sz="1800" dirty="0" smtClean="0"/>
              <a:t>‘O’ </a:t>
            </a:r>
            <a:r>
              <a:rPr lang="ko-KR" altLang="en-US" sz="1800" dirty="0" smtClean="0"/>
              <a:t>사용자가 본인의 차례를 마쳤을 때의 그림이다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커서를 이동시킬 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현재 차례의 돌이 표시될 필요는 없다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Current Turn </a:t>
            </a:r>
            <a:r>
              <a:rPr lang="ko-KR" altLang="en-US" sz="1800" dirty="0" smtClean="0"/>
              <a:t>은 다음사용자로 변경된다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오목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실행화면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1340769"/>
            <a:ext cx="2088233" cy="35283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340768"/>
            <a:ext cx="2058527" cy="350776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 bwMode="auto">
          <a:xfrm>
            <a:off x="3923928" y="2780928"/>
            <a:ext cx="1224136" cy="576064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700366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66069" y="4420886"/>
            <a:ext cx="8496944" cy="1540505"/>
          </a:xfrm>
        </p:spPr>
        <p:txBody>
          <a:bodyPr/>
          <a:lstStyle/>
          <a:p>
            <a:r>
              <a:rPr lang="ko-KR" altLang="en-US" sz="2000" dirty="0" smtClean="0"/>
              <a:t>위 그림과 같이 한 사용자의 </a:t>
            </a:r>
            <a:r>
              <a:rPr lang="en-US" altLang="ko-KR" sz="2000" dirty="0" smtClean="0"/>
              <a:t>5 </a:t>
            </a:r>
            <a:r>
              <a:rPr lang="ko-KR" altLang="en-US" sz="2000" dirty="0" smtClean="0"/>
              <a:t>개의 돌이 연속되어 위치되어 있으면 </a:t>
            </a:r>
            <a:r>
              <a:rPr lang="ko-KR" altLang="en-US" sz="2000" dirty="0" smtClean="0">
                <a:solidFill>
                  <a:schemeClr val="accent1"/>
                </a:solidFill>
              </a:rPr>
              <a:t>해당 사용자가 승리하였다고 표시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이후 아무 입력을 받으면 </a:t>
            </a:r>
            <a:r>
              <a:rPr lang="ko-KR" altLang="en-US" sz="2000" dirty="0" smtClean="0">
                <a:solidFill>
                  <a:schemeClr val="accent1"/>
                </a:solidFill>
              </a:rPr>
              <a:t>프로그램을 종료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오목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종료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234694"/>
            <a:ext cx="4233895" cy="313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5276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4509120"/>
            <a:ext cx="8496944" cy="1540505"/>
          </a:xfrm>
        </p:spPr>
        <p:txBody>
          <a:bodyPr/>
          <a:lstStyle/>
          <a:p>
            <a:r>
              <a:rPr lang="ko-KR" altLang="en-US" sz="2000" dirty="0" smtClean="0"/>
              <a:t>왼쪽 그림과 같이 게임 도중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저장하고 마칠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가운데 그림과 같이 </a:t>
            </a:r>
            <a:r>
              <a:rPr lang="en-US" altLang="ko-KR" sz="2000" dirty="0" smtClean="0"/>
              <a:t>‘1’ key</a:t>
            </a:r>
            <a:r>
              <a:rPr lang="ko-KR" altLang="en-US" sz="2000" dirty="0" smtClean="0"/>
              <a:t>를 누르고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저장할 이름을 입력</a:t>
            </a:r>
            <a:r>
              <a:rPr lang="ko-KR" altLang="en-US" sz="2000" dirty="0" smtClean="0"/>
              <a:t>하면 종료된다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오른쪽 그림과 같이 저장한 파일 이름을 입력하여 </a:t>
            </a:r>
            <a:r>
              <a:rPr lang="ko-KR" altLang="en-US" sz="2000" dirty="0" smtClean="0">
                <a:solidFill>
                  <a:schemeClr val="accent1"/>
                </a:solidFill>
              </a:rPr>
              <a:t>게임을 저장한 그대로 </a:t>
            </a:r>
            <a:r>
              <a:rPr lang="ko-KR" altLang="en-US" sz="2000" dirty="0" smtClean="0"/>
              <a:t>재개할 수 있다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>
                <a:solidFill>
                  <a:schemeClr val="accent1"/>
                </a:solidFill>
              </a:rPr>
              <a:t>커서의 위치까지 저장할 당시 그대로 한다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오목 </a:t>
            </a:r>
            <a:r>
              <a:rPr lang="ko-KR" altLang="en-US" dirty="0" err="1" smtClean="0"/>
              <a:t>추가구현</a:t>
            </a:r>
            <a:r>
              <a:rPr lang="ko-KR" altLang="en-US" dirty="0" smtClean="0"/>
              <a:t> </a:t>
            </a:r>
            <a:r>
              <a:rPr lang="en-US" altLang="ko-KR" dirty="0" smtClean="0"/>
              <a:t>(a1)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85849"/>
            <a:ext cx="1987379" cy="34033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66" y="1085849"/>
            <a:ext cx="2812228" cy="34033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085849"/>
            <a:ext cx="1942971" cy="3403387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 bwMode="auto">
          <a:xfrm>
            <a:off x="2699792" y="2636912"/>
            <a:ext cx="432048" cy="15063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>
            <a:off x="6218849" y="2641843"/>
            <a:ext cx="432048" cy="15063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9123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25089</TotalTime>
  <Pages>3</Pages>
  <Words>977</Words>
  <Application>Microsoft Office PowerPoint</Application>
  <PresentationFormat>화면 슬라이드 쇼(4:3)</PresentationFormat>
  <Paragraphs>137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Monotype Sorts</vt:lpstr>
      <vt:lpstr>굴림</vt:lpstr>
      <vt:lpstr>돋움</vt:lpstr>
      <vt:lpstr>Arial</vt:lpstr>
      <vt:lpstr>Palatino Linotype</vt:lpstr>
      <vt:lpstr>Times New Roman</vt:lpstr>
      <vt:lpstr>Wingdings</vt:lpstr>
      <vt:lpstr>1_기본 디자인</vt:lpstr>
      <vt:lpstr>PowerPoint 프레젠테이션</vt:lpstr>
      <vt:lpstr>프로젝트 – 오목</vt:lpstr>
      <vt:lpstr>해당 프로젝트의 목적</vt:lpstr>
      <vt:lpstr>프로젝트 – 오목 (과정 설명)</vt:lpstr>
      <vt:lpstr>프로젝트 – 오목 (실행화면)</vt:lpstr>
      <vt:lpstr>프로젝트 – 오목 (실행 화면)</vt:lpstr>
      <vt:lpstr>프로젝트  – 오목 (실행화면)</vt:lpstr>
      <vt:lpstr>프로젝트  – 오목 (종료 화면)</vt:lpstr>
      <vt:lpstr>프로젝트 – 오목 추가구현 (a1)</vt:lpstr>
      <vt:lpstr>프로젝트 – 오목 추가구현 (a2)</vt:lpstr>
      <vt:lpstr>프로젝트 – 오목 (구현조건)</vt:lpstr>
      <vt:lpstr>프로젝트 – 오목 (보고서 및 평가)</vt:lpstr>
      <vt:lpstr>프로젝트 – 오목 (보고서 및 평가)</vt:lpstr>
      <vt:lpstr>부록</vt:lpstr>
      <vt:lpstr>부록</vt:lpstr>
      <vt:lpstr>부록</vt:lpstr>
      <vt:lpstr>부록 (ncurses.h) 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user</cp:lastModifiedBy>
  <cp:revision>2365</cp:revision>
  <cp:lastPrinted>1997-04-03T01:49:54Z</cp:lastPrinted>
  <dcterms:created xsi:type="dcterms:W3CDTF">1996-06-27T04:55:18Z</dcterms:created>
  <dcterms:modified xsi:type="dcterms:W3CDTF">2018-05-21T01:22:55Z</dcterms:modified>
</cp:coreProperties>
</file>