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78" r:id="rId3"/>
    <p:sldId id="262" r:id="rId4"/>
    <p:sldId id="296" r:id="rId5"/>
    <p:sldId id="305" r:id="rId6"/>
    <p:sldId id="306" r:id="rId7"/>
    <p:sldId id="307" r:id="rId8"/>
    <p:sldId id="302" r:id="rId9"/>
    <p:sldId id="311" r:id="rId10"/>
    <p:sldId id="312" r:id="rId11"/>
    <p:sldId id="313" r:id="rId12"/>
    <p:sldId id="314" r:id="rId13"/>
    <p:sldId id="315" r:id="rId14"/>
    <p:sldId id="303" r:id="rId15"/>
    <p:sldId id="316" r:id="rId16"/>
    <p:sldId id="319" r:id="rId17"/>
    <p:sldId id="320" r:id="rId18"/>
    <p:sldId id="304" r:id="rId19"/>
    <p:sldId id="317" r:id="rId20"/>
    <p:sldId id="318" r:id="rId21"/>
    <p:sldId id="267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>
            <p14:sldId id="300"/>
            <p14:sldId id="278"/>
            <p14:sldId id="262"/>
            <p14:sldId id="296"/>
            <p14:sldId id="305"/>
            <p14:sldId id="306"/>
            <p14:sldId id="307"/>
            <p14:sldId id="302"/>
            <p14:sldId id="311"/>
            <p14:sldId id="312"/>
            <p14:sldId id="313"/>
            <p14:sldId id="314"/>
            <p14:sldId id="315"/>
            <p14:sldId id="303"/>
            <p14:sldId id="316"/>
            <p14:sldId id="319"/>
            <p14:sldId id="320"/>
            <p14:sldId id="304"/>
            <p14:sldId id="317"/>
            <p14:sldId id="318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CE2"/>
    <a:srgbClr val="A5CBEF"/>
    <a:srgbClr val="FADBEE"/>
    <a:srgbClr val="F8F3EC"/>
    <a:srgbClr val="DBE0FB"/>
    <a:srgbClr val="F9AFCA"/>
    <a:srgbClr val="FCC3D5"/>
    <a:srgbClr val="B17597"/>
    <a:srgbClr val="FC9380"/>
    <a:srgbClr val="F490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2020603020101020101" pitchFamily="18" charset="-127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2020603020101020101" pitchFamily="18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2020603020101020101" pitchFamily="18" charset="-127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2020603020101020101" pitchFamily="18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2020603020101020101" pitchFamily="18" charset="-127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KoPub돋움체 Medium" panose="02020603020101020101" pitchFamily="18" charset="-127"/>
              </a:defRPr>
            </a:lvl1pPr>
          </a:lstStyle>
          <a:p>
            <a:fld id="{4C548A02-B4BE-476C-98F2-A8FD528D6D8D}" type="datetimeFigureOut">
              <a:rPr lang="ko-KR" altLang="en-US" smtClean="0"/>
              <a:pPr/>
              <a:t>2021-06-21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KoPub돋움체 Medium" panose="02020603020101020101" pitchFamily="18" charset="-127"/>
              </a:defRPr>
            </a:lvl1pPr>
          </a:lstStyle>
          <a:p>
            <a:fld id="{5F736E4C-840D-4AA3-9A98-7D0D22ECD7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KoPub돋움체 Mediu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KoPub돋움체 Mediu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KoPub돋움체 Mediu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KoPub돋움체 Mediu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">
            <a:extLst>
              <a:ext uri="{FF2B5EF4-FFF2-40B4-BE49-F238E27FC236}">
                <a16:creationId xmlns:a16="http://schemas.microsoft.com/office/drawing/2014/main" id="{0442DD49-009F-440C-B546-7FE7BFAA4762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0BFF52-517D-42D8-9C55-88CAD4E09811}"/>
              </a:ext>
            </a:extLst>
          </p:cNvPr>
          <p:cNvSpPr/>
          <p:nvPr/>
        </p:nvSpPr>
        <p:spPr>
          <a:xfrm>
            <a:off x="0" y="0"/>
            <a:ext cx="12192000" cy="4254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CAC43-CFC9-434A-AA94-BBB5AD0D155B}"/>
              </a:ext>
            </a:extLst>
          </p:cNvPr>
          <p:cNvSpPr txBox="1"/>
          <p:nvPr/>
        </p:nvSpPr>
        <p:spPr>
          <a:xfrm>
            <a:off x="1136645" y="1936690"/>
            <a:ext cx="909415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임베디드 시스템 소프트웨어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(CSE4116)</a:t>
            </a:r>
          </a:p>
          <a:p>
            <a:r>
              <a:rPr lang="en-US" altLang="ko-KR" sz="4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Final project</a:t>
            </a:r>
          </a:p>
          <a:p>
            <a:endParaRPr lang="en-US" altLang="ko-KR" sz="40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40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3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숫자야구</a:t>
            </a:r>
            <a:r>
              <a:rPr lang="en-US" altLang="ko-KR" sz="3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(Bulls and cows)</a:t>
            </a:r>
            <a:endParaRPr lang="ko-KR" altLang="en-US" sz="36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F9671-31E8-4161-BA7E-8751113CF33E}"/>
              </a:ext>
            </a:extLst>
          </p:cNvPr>
          <p:cNvSpPr txBox="1"/>
          <p:nvPr/>
        </p:nvSpPr>
        <p:spPr>
          <a:xfrm>
            <a:off x="9673176" y="4735874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3000" dirty="0">
              <a:solidFill>
                <a:schemeClr val="tx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20181593 </a:t>
            </a:r>
          </a:p>
          <a:p>
            <a:r>
              <a:rPr lang="ko-KR" altLang="en-US" sz="3000" dirty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계인혜</a:t>
            </a:r>
          </a:p>
        </p:txBody>
      </p:sp>
      <p:pic>
        <p:nvPicPr>
          <p:cNvPr id="3" name="그래픽 2" descr="수학 단색으로 채워진">
            <a:extLst>
              <a:ext uri="{FF2B5EF4-FFF2-40B4-BE49-F238E27FC236}">
                <a16:creationId xmlns:a16="http://schemas.microsoft.com/office/drawing/2014/main" id="{C5AEF753-5B7A-4FBE-9737-529FA516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935" y="4322335"/>
            <a:ext cx="914400" cy="914400"/>
          </a:xfrm>
          <a:prstGeom prst="rect">
            <a:avLst/>
          </a:prstGeom>
        </p:spPr>
      </p:pic>
      <p:pic>
        <p:nvPicPr>
          <p:cNvPr id="5" name="그래픽 4" descr="야구 배트 및 공 단색으로 채워진">
            <a:extLst>
              <a:ext uri="{FF2B5EF4-FFF2-40B4-BE49-F238E27FC236}">
                <a16:creationId xmlns:a16="http://schemas.microsoft.com/office/drawing/2014/main" id="{16F1C248-5EE7-4A82-8E50-8286C7E2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4107" y="4377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5429179" cy="1594017"/>
            <a:chOff x="7283579" y="1932234"/>
            <a:chExt cx="5429179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5429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bullsAndCows_device_open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3169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2. Module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593731" y="3723734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Android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버튼을 누르면 수행되며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숫자야구 게임을 시작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29FFEC3-660D-4D1E-BB8F-20137FAB7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89060"/>
            <a:ext cx="5486400" cy="43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4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5712398" cy="1594017"/>
            <a:chOff x="7283579" y="1932234"/>
            <a:chExt cx="5712398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5712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bullsAndCows_device_release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3169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2. Module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593731" y="372373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VOL-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버튼을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 이상 눌렀다가 떼면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수행되는 함수로 게임 종료 기능을 수행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A9B76FB-AB63-452A-9285-6FA301E1A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7" y="2517009"/>
            <a:ext cx="6161930" cy="35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2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5273688" cy="1594017"/>
            <a:chOff x="7283579" y="1932234"/>
            <a:chExt cx="5273688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5273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bullsAndCows_device_ioctl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3169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2. Module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593731" y="3723734"/>
            <a:ext cx="503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sleep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시키고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timer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추가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Timer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expire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되면 새로운 입력의 유무를 확인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462A5BC-3479-45AD-AFD8-5512BE537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6" y="2325768"/>
            <a:ext cx="5983303" cy="33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5188856" cy="1594017"/>
            <a:chOff x="7283579" y="1932234"/>
            <a:chExt cx="5188856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51888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bullsAndCows_device_read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3169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2. Module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593731" y="3723734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사용자의 입력과 정답을 비교 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정답의 여부 및 게임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종료의 상태 판단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9159C0-632D-4C1E-98EB-6B5B6EB7DC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444" y="1932234"/>
            <a:ext cx="6011256" cy="42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DB25F3-9D91-44F0-A656-890538DC3ECC}"/>
              </a:ext>
            </a:extLst>
          </p:cNvPr>
          <p:cNvSpPr/>
          <p:nvPr/>
        </p:nvSpPr>
        <p:spPr>
          <a:xfrm>
            <a:off x="1320800" y="1849120"/>
            <a:ext cx="1026160" cy="1026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D52AB3-D923-4475-949C-81B28D4C79E7}"/>
              </a:ext>
            </a:extLst>
          </p:cNvPr>
          <p:cNvSpPr/>
          <p:nvPr/>
        </p:nvSpPr>
        <p:spPr>
          <a:xfrm>
            <a:off x="2499360" y="1849120"/>
            <a:ext cx="1026160" cy="1026160"/>
          </a:xfrm>
          <a:prstGeom prst="rect">
            <a:avLst/>
          </a:prstGeom>
          <a:solidFill>
            <a:srgbClr val="F9A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01A70A-6497-4D7A-A76F-314D8C206873}"/>
              </a:ext>
            </a:extLst>
          </p:cNvPr>
          <p:cNvSpPr/>
          <p:nvPr/>
        </p:nvSpPr>
        <p:spPr>
          <a:xfrm>
            <a:off x="3677920" y="1849120"/>
            <a:ext cx="1026160" cy="1026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449DA9-D800-4123-8DEE-68BCC7A7BB23}"/>
              </a:ext>
            </a:extLst>
          </p:cNvPr>
          <p:cNvSpPr/>
          <p:nvPr/>
        </p:nvSpPr>
        <p:spPr>
          <a:xfrm>
            <a:off x="1320800" y="3007360"/>
            <a:ext cx="1026160" cy="102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48C76-96B7-45E6-8EFB-500AA0AFCC36}"/>
              </a:ext>
            </a:extLst>
          </p:cNvPr>
          <p:cNvSpPr/>
          <p:nvPr/>
        </p:nvSpPr>
        <p:spPr>
          <a:xfrm>
            <a:off x="2499360" y="3007360"/>
            <a:ext cx="1026160" cy="1026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01C67-56D9-456A-932B-C0ABB16EE276}"/>
              </a:ext>
            </a:extLst>
          </p:cNvPr>
          <p:cNvSpPr/>
          <p:nvPr/>
        </p:nvSpPr>
        <p:spPr>
          <a:xfrm>
            <a:off x="3677920" y="3007360"/>
            <a:ext cx="1026160" cy="1026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5E871-DA0F-40B5-8B6E-153B9D5B3145}"/>
              </a:ext>
            </a:extLst>
          </p:cNvPr>
          <p:cNvSpPr/>
          <p:nvPr/>
        </p:nvSpPr>
        <p:spPr>
          <a:xfrm>
            <a:off x="1320800" y="4165600"/>
            <a:ext cx="1026160" cy="1026160"/>
          </a:xfrm>
          <a:prstGeom prst="rect">
            <a:avLst/>
          </a:prstGeom>
          <a:solidFill>
            <a:srgbClr val="A5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9855C0-D155-4940-A430-9C152053DD87}"/>
              </a:ext>
            </a:extLst>
          </p:cNvPr>
          <p:cNvSpPr/>
          <p:nvPr/>
        </p:nvSpPr>
        <p:spPr>
          <a:xfrm>
            <a:off x="2499360" y="4165600"/>
            <a:ext cx="1026160" cy="1026160"/>
          </a:xfrm>
          <a:prstGeom prst="rect">
            <a:avLst/>
          </a:prstGeom>
          <a:solidFill>
            <a:srgbClr val="F4E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B177F-3F77-4DB7-8514-A0F1942F955A}"/>
              </a:ext>
            </a:extLst>
          </p:cNvPr>
          <p:cNvSpPr txBox="1"/>
          <p:nvPr/>
        </p:nvSpPr>
        <p:spPr>
          <a:xfrm>
            <a:off x="6586330" y="2875280"/>
            <a:ext cx="36736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Part 3. </a:t>
            </a:r>
          </a:p>
          <a:p>
            <a:r>
              <a:rPr lang="en-US" altLang="ko-KR" sz="4000" b="1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System call</a:t>
            </a:r>
            <a:endParaRPr lang="ko-KR" altLang="en-US" sz="4000" b="1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4000" b="1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36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4496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3. System call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7D77EE-A46B-46A1-ACA3-E865F86BF0CB}"/>
              </a:ext>
            </a:extLst>
          </p:cNvPr>
          <p:cNvGrpSpPr/>
          <p:nvPr/>
        </p:nvGrpSpPr>
        <p:grpSpPr>
          <a:xfrm>
            <a:off x="6447796" y="1686012"/>
            <a:ext cx="4978351" cy="1840239"/>
            <a:chOff x="7283579" y="1686012"/>
            <a:chExt cx="4978351" cy="18402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42EC3E-50A0-4E77-8B33-20DAD15EA7DE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0B884-B77D-460E-9F15-9397897BAFF3}"/>
                </a:ext>
              </a:extLst>
            </p:cNvPr>
            <p:cNvSpPr txBox="1"/>
            <p:nvPr/>
          </p:nvSpPr>
          <p:spPr>
            <a:xfrm>
              <a:off x="7283579" y="1686012"/>
              <a:ext cx="497835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Allocating</a:t>
              </a:r>
              <a:r>
                <a:rPr lang="en-US" altLang="ko-KR" sz="3200" b="1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a </a:t>
              </a:r>
              <a:r>
                <a:rPr lang="en-US" altLang="ko-KR" sz="3200" b="1" dirty="0" err="1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syscall</a:t>
              </a:r>
              <a:r>
                <a:rPr lang="en-US" altLang="ko-KR" sz="3200" b="1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# &amp;</a:t>
              </a:r>
            </a:p>
            <a:p>
              <a:r>
                <a:rPr lang="en-US" altLang="ko-KR" sz="3200" b="1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Add a new service routine</a:t>
              </a:r>
              <a:endParaRPr lang="ko-KR" altLang="en-US" sz="3200" b="1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88C33B0-1484-4B49-8B96-BA932BB8C91C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61475FE-B988-46C5-9E27-938265B9B34E}"/>
              </a:ext>
            </a:extLst>
          </p:cNvPr>
          <p:cNvSpPr txBox="1"/>
          <p:nvPr/>
        </p:nvSpPr>
        <p:spPr>
          <a:xfrm>
            <a:off x="6593730" y="3723734"/>
            <a:ext cx="492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system call number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연속적으로 할당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service routine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system call table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register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752477-9F80-42B0-90D9-995D13BC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2" y="2711723"/>
            <a:ext cx="5315223" cy="97795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4BFE31B-8D03-4BDF-A342-DDE7C51A1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48" y="4070077"/>
            <a:ext cx="3706289" cy="977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D9D0DD9-48CD-4155-A9AE-67E59F350068}"/>
              </a:ext>
            </a:extLst>
          </p:cNvPr>
          <p:cNvSpPr/>
          <p:nvPr/>
        </p:nvSpPr>
        <p:spPr>
          <a:xfrm>
            <a:off x="174977" y="3437468"/>
            <a:ext cx="5878686" cy="20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662B1F-78C6-45D6-85FF-3EB49624AD85}"/>
              </a:ext>
            </a:extLst>
          </p:cNvPr>
          <p:cNvSpPr/>
          <p:nvPr/>
        </p:nvSpPr>
        <p:spPr>
          <a:xfrm>
            <a:off x="2630311" y="4834466"/>
            <a:ext cx="2195689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0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4496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3. System call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7D77EE-A46B-46A1-ACA3-E865F86BF0CB}"/>
              </a:ext>
            </a:extLst>
          </p:cNvPr>
          <p:cNvGrpSpPr/>
          <p:nvPr/>
        </p:nvGrpSpPr>
        <p:grpSpPr>
          <a:xfrm>
            <a:off x="6447796" y="1951709"/>
            <a:ext cx="4922901" cy="1495276"/>
            <a:chOff x="7283579" y="2030975"/>
            <a:chExt cx="4922901" cy="14952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42EC3E-50A0-4E77-8B33-20DAD15EA7DE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0B884-B77D-460E-9F15-9397897BAFF3}"/>
                </a:ext>
              </a:extLst>
            </p:cNvPr>
            <p:cNvSpPr txBox="1"/>
            <p:nvPr/>
          </p:nvSpPr>
          <p:spPr>
            <a:xfrm>
              <a:off x="7283579" y="2030975"/>
              <a:ext cx="41333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Expose the prototype</a:t>
              </a:r>
              <a:endParaRPr lang="ko-KR" altLang="en-US" sz="3200" b="1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88C33B0-1484-4B49-8B96-BA932BB8C91C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61475FE-B988-46C5-9E27-938265B9B34E}"/>
              </a:ext>
            </a:extLst>
          </p:cNvPr>
          <p:cNvSpPr txBox="1"/>
          <p:nvPr/>
        </p:nvSpPr>
        <p:spPr>
          <a:xfrm>
            <a:off x="6593730" y="3723734"/>
            <a:ext cx="492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Syscalls.h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파일에 새로 등록할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system call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Prototype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선언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B29392B-820C-4344-9B6D-30048343B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7" y="3156342"/>
            <a:ext cx="5397876" cy="121209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7572D6-FE0C-4B28-A388-1DF619796D07}"/>
              </a:ext>
            </a:extLst>
          </p:cNvPr>
          <p:cNvSpPr/>
          <p:nvPr/>
        </p:nvSpPr>
        <p:spPr>
          <a:xfrm>
            <a:off x="368301" y="4059600"/>
            <a:ext cx="4787900" cy="191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4496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3. System call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7D77EE-A46B-46A1-ACA3-E865F86BF0CB}"/>
              </a:ext>
            </a:extLst>
          </p:cNvPr>
          <p:cNvGrpSpPr/>
          <p:nvPr/>
        </p:nvGrpSpPr>
        <p:grpSpPr>
          <a:xfrm>
            <a:off x="6447796" y="1686012"/>
            <a:ext cx="4922901" cy="1840239"/>
            <a:chOff x="7283579" y="1686012"/>
            <a:chExt cx="4922901" cy="18402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42EC3E-50A0-4E77-8B33-20DAD15EA7DE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0B884-B77D-460E-9F15-9397897BAFF3}"/>
                </a:ext>
              </a:extLst>
            </p:cNvPr>
            <p:cNvSpPr txBox="1"/>
            <p:nvPr/>
          </p:nvSpPr>
          <p:spPr>
            <a:xfrm>
              <a:off x="7283579" y="1686012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b="1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88C33B0-1484-4B49-8B96-BA932BB8C91C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61475FE-B988-46C5-9E27-938265B9B34E}"/>
              </a:ext>
            </a:extLst>
          </p:cNvPr>
          <p:cNvSpPr txBox="1"/>
          <p:nvPr/>
        </p:nvSpPr>
        <p:spPr>
          <a:xfrm>
            <a:off x="6593730" y="3723734"/>
            <a:ext cx="492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bullsAndCows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모듈이 제대로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되었는지를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확인하기 위한 시스템 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이후 커널이 변경되었으므로 커널을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recompile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AD431-995E-496F-9D58-A8A9EB3DB232}"/>
              </a:ext>
            </a:extLst>
          </p:cNvPr>
          <p:cNvSpPr txBox="1"/>
          <p:nvPr/>
        </p:nvSpPr>
        <p:spPr>
          <a:xfrm>
            <a:off x="6447796" y="1951709"/>
            <a:ext cx="3133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System call </a:t>
            </a: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구현</a:t>
            </a: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0E5E4AA8-902E-4373-8CC8-B02D06BC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8" y="2945306"/>
            <a:ext cx="5448989" cy="23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6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DB25F3-9D91-44F0-A656-890538DC3ECC}"/>
              </a:ext>
            </a:extLst>
          </p:cNvPr>
          <p:cNvSpPr/>
          <p:nvPr/>
        </p:nvSpPr>
        <p:spPr>
          <a:xfrm>
            <a:off x="1320800" y="1849120"/>
            <a:ext cx="1026160" cy="1026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D52AB3-D923-4475-949C-81B28D4C79E7}"/>
              </a:ext>
            </a:extLst>
          </p:cNvPr>
          <p:cNvSpPr/>
          <p:nvPr/>
        </p:nvSpPr>
        <p:spPr>
          <a:xfrm>
            <a:off x="2499360" y="1849120"/>
            <a:ext cx="1026160" cy="1026160"/>
          </a:xfrm>
          <a:prstGeom prst="rect">
            <a:avLst/>
          </a:prstGeom>
          <a:solidFill>
            <a:srgbClr val="F9A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01A70A-6497-4D7A-A76F-314D8C206873}"/>
              </a:ext>
            </a:extLst>
          </p:cNvPr>
          <p:cNvSpPr/>
          <p:nvPr/>
        </p:nvSpPr>
        <p:spPr>
          <a:xfrm>
            <a:off x="3677920" y="1849120"/>
            <a:ext cx="1026160" cy="1026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449DA9-D800-4123-8DEE-68BCC7A7BB23}"/>
              </a:ext>
            </a:extLst>
          </p:cNvPr>
          <p:cNvSpPr/>
          <p:nvPr/>
        </p:nvSpPr>
        <p:spPr>
          <a:xfrm>
            <a:off x="1320800" y="3007360"/>
            <a:ext cx="1026160" cy="102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48C76-96B7-45E6-8EFB-500AA0AFCC36}"/>
              </a:ext>
            </a:extLst>
          </p:cNvPr>
          <p:cNvSpPr/>
          <p:nvPr/>
        </p:nvSpPr>
        <p:spPr>
          <a:xfrm>
            <a:off x="2499360" y="3007360"/>
            <a:ext cx="1026160" cy="1026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01C67-56D9-456A-932B-C0ABB16EE276}"/>
              </a:ext>
            </a:extLst>
          </p:cNvPr>
          <p:cNvSpPr/>
          <p:nvPr/>
        </p:nvSpPr>
        <p:spPr>
          <a:xfrm>
            <a:off x="3677920" y="3007360"/>
            <a:ext cx="1026160" cy="1026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5E871-DA0F-40B5-8B6E-153B9D5B3145}"/>
              </a:ext>
            </a:extLst>
          </p:cNvPr>
          <p:cNvSpPr/>
          <p:nvPr/>
        </p:nvSpPr>
        <p:spPr>
          <a:xfrm>
            <a:off x="1320800" y="4165600"/>
            <a:ext cx="1026160" cy="1026160"/>
          </a:xfrm>
          <a:prstGeom prst="rect">
            <a:avLst/>
          </a:prstGeom>
          <a:solidFill>
            <a:srgbClr val="A5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9855C0-D155-4940-A430-9C152053DD87}"/>
              </a:ext>
            </a:extLst>
          </p:cNvPr>
          <p:cNvSpPr/>
          <p:nvPr/>
        </p:nvSpPr>
        <p:spPr>
          <a:xfrm>
            <a:off x="2499360" y="4165600"/>
            <a:ext cx="1026160" cy="1026160"/>
          </a:xfrm>
          <a:prstGeom prst="rect">
            <a:avLst/>
          </a:prstGeom>
          <a:solidFill>
            <a:srgbClr val="F4E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B177F-3F77-4DB7-8514-A0F1942F955A}"/>
              </a:ext>
            </a:extLst>
          </p:cNvPr>
          <p:cNvSpPr txBox="1"/>
          <p:nvPr/>
        </p:nvSpPr>
        <p:spPr>
          <a:xfrm>
            <a:off x="7699513" y="2875280"/>
            <a:ext cx="24574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Part 4. </a:t>
            </a:r>
          </a:p>
          <a:p>
            <a:r>
              <a:rPr lang="en-US" altLang="ko-KR" sz="4000" b="1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JNI</a:t>
            </a:r>
            <a:endParaRPr lang="ko-KR" altLang="en-US" sz="4000" b="1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4000" b="1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238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84905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4. JAVA(Android app &amp; JNI)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447795" y="3699226"/>
            <a:ext cx="4922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실습 코드를 이용하여 프로그램 작성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초기 화면의 버튼을 누르면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 open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액티비티가 전환되며 게임 안내문을 표시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6ED6F-8322-457D-A007-EC611B722938}"/>
              </a:ext>
            </a:extLst>
          </p:cNvPr>
          <p:cNvSpPr txBox="1"/>
          <p:nvPr/>
        </p:nvSpPr>
        <p:spPr>
          <a:xfrm>
            <a:off x="7781892" y="2020183"/>
            <a:ext cx="238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 app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248EA-A4F8-4F6E-B50B-26159AE19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31" y="1667902"/>
            <a:ext cx="1042226" cy="1104377"/>
          </a:xfrm>
          <a:prstGeom prst="rect">
            <a:avLst/>
          </a:prstGeom>
        </p:spPr>
      </p:pic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EFA6647-D570-4CC7-87DC-5516CA3193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205" y="1906912"/>
            <a:ext cx="5040000" cy="17923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40983F-63BC-43BD-9685-4B1DC99881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655" y="3985293"/>
            <a:ext cx="5040000" cy="19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5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F7FB2C-9A14-4C61-8671-530256E1121C}"/>
              </a:ext>
            </a:extLst>
          </p:cNvPr>
          <p:cNvGrpSpPr/>
          <p:nvPr/>
        </p:nvGrpSpPr>
        <p:grpSpPr>
          <a:xfrm>
            <a:off x="2" y="2112"/>
            <a:ext cx="4708186" cy="6893561"/>
            <a:chOff x="-10160" y="-35561"/>
            <a:chExt cx="6370320" cy="68909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39D272-71B9-47FC-A163-23B65BF3F525}"/>
                </a:ext>
              </a:extLst>
            </p:cNvPr>
            <p:cNvSpPr/>
            <p:nvPr/>
          </p:nvSpPr>
          <p:spPr>
            <a:xfrm>
              <a:off x="-10160" y="-35561"/>
              <a:ext cx="3185160" cy="6890971"/>
            </a:xfrm>
            <a:prstGeom prst="rect">
              <a:avLst/>
            </a:prstGeom>
            <a:solidFill>
              <a:srgbClr val="FAD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C39D387-A82D-4102-99A2-FAE28941B3F2}"/>
                </a:ext>
              </a:extLst>
            </p:cNvPr>
            <p:cNvSpPr/>
            <p:nvPr/>
          </p:nvSpPr>
          <p:spPr>
            <a:xfrm>
              <a:off x="3175000" y="-35561"/>
              <a:ext cx="3185160" cy="68909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BAFC06A-88C4-4E5C-BB27-8539B928D64D}"/>
              </a:ext>
            </a:extLst>
          </p:cNvPr>
          <p:cNvSpPr txBox="1"/>
          <p:nvPr/>
        </p:nvSpPr>
        <p:spPr>
          <a:xfrm>
            <a:off x="293623" y="682565"/>
            <a:ext cx="996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F24F7BF-CBED-45E9-94CF-E3461FD7453D}"/>
              </a:ext>
            </a:extLst>
          </p:cNvPr>
          <p:cNvCxnSpPr/>
          <p:nvPr/>
        </p:nvCxnSpPr>
        <p:spPr>
          <a:xfrm>
            <a:off x="293623" y="538480"/>
            <a:ext cx="9154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3AB6DF-6688-480A-A729-47DC808E4ED6}"/>
              </a:ext>
            </a:extLst>
          </p:cNvPr>
          <p:cNvSpPr/>
          <p:nvPr/>
        </p:nvSpPr>
        <p:spPr>
          <a:xfrm>
            <a:off x="2278148" y="0"/>
            <a:ext cx="3303547" cy="6877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0397E-C85E-4A28-88F0-8EF446151950}"/>
              </a:ext>
            </a:extLst>
          </p:cNvPr>
          <p:cNvSpPr txBox="1"/>
          <p:nvPr/>
        </p:nvSpPr>
        <p:spPr>
          <a:xfrm>
            <a:off x="4170921" y="154996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sz="3200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04E6F9-755C-4430-9B5A-B0E031AA6253}"/>
              </a:ext>
            </a:extLst>
          </p:cNvPr>
          <p:cNvSpPr txBox="1"/>
          <p:nvPr/>
        </p:nvSpPr>
        <p:spPr>
          <a:xfrm>
            <a:off x="4170921" y="2768649"/>
            <a:ext cx="2710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Module</a:t>
            </a:r>
            <a:endParaRPr lang="ko-KR" altLang="en-US" sz="3200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4F4EC-56CF-451A-AA52-1416238F1C34}"/>
              </a:ext>
            </a:extLst>
          </p:cNvPr>
          <p:cNvSpPr txBox="1"/>
          <p:nvPr/>
        </p:nvSpPr>
        <p:spPr>
          <a:xfrm>
            <a:off x="4170921" y="3987329"/>
            <a:ext cx="385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System call</a:t>
            </a:r>
            <a:endParaRPr lang="ko-KR" altLang="en-US" sz="3200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4A7128-BF19-498A-AE43-20D0F035839E}"/>
              </a:ext>
            </a:extLst>
          </p:cNvPr>
          <p:cNvSpPr txBox="1"/>
          <p:nvPr/>
        </p:nvSpPr>
        <p:spPr>
          <a:xfrm>
            <a:off x="4170921" y="5137671"/>
            <a:ext cx="61534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JAVA(Activity &amp; JNI)</a:t>
            </a:r>
            <a:endParaRPr lang="ko-KR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3200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28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84905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4. JAVA(Android app &amp; JNI)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447795" y="3729139"/>
            <a:ext cx="4922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open,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release,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native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구현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Struct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사용해 게임 진행 상태를 파악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6ED6F-8322-457D-A007-EC611B722938}"/>
              </a:ext>
            </a:extLst>
          </p:cNvPr>
          <p:cNvSpPr txBox="1"/>
          <p:nvPr/>
        </p:nvSpPr>
        <p:spPr>
          <a:xfrm>
            <a:off x="7781892" y="202018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JNI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248EA-A4F8-4F6E-B50B-26159AE19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31" y="1667902"/>
            <a:ext cx="1042226" cy="1104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31998B-8329-4C76-B61A-2FCB120EAF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93" y="4085721"/>
            <a:ext cx="5215746" cy="105966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7AE311E-3047-40AC-95ED-CB7A04FAD9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68" y="3093591"/>
            <a:ext cx="4865498" cy="67081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5221CE-4C14-4C00-BB56-0767194F23E7}"/>
              </a:ext>
            </a:extLst>
          </p:cNvPr>
          <p:cNvSpPr/>
          <p:nvPr/>
        </p:nvSpPr>
        <p:spPr>
          <a:xfrm>
            <a:off x="1536700" y="4111121"/>
            <a:ext cx="779562" cy="816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778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EEAA38C-ECB2-4155-A92A-8FC99FDBBFDF}"/>
              </a:ext>
            </a:extLst>
          </p:cNvPr>
          <p:cNvSpPr txBox="1"/>
          <p:nvPr/>
        </p:nvSpPr>
        <p:spPr>
          <a:xfrm>
            <a:off x="1395404" y="455652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헤더 파일 생성</a:t>
            </a:r>
            <a:endParaRPr kumimoji="1" lang="ja-JP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588296" y="5070919"/>
            <a:ext cx="3145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Javah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사용하여 헤더 파일 생성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생성된 헤더에는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native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함수에 대한 프로토타입이 기술되어 있음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2A8800-CFC3-4BA9-BA5F-10FF10C5123E}"/>
              </a:ext>
            </a:extLst>
          </p:cNvPr>
          <p:cNvCxnSpPr/>
          <p:nvPr/>
        </p:nvCxnSpPr>
        <p:spPr>
          <a:xfrm>
            <a:off x="1846038" y="4438928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37C66F7D-A844-4450-A72D-CAEA11193DB1}"/>
              </a:ext>
            </a:extLst>
          </p:cNvPr>
          <p:cNvSpPr txBox="1"/>
          <p:nvPr/>
        </p:nvSpPr>
        <p:spPr>
          <a:xfrm>
            <a:off x="5180459" y="4577596"/>
            <a:ext cx="178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Native </a:t>
            </a:r>
            <a:r>
              <a:rPr kumimoji="1"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구현</a:t>
            </a:r>
            <a:endParaRPr kumimoji="1" lang="ja-JP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5B3FF-AD35-4AB6-A25A-630933B7FFF3}"/>
              </a:ext>
            </a:extLst>
          </p:cNvPr>
          <p:cNvSpPr txBox="1"/>
          <p:nvPr/>
        </p:nvSpPr>
        <p:spPr>
          <a:xfrm>
            <a:off x="4649689" y="5043448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헤더 파일을 보고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작성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 컴파일 후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BF8C8A-5425-4A44-B0A6-92BE15C0F716}"/>
              </a:ext>
            </a:extLst>
          </p:cNvPr>
          <p:cNvCxnSpPr/>
          <p:nvPr/>
        </p:nvCxnSpPr>
        <p:spPr>
          <a:xfrm>
            <a:off x="5758180" y="4438928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E97A44F9-947A-41FC-97EB-025AC9553877}"/>
              </a:ext>
            </a:extLst>
          </p:cNvPr>
          <p:cNvSpPr txBox="1"/>
          <p:nvPr/>
        </p:nvSpPr>
        <p:spPr>
          <a:xfrm>
            <a:off x="9197455" y="4529709"/>
            <a:ext cx="16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Shared lib </a:t>
            </a:r>
            <a:r>
              <a:rPr kumimoji="1"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endParaRPr kumimoji="1" lang="ja-JP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B12D6-2DF5-491A-9741-C56258A65EDB}"/>
              </a:ext>
            </a:extLst>
          </p:cNvPr>
          <p:cNvSpPr txBox="1"/>
          <p:nvPr/>
        </p:nvSpPr>
        <p:spPr>
          <a:xfrm>
            <a:off x="8239326" y="4989821"/>
            <a:ext cx="35925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파일을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shared lib(dynamic)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변환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Java app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해당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lib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로드 후 사용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F5BB37-5FC4-42CD-99CD-5822DEC1DE12}"/>
              </a:ext>
            </a:extLst>
          </p:cNvPr>
          <p:cNvCxnSpPr/>
          <p:nvPr/>
        </p:nvCxnSpPr>
        <p:spPr>
          <a:xfrm>
            <a:off x="9720642" y="4438928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7591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Appendix. Implementing JNI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래픽 26" descr="오른쪽으로 향하는 당근">
            <a:extLst>
              <a:ext uri="{FF2B5EF4-FFF2-40B4-BE49-F238E27FC236}">
                <a16:creationId xmlns:a16="http://schemas.microsoft.com/office/drawing/2014/main" id="{6EAE340E-5D53-4DC6-84D0-754234C84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5029" y="2461949"/>
            <a:ext cx="914400" cy="914400"/>
          </a:xfrm>
          <a:prstGeom prst="rect">
            <a:avLst/>
          </a:prstGeom>
        </p:spPr>
      </p:pic>
      <p:pic>
        <p:nvPicPr>
          <p:cNvPr id="28" name="그래픽 27" descr="오른쪽으로 향하는 당근">
            <a:extLst>
              <a:ext uri="{FF2B5EF4-FFF2-40B4-BE49-F238E27FC236}">
                <a16:creationId xmlns:a16="http://schemas.microsoft.com/office/drawing/2014/main" id="{BAD06DC2-4221-44C5-9264-ABB87F35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7671" y="2480056"/>
            <a:ext cx="914400" cy="91440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BA191D4-FEE0-453B-A049-A67340D7D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5" y="2020183"/>
            <a:ext cx="3784908" cy="2052492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1D1092-A259-42F3-B43A-E0760FF0E7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07" y="2480056"/>
            <a:ext cx="3660388" cy="97610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5396060-E295-49B0-A7EB-B93B7E4BCC2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4905" y="2734480"/>
            <a:ext cx="359255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3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여성 프로그래머 단색으로 채워진">
            <a:extLst>
              <a:ext uri="{FF2B5EF4-FFF2-40B4-BE49-F238E27FC236}">
                <a16:creationId xmlns:a16="http://schemas.microsoft.com/office/drawing/2014/main" id="{D04F35AF-A552-4B6C-A2C6-F4481A26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0538" y="2153092"/>
            <a:ext cx="2271823" cy="2271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DA76ED-9060-4FCE-8AB6-E7261A301F80}"/>
              </a:ext>
            </a:extLst>
          </p:cNvPr>
          <p:cNvSpPr txBox="1"/>
          <p:nvPr/>
        </p:nvSpPr>
        <p:spPr>
          <a:xfrm>
            <a:off x="5967823" y="3106955"/>
            <a:ext cx="3036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000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sz="4000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1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DB25F3-9D91-44F0-A656-890538DC3ECC}"/>
              </a:ext>
            </a:extLst>
          </p:cNvPr>
          <p:cNvSpPr/>
          <p:nvPr/>
        </p:nvSpPr>
        <p:spPr>
          <a:xfrm>
            <a:off x="1320800" y="1849120"/>
            <a:ext cx="1026160" cy="1026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D52AB3-D923-4475-949C-81B28D4C79E7}"/>
              </a:ext>
            </a:extLst>
          </p:cNvPr>
          <p:cNvSpPr/>
          <p:nvPr/>
        </p:nvSpPr>
        <p:spPr>
          <a:xfrm>
            <a:off x="2499360" y="1849120"/>
            <a:ext cx="1026160" cy="1026160"/>
          </a:xfrm>
          <a:prstGeom prst="rect">
            <a:avLst/>
          </a:prstGeom>
          <a:solidFill>
            <a:srgbClr val="F9A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01A70A-6497-4D7A-A76F-314D8C206873}"/>
              </a:ext>
            </a:extLst>
          </p:cNvPr>
          <p:cNvSpPr/>
          <p:nvPr/>
        </p:nvSpPr>
        <p:spPr>
          <a:xfrm>
            <a:off x="3677920" y="1849120"/>
            <a:ext cx="1026160" cy="1026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449DA9-D800-4123-8DEE-68BCC7A7BB23}"/>
              </a:ext>
            </a:extLst>
          </p:cNvPr>
          <p:cNvSpPr/>
          <p:nvPr/>
        </p:nvSpPr>
        <p:spPr>
          <a:xfrm>
            <a:off x="1320800" y="3007360"/>
            <a:ext cx="1026160" cy="102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48C76-96B7-45E6-8EFB-500AA0AFCC36}"/>
              </a:ext>
            </a:extLst>
          </p:cNvPr>
          <p:cNvSpPr/>
          <p:nvPr/>
        </p:nvSpPr>
        <p:spPr>
          <a:xfrm>
            <a:off x="2499360" y="3007360"/>
            <a:ext cx="1026160" cy="1026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01C67-56D9-456A-932B-C0ABB16EE276}"/>
              </a:ext>
            </a:extLst>
          </p:cNvPr>
          <p:cNvSpPr/>
          <p:nvPr/>
        </p:nvSpPr>
        <p:spPr>
          <a:xfrm>
            <a:off x="3677920" y="3007360"/>
            <a:ext cx="1026160" cy="1026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5E871-DA0F-40B5-8B6E-153B9D5B3145}"/>
              </a:ext>
            </a:extLst>
          </p:cNvPr>
          <p:cNvSpPr/>
          <p:nvPr/>
        </p:nvSpPr>
        <p:spPr>
          <a:xfrm>
            <a:off x="1320800" y="4165600"/>
            <a:ext cx="1026160" cy="1026160"/>
          </a:xfrm>
          <a:prstGeom prst="rect">
            <a:avLst/>
          </a:prstGeom>
          <a:solidFill>
            <a:srgbClr val="A5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9855C0-D155-4940-A430-9C152053DD87}"/>
              </a:ext>
            </a:extLst>
          </p:cNvPr>
          <p:cNvSpPr/>
          <p:nvPr/>
        </p:nvSpPr>
        <p:spPr>
          <a:xfrm>
            <a:off x="2499360" y="4165600"/>
            <a:ext cx="1026160" cy="1026160"/>
          </a:xfrm>
          <a:prstGeom prst="rect">
            <a:avLst/>
          </a:prstGeom>
          <a:solidFill>
            <a:srgbClr val="F4E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B177F-3F77-4DB7-8514-A0F1942F955A}"/>
              </a:ext>
            </a:extLst>
          </p:cNvPr>
          <p:cNvSpPr txBox="1"/>
          <p:nvPr/>
        </p:nvSpPr>
        <p:spPr>
          <a:xfrm>
            <a:off x="7593045" y="2875280"/>
            <a:ext cx="24574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Part 1. </a:t>
            </a:r>
          </a:p>
          <a:p>
            <a:r>
              <a:rPr lang="ko-KR" altLang="en-US" sz="4000" b="1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</a:t>
            </a:r>
          </a:p>
          <a:p>
            <a:endParaRPr lang="ko-KR" altLang="en-US" sz="4000" b="1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7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470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숫자야구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(Bulls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and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Cows)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20553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기능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593731" y="3253339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스위치를 사용하여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자리 숫자 입력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중복을 허용하지 않음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0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 사용할 수 없음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입력한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자리 숫자가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FND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출력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9" name="그림 1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17BAA384-1CAD-4634-81A4-D3297B9611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7" y="162125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470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숫자야구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(Bulls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and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Cows)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20553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기능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593731" y="3253339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인터럽트를 사용하여 게임 제어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Home : 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유저가 입력한 숫자로 도전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VOL+ :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다음 숫자로 패스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VOL- : 3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 이상 눌렀다 떼면 게임 종료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F954800-768E-4963-9DC3-9DBAACE9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3" y="1817934"/>
            <a:ext cx="5688647" cy="44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7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470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숫자야구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(Bulls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and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Cows)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20553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기능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593731" y="3253339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 결과를 보드의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LCD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출력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CNT :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정답을 맞추기까지 도전 횟수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RESULT : 0S0B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꼴로 표시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(S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스트라이크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B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볼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아웃은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0S0B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표시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 descr="텍스트, 회로, 전자기기이(가) 표시된 사진&#10;&#10;자동 생성된 설명">
            <a:extLst>
              <a:ext uri="{FF2B5EF4-FFF2-40B4-BE49-F238E27FC236}">
                <a16:creationId xmlns:a16="http://schemas.microsoft.com/office/drawing/2014/main" id="{2141FE6F-BC81-46BE-A0FE-4487534480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2305" y="1212234"/>
            <a:ext cx="3090853" cy="1440000"/>
          </a:xfrm>
          <a:prstGeom prst="rect">
            <a:avLst/>
          </a:prstGeom>
        </p:spPr>
      </p:pic>
      <p:pic>
        <p:nvPicPr>
          <p:cNvPr id="6" name="그림 5" descr="텍스트, 조종판이(가) 표시된 사진&#10;&#10;자동 생성된 설명">
            <a:extLst>
              <a:ext uri="{FF2B5EF4-FFF2-40B4-BE49-F238E27FC236}">
                <a16:creationId xmlns:a16="http://schemas.microsoft.com/office/drawing/2014/main" id="{CF989358-BF4A-4716-B344-F70D1FCE0F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2305" y="2725592"/>
            <a:ext cx="3090853" cy="14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895ED0-2436-4316-A6C7-5BAAE99BA4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4362" y="5619073"/>
            <a:ext cx="3098796" cy="1138978"/>
          </a:xfrm>
          <a:prstGeom prst="rect">
            <a:avLst/>
          </a:prstGeom>
        </p:spPr>
      </p:pic>
      <p:pic>
        <p:nvPicPr>
          <p:cNvPr id="10" name="그림 9" descr="텍스트, 회로, 전자기기, 조종판이(가) 표시된 사진&#10;&#10;자동 생성된 설명">
            <a:extLst>
              <a:ext uri="{FF2B5EF4-FFF2-40B4-BE49-F238E27FC236}">
                <a16:creationId xmlns:a16="http://schemas.microsoft.com/office/drawing/2014/main" id="{CD7B3C6A-028B-42B2-BBDE-352FE111BD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4362" y="4275629"/>
            <a:ext cx="3098796" cy="1233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397D7-8A82-4159-B532-39DA936008C1}"/>
              </a:ext>
            </a:extLst>
          </p:cNvPr>
          <p:cNvSpPr txBox="1"/>
          <p:nvPr/>
        </p:nvSpPr>
        <p:spPr>
          <a:xfrm>
            <a:off x="855111" y="462670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초기화면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847BCE-8EA8-4774-B41F-95A02D1EFFC0}"/>
              </a:ext>
            </a:extLst>
          </p:cNvPr>
          <p:cNvSpPr txBox="1"/>
          <p:nvPr/>
        </p:nvSpPr>
        <p:spPr>
          <a:xfrm>
            <a:off x="531078" y="595567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(1Strike, 3Ball)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8FF794-8544-408F-BC4B-E9BD5111ABBE}"/>
              </a:ext>
            </a:extLst>
          </p:cNvPr>
          <p:cNvSpPr txBox="1"/>
          <p:nvPr/>
        </p:nvSpPr>
        <p:spPr>
          <a:xfrm>
            <a:off x="1057090" y="311307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정답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103DA-2D27-4BB7-B43F-2D1102B5FB27}"/>
              </a:ext>
            </a:extLst>
          </p:cNvPr>
          <p:cNvSpPr txBox="1"/>
          <p:nvPr/>
        </p:nvSpPr>
        <p:spPr>
          <a:xfrm>
            <a:off x="1009025" y="1690893"/>
            <a:ext cx="82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(OUT)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44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470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숫자야구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(Bulls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and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Cows)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20553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기능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593731" y="3723734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현재까지 맞춘 문제 수를 보드의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LED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표시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정답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 descr="텍스트, 회로, 전자기기, 조종판이(가) 표시된 사진&#10;&#10;자동 생성된 설명">
            <a:extLst>
              <a:ext uri="{FF2B5EF4-FFF2-40B4-BE49-F238E27FC236}">
                <a16:creationId xmlns:a16="http://schemas.microsoft.com/office/drawing/2014/main" id="{624EE239-1F5C-4631-84BE-3326A56720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7225" y="1932234"/>
            <a:ext cx="2685867" cy="1707197"/>
          </a:xfrm>
          <a:prstGeom prst="rect">
            <a:avLst/>
          </a:prstGeom>
        </p:spPr>
      </p:pic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9A5010CA-9020-4E76-AD02-8D37C818D4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7225" y="4423727"/>
            <a:ext cx="2685867" cy="1568535"/>
          </a:xfrm>
          <a:prstGeom prst="rect">
            <a:avLst/>
          </a:prstGeom>
        </p:spPr>
      </p:pic>
      <p:pic>
        <p:nvPicPr>
          <p:cNvPr id="18" name="그래픽 17" descr="오른쪽으로 향하는 당근">
            <a:extLst>
              <a:ext uri="{FF2B5EF4-FFF2-40B4-BE49-F238E27FC236}">
                <a16:creationId xmlns:a16="http://schemas.microsoft.com/office/drawing/2014/main" id="{E25CAE0A-48D4-4DAF-8C91-27A73E3CB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669831" y="3467220"/>
            <a:ext cx="1194897" cy="11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DB25F3-9D91-44F0-A656-890538DC3ECC}"/>
              </a:ext>
            </a:extLst>
          </p:cNvPr>
          <p:cNvSpPr/>
          <p:nvPr/>
        </p:nvSpPr>
        <p:spPr>
          <a:xfrm>
            <a:off x="1320800" y="1849120"/>
            <a:ext cx="1026160" cy="1026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D52AB3-D923-4475-949C-81B28D4C79E7}"/>
              </a:ext>
            </a:extLst>
          </p:cNvPr>
          <p:cNvSpPr/>
          <p:nvPr/>
        </p:nvSpPr>
        <p:spPr>
          <a:xfrm>
            <a:off x="2499360" y="1849120"/>
            <a:ext cx="1026160" cy="1026160"/>
          </a:xfrm>
          <a:prstGeom prst="rect">
            <a:avLst/>
          </a:prstGeom>
          <a:solidFill>
            <a:srgbClr val="F9A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01A70A-6497-4D7A-A76F-314D8C206873}"/>
              </a:ext>
            </a:extLst>
          </p:cNvPr>
          <p:cNvSpPr/>
          <p:nvPr/>
        </p:nvSpPr>
        <p:spPr>
          <a:xfrm>
            <a:off x="3677920" y="1849120"/>
            <a:ext cx="1026160" cy="1026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449DA9-D800-4123-8DEE-68BCC7A7BB23}"/>
              </a:ext>
            </a:extLst>
          </p:cNvPr>
          <p:cNvSpPr/>
          <p:nvPr/>
        </p:nvSpPr>
        <p:spPr>
          <a:xfrm>
            <a:off x="1320800" y="3007360"/>
            <a:ext cx="1026160" cy="102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48C76-96B7-45E6-8EFB-500AA0AFCC36}"/>
              </a:ext>
            </a:extLst>
          </p:cNvPr>
          <p:cNvSpPr/>
          <p:nvPr/>
        </p:nvSpPr>
        <p:spPr>
          <a:xfrm>
            <a:off x="2499360" y="3007360"/>
            <a:ext cx="1026160" cy="1026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01C67-56D9-456A-932B-C0ABB16EE276}"/>
              </a:ext>
            </a:extLst>
          </p:cNvPr>
          <p:cNvSpPr/>
          <p:nvPr/>
        </p:nvSpPr>
        <p:spPr>
          <a:xfrm>
            <a:off x="3677920" y="3007360"/>
            <a:ext cx="1026160" cy="1026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5E871-DA0F-40B5-8B6E-153B9D5B3145}"/>
              </a:ext>
            </a:extLst>
          </p:cNvPr>
          <p:cNvSpPr/>
          <p:nvPr/>
        </p:nvSpPr>
        <p:spPr>
          <a:xfrm>
            <a:off x="1320800" y="4165600"/>
            <a:ext cx="1026160" cy="1026160"/>
          </a:xfrm>
          <a:prstGeom prst="rect">
            <a:avLst/>
          </a:prstGeom>
          <a:solidFill>
            <a:srgbClr val="A5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9855C0-D155-4940-A430-9C152053DD87}"/>
              </a:ext>
            </a:extLst>
          </p:cNvPr>
          <p:cNvSpPr/>
          <p:nvPr/>
        </p:nvSpPr>
        <p:spPr>
          <a:xfrm>
            <a:off x="2499360" y="4165600"/>
            <a:ext cx="1026160" cy="1026160"/>
          </a:xfrm>
          <a:prstGeom prst="rect">
            <a:avLst/>
          </a:prstGeom>
          <a:solidFill>
            <a:srgbClr val="F4E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B177F-3F77-4DB7-8514-A0F1942F955A}"/>
              </a:ext>
            </a:extLst>
          </p:cNvPr>
          <p:cNvSpPr txBox="1"/>
          <p:nvPr/>
        </p:nvSpPr>
        <p:spPr>
          <a:xfrm>
            <a:off x="7487922" y="2756247"/>
            <a:ext cx="24574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Part </a:t>
            </a:r>
            <a:r>
              <a:rPr lang="en-US" altLang="ko-KR" sz="4000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</a:p>
          <a:p>
            <a:r>
              <a:rPr lang="en-US" altLang="ko-KR" sz="4000" spc="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Module</a:t>
            </a:r>
            <a:endParaRPr lang="ko-KR" altLang="en-US" sz="4000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4000" b="1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ko-KR" altLang="en-US" sz="4000" b="1" spc="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912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C359FD-05B6-4CD4-9437-574F1DA3ADD9}"/>
              </a:ext>
            </a:extLst>
          </p:cNvPr>
          <p:cNvGrpSpPr/>
          <p:nvPr/>
        </p:nvGrpSpPr>
        <p:grpSpPr>
          <a:xfrm>
            <a:off x="6447796" y="1932234"/>
            <a:ext cx="4922901" cy="1594017"/>
            <a:chOff x="7283579" y="1932234"/>
            <a:chExt cx="4922901" cy="15940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9958-4D63-4B8E-8559-8DC2D1251EB7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3699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8CCF0-E901-4ECB-9AB2-84E7143271D3}"/>
                </a:ext>
              </a:extLst>
            </p:cNvPr>
            <p:cNvSpPr txBox="1"/>
            <p:nvPr/>
          </p:nvSpPr>
          <p:spPr>
            <a:xfrm>
              <a:off x="7283579" y="1932234"/>
              <a:ext cx="2648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Kernel Timer 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31E97E9-3D75-4F3E-997C-AFEEF0E668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081A39-EA52-4221-9544-1BD84BAAAA37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1FBE97-9D99-4912-BF6E-E0CADB913E25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Mediu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59B981-2683-4FDE-AAF5-A10D1FDE1375}"/>
                </a:ext>
              </a:extLst>
            </p:cNvPr>
            <p:cNvSpPr txBox="1"/>
            <p:nvPr/>
          </p:nvSpPr>
          <p:spPr>
            <a:xfrm>
              <a:off x="995462" y="255657"/>
              <a:ext cx="3169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2. Module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8A3D21-9F9B-4B51-935C-F8CB8FFBF1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F8483F-12C2-4EA6-9AEF-D905ECAC4247}"/>
              </a:ext>
            </a:extLst>
          </p:cNvPr>
          <p:cNvSpPr txBox="1"/>
          <p:nvPr/>
        </p:nvSpPr>
        <p:spPr>
          <a:xfrm>
            <a:off x="6447796" y="3467772"/>
            <a:ext cx="4697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0.1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 간격으로 유저의 스위치 입력을 확인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 값을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FND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출력하기 위해 적절히 변환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1890D0A-0A06-4805-8A91-BBE25F76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0" y="1908424"/>
            <a:ext cx="5514956" cy="38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498</Words>
  <Application>Microsoft Office PowerPoint</Application>
  <PresentationFormat>와이드스크린</PresentationFormat>
  <Paragraphs>123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KoPub돋움체 Bold</vt:lpstr>
      <vt:lpstr>KoPub돋움체 Medium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계인혜</cp:lastModifiedBy>
  <cp:revision>79</cp:revision>
  <dcterms:created xsi:type="dcterms:W3CDTF">2020-05-10T02:38:09Z</dcterms:created>
  <dcterms:modified xsi:type="dcterms:W3CDTF">2021-06-21T14:44:01Z</dcterms:modified>
</cp:coreProperties>
</file>