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8" r:id="rId2"/>
    <p:sldId id="298" r:id="rId3"/>
    <p:sldId id="278" r:id="rId4"/>
    <p:sldId id="273" r:id="rId5"/>
    <p:sldId id="274" r:id="rId6"/>
    <p:sldId id="275" r:id="rId7"/>
    <p:sldId id="281" r:id="rId8"/>
    <p:sldId id="282" r:id="rId9"/>
    <p:sldId id="270" r:id="rId10"/>
    <p:sldId id="283" r:id="rId11"/>
    <p:sldId id="268" r:id="rId12"/>
    <p:sldId id="269" r:id="rId13"/>
    <p:sldId id="272" r:id="rId14"/>
    <p:sldId id="271" r:id="rId15"/>
    <p:sldId id="284" r:id="rId16"/>
    <p:sldId id="289" r:id="rId17"/>
    <p:sldId id="290" r:id="rId18"/>
    <p:sldId id="292" r:id="rId19"/>
    <p:sldId id="285" r:id="rId20"/>
    <p:sldId id="286" r:id="rId21"/>
    <p:sldId id="294" r:id="rId22"/>
    <p:sldId id="295" r:id="rId23"/>
    <p:sldId id="288" r:id="rId24"/>
    <p:sldId id="297" r:id="rId25"/>
    <p:sldId id="280" r:id="rId26"/>
  </p:sldIdLst>
  <p:sldSz cx="12192000" cy="6858000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/>
        <a:ea typeface="굴림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/>
        <a:ea typeface="굴림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/>
        <a:ea typeface="굴림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/>
        <a:ea typeface="굴림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7B53C00-288D-C94D-BA87-FA9E21D498F2}">
          <p14:sldIdLst>
            <p14:sldId id="258"/>
            <p14:sldId id="298"/>
            <p14:sldId id="278"/>
            <p14:sldId id="273"/>
            <p14:sldId id="274"/>
            <p14:sldId id="275"/>
            <p14:sldId id="281"/>
            <p14:sldId id="282"/>
            <p14:sldId id="270"/>
          </p14:sldIdLst>
        </p14:section>
        <p14:section name="제목 없는 구역" id="{B622EBFB-30CE-F746-9726-14CEAD15CD6A}">
          <p14:sldIdLst>
            <p14:sldId id="283"/>
            <p14:sldId id="268"/>
            <p14:sldId id="269"/>
            <p14:sldId id="272"/>
            <p14:sldId id="271"/>
            <p14:sldId id="284"/>
            <p14:sldId id="289"/>
            <p14:sldId id="290"/>
            <p14:sldId id="292"/>
            <p14:sldId id="285"/>
            <p14:sldId id="286"/>
            <p14:sldId id="294"/>
            <p14:sldId id="295"/>
            <p14:sldId id="288"/>
            <p14:sldId id="29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867" autoAdjust="0"/>
    <p:restoredTop sz="77650" autoAdjust="0"/>
  </p:normalViewPr>
  <p:slideViewPr>
    <p:cSldViewPr snapToGrid="0">
      <p:cViewPr varScale="1">
        <p:scale>
          <a:sx n="87" d="100"/>
          <a:sy n="87" d="100"/>
        </p:scale>
        <p:origin x="70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D92DB-6908-427B-B227-C2D7CF66D601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04366-77CE-4307-9256-DE37CFCB6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1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발표 시작하도록 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0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다양한 회로에 대한 </a:t>
            </a:r>
            <a:r>
              <a:rPr lang="en-US" altLang="ko-KR" dirty="0"/>
              <a:t>LIB </a:t>
            </a:r>
            <a:r>
              <a:rPr lang="ko-KR" altLang="en-US" dirty="0"/>
              <a:t>파일 </a:t>
            </a:r>
            <a:r>
              <a:rPr lang="en-US" altLang="ko-KR" dirty="0"/>
              <a:t>timing sense syntax</a:t>
            </a:r>
            <a:r>
              <a:rPr lang="ko-KR" altLang="en-US" dirty="0" err="1"/>
              <a:t>를</a:t>
            </a:r>
            <a:r>
              <a:rPr lang="ko-KR" altLang="en-US" dirty="0"/>
              <a:t> 살펴보고 챕터 </a:t>
            </a:r>
            <a:r>
              <a:rPr lang="en-US" altLang="ko-KR" dirty="0"/>
              <a:t>1</a:t>
            </a:r>
            <a:r>
              <a:rPr lang="ko-KR" altLang="en-US" dirty="0"/>
              <a:t>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그리고 </a:t>
            </a:r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개로 구성되어 있는 </a:t>
            </a:r>
            <a:r>
              <a:rPr lang="en-US" altLang="ko-KR" dirty="0"/>
              <a:t>2</a:t>
            </a:r>
            <a:r>
              <a:rPr lang="ko-KR" altLang="en-US" dirty="0"/>
              <a:t>*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MUX</a:t>
            </a:r>
            <a:r>
              <a:rPr lang="ko-KR" altLang="en-US" dirty="0"/>
              <a:t>에 대해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select s</a:t>
            </a:r>
            <a:r>
              <a:rPr lang="ko-KR" altLang="en-US" dirty="0"/>
              <a:t>와 </a:t>
            </a:r>
            <a:r>
              <a:rPr lang="en-US" altLang="ko-KR" dirty="0"/>
              <a:t>output y</a:t>
            </a:r>
            <a:r>
              <a:rPr lang="ko-KR" altLang="en-US" dirty="0"/>
              <a:t> 사이의 </a:t>
            </a:r>
            <a:r>
              <a:rPr lang="en-US" altLang="ko-KR" dirty="0"/>
              <a:t>unate</a:t>
            </a:r>
            <a:r>
              <a:rPr lang="ko-KR" altLang="en-US" dirty="0" err="1"/>
              <a:t>를</a:t>
            </a:r>
            <a:r>
              <a:rPr lang="ko-KR" altLang="en-US" dirty="0"/>
              <a:t> 판단해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</a:t>
            </a:r>
            <a:r>
              <a:rPr lang="ko-KR" altLang="en-US" dirty="0" err="1"/>
              <a:t>진리표를</a:t>
            </a:r>
            <a:r>
              <a:rPr lang="ko-KR" altLang="en-US" dirty="0"/>
              <a:t> 보시면 </a:t>
            </a:r>
            <a:r>
              <a:rPr lang="en-US" altLang="ko-KR" dirty="0"/>
              <a:t>input s</a:t>
            </a:r>
            <a:r>
              <a:rPr lang="ko-KR" altLang="en-US" dirty="0"/>
              <a:t>가 </a:t>
            </a:r>
            <a:r>
              <a:rPr lang="en-US" altLang="ko-KR" dirty="0"/>
              <a:t>rising</a:t>
            </a:r>
            <a:r>
              <a:rPr lang="ko-KR" altLang="en-US" dirty="0"/>
              <a:t>할 때 </a:t>
            </a:r>
            <a:r>
              <a:rPr lang="en-US" altLang="ko-KR" dirty="0"/>
              <a:t>output y</a:t>
            </a:r>
            <a:r>
              <a:rPr lang="ko-KR" altLang="en-US" dirty="0"/>
              <a:t>는 </a:t>
            </a:r>
            <a:r>
              <a:rPr lang="ko-KR" altLang="en-US" dirty="0" err="1"/>
              <a:t>변화가없거나</a:t>
            </a:r>
            <a:r>
              <a:rPr lang="en-US" altLang="ko-KR" dirty="0"/>
              <a:t>/rising</a:t>
            </a:r>
            <a:r>
              <a:rPr lang="ko-KR" altLang="en-US" dirty="0"/>
              <a:t>하거나</a:t>
            </a:r>
            <a:r>
              <a:rPr lang="en-US" altLang="ko-KR" dirty="0"/>
              <a:t>/</a:t>
            </a:r>
            <a:r>
              <a:rPr lang="ko-KR" altLang="en-US" dirty="0"/>
              <a:t>또는</a:t>
            </a:r>
            <a:r>
              <a:rPr lang="en-US" altLang="ko-KR" dirty="0"/>
              <a:t> falling</a:t>
            </a:r>
            <a:r>
              <a:rPr lang="ko-KR" altLang="en-US" dirty="0"/>
              <a:t>하는 것을 확인하실 수 있습니다</a:t>
            </a:r>
            <a:r>
              <a:rPr lang="en-US" altLang="ko-KR" dirty="0"/>
              <a:t>.(</a:t>
            </a:r>
            <a:r>
              <a:rPr lang="ko-KR" altLang="en-US" dirty="0" err="1"/>
              <a:t>엔터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s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en-US" altLang="ko-KR" dirty="0"/>
              <a:t>timing sense</a:t>
            </a:r>
            <a:r>
              <a:rPr lang="ko-KR" altLang="en-US" dirty="0"/>
              <a:t>는 </a:t>
            </a:r>
            <a:r>
              <a:rPr lang="en-US" altLang="ko-KR" dirty="0"/>
              <a:t>non-unate</a:t>
            </a:r>
            <a:r>
              <a:rPr lang="ko-KR" altLang="en-US" dirty="0"/>
              <a:t>이며</a:t>
            </a:r>
            <a:r>
              <a:rPr lang="en-US" altLang="ko-KR" dirty="0"/>
              <a:t>,</a:t>
            </a:r>
            <a:r>
              <a:rPr lang="ko-KR" altLang="en-US" dirty="0"/>
              <a:t> 이를 </a:t>
            </a:r>
            <a:r>
              <a:rPr lang="en-US" altLang="ko-KR" dirty="0"/>
              <a:t>lib</a:t>
            </a:r>
            <a:r>
              <a:rPr lang="ko-KR" altLang="en-US" dirty="0"/>
              <a:t> 파일에서도 확인하실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576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circuit method</a:t>
            </a:r>
            <a:r>
              <a:rPr lang="ko-KR" altLang="en-US" dirty="0" err="1"/>
              <a:t>를</a:t>
            </a:r>
            <a:r>
              <a:rPr lang="ko-KR" altLang="en-US" dirty="0"/>
              <a:t> 이용하여 </a:t>
            </a:r>
            <a:r>
              <a:rPr lang="en-US" altLang="ko-KR" dirty="0" err="1"/>
              <a:t>aoi</a:t>
            </a:r>
            <a:r>
              <a:rPr lang="ko-KR" altLang="en-US" dirty="0"/>
              <a:t>게이트의 </a:t>
            </a:r>
            <a:r>
              <a:rPr lang="en-US" altLang="ko-KR" dirty="0"/>
              <a:t>input a</a:t>
            </a:r>
            <a:r>
              <a:rPr lang="ko-KR" altLang="en-US" dirty="0"/>
              <a:t>와 </a:t>
            </a:r>
            <a:r>
              <a:rPr lang="en-US" altLang="ko-KR" dirty="0"/>
              <a:t>output y</a:t>
            </a:r>
            <a:r>
              <a:rPr lang="ko-KR" altLang="en-US" dirty="0"/>
              <a:t> 사이의 </a:t>
            </a:r>
            <a:r>
              <a:rPr lang="en-US" altLang="ko-KR" dirty="0"/>
              <a:t>timing sense</a:t>
            </a:r>
            <a:r>
              <a:rPr lang="ko-KR" altLang="en-US" dirty="0" err="1"/>
              <a:t>를</a:t>
            </a:r>
            <a:r>
              <a:rPr lang="ko-KR" altLang="en-US" dirty="0"/>
              <a:t> 구해보도록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Net timing arc</a:t>
            </a:r>
            <a:r>
              <a:rPr lang="ko-KR" altLang="en-US" dirty="0"/>
              <a:t>는 항상 </a:t>
            </a:r>
            <a:r>
              <a:rPr lang="en-US" altLang="ko-KR" dirty="0"/>
              <a:t>positive unate</a:t>
            </a:r>
            <a:r>
              <a:rPr lang="ko-KR" altLang="en-US" dirty="0"/>
              <a:t>로 가정하고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게이트는 </a:t>
            </a:r>
            <a:r>
              <a:rPr lang="en-US" altLang="ko-KR" dirty="0"/>
              <a:t>positive unate</a:t>
            </a:r>
            <a:r>
              <a:rPr lang="ko-KR" altLang="en-US" dirty="0"/>
              <a:t>이고 </a:t>
            </a:r>
            <a:r>
              <a:rPr lang="en-US" altLang="ko-KR" dirty="0"/>
              <a:t>NOR</a:t>
            </a:r>
            <a:r>
              <a:rPr lang="ko-KR" altLang="en-US" dirty="0"/>
              <a:t> 게이트는 </a:t>
            </a:r>
            <a:r>
              <a:rPr lang="en-US" altLang="ko-KR" dirty="0"/>
              <a:t>negative unate</a:t>
            </a:r>
            <a:r>
              <a:rPr lang="ko-KR" altLang="en-US" dirty="0"/>
              <a:t>임을 고려했을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엔터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왼쪽 표와 </a:t>
            </a:r>
            <a:r>
              <a:rPr lang="en-US" altLang="ko-KR" dirty="0"/>
              <a:t>lib </a:t>
            </a:r>
            <a:r>
              <a:rPr lang="ko-KR" altLang="en-US" dirty="0"/>
              <a:t>파일에서 알 수 있듯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 사이의 </a:t>
            </a:r>
            <a:r>
              <a:rPr lang="en-US" altLang="ko-KR" dirty="0"/>
              <a:t>timing sense</a:t>
            </a:r>
            <a:r>
              <a:rPr lang="ko-KR" altLang="en-US" dirty="0"/>
              <a:t>는 </a:t>
            </a:r>
            <a:r>
              <a:rPr lang="en-US" altLang="ko-KR" dirty="0"/>
              <a:t>negative unate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5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function method</a:t>
            </a:r>
            <a:r>
              <a:rPr lang="ko-KR" altLang="en-US" dirty="0" err="1"/>
              <a:t>를</a:t>
            </a:r>
            <a:r>
              <a:rPr lang="ko-KR" altLang="en-US" dirty="0"/>
              <a:t> 사용하여 </a:t>
            </a:r>
            <a:r>
              <a:rPr lang="en-US" altLang="ko-KR" dirty="0"/>
              <a:t>OAI</a:t>
            </a:r>
            <a:r>
              <a:rPr lang="ko-KR" altLang="en-US" dirty="0"/>
              <a:t> 게이트의 </a:t>
            </a:r>
            <a:r>
              <a:rPr lang="en-US" altLang="ko-KR" dirty="0"/>
              <a:t>input a</a:t>
            </a:r>
            <a:r>
              <a:rPr lang="ko-KR" altLang="en-US" dirty="0"/>
              <a:t>와 </a:t>
            </a:r>
            <a:r>
              <a:rPr lang="en-US" altLang="ko-KR" dirty="0"/>
              <a:t>output y</a:t>
            </a:r>
            <a:r>
              <a:rPr lang="ko-KR" altLang="en-US" dirty="0"/>
              <a:t> 사이의 </a:t>
            </a:r>
            <a:r>
              <a:rPr lang="en-US" altLang="ko-KR" dirty="0"/>
              <a:t>timing sense</a:t>
            </a:r>
            <a:r>
              <a:rPr lang="ko-KR" altLang="en-US" dirty="0" err="1"/>
              <a:t>를</a:t>
            </a:r>
            <a:r>
              <a:rPr lang="ko-KR" altLang="en-US" dirty="0"/>
              <a:t> 구해보도록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식을 가리키며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OAI</a:t>
            </a:r>
            <a:r>
              <a:rPr lang="ko-KR" altLang="en-US" dirty="0"/>
              <a:t>게이트의 식은 다음과 같고</a:t>
            </a:r>
            <a:r>
              <a:rPr lang="en-US" altLang="ko-KR" dirty="0"/>
              <a:t>,</a:t>
            </a:r>
            <a:r>
              <a:rPr lang="ko-KR" altLang="en-US" dirty="0"/>
              <a:t> 이를 </a:t>
            </a:r>
            <a:r>
              <a:rPr lang="en-US" altLang="ko-KR" dirty="0"/>
              <a:t>SOP form</a:t>
            </a:r>
            <a:r>
              <a:rPr lang="ko-KR" altLang="en-US" dirty="0" err="1"/>
              <a:t>으로</a:t>
            </a:r>
            <a:r>
              <a:rPr lang="ko-KR" altLang="en-US" dirty="0"/>
              <a:t> 나타내면 아래와 같습니다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변환한 식에서 </a:t>
            </a:r>
            <a:r>
              <a:rPr lang="en-US" altLang="ko-KR" dirty="0"/>
              <a:t>a</a:t>
            </a:r>
            <a:r>
              <a:rPr lang="ko-KR" altLang="en-US" dirty="0"/>
              <a:t>는 등장하지 않고 </a:t>
            </a:r>
            <a:r>
              <a:rPr lang="en-US" altLang="ko-KR" dirty="0"/>
              <a:t>a’</a:t>
            </a:r>
            <a:r>
              <a:rPr lang="ko-KR" altLang="en-US" dirty="0"/>
              <a:t>만 나오는 것으로 보아</a:t>
            </a:r>
            <a:r>
              <a:rPr lang="en-US" altLang="ko-KR" dirty="0"/>
              <a:t>(</a:t>
            </a:r>
            <a:r>
              <a:rPr lang="ko-KR" altLang="en-US" dirty="0" err="1"/>
              <a:t>엔터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input a</a:t>
            </a:r>
            <a:r>
              <a:rPr lang="ko-KR" altLang="en-US" dirty="0"/>
              <a:t>와</a:t>
            </a:r>
            <a:r>
              <a:rPr lang="en-US" altLang="ko-KR" dirty="0"/>
              <a:t> output y</a:t>
            </a:r>
            <a:r>
              <a:rPr lang="ko-KR" altLang="en-US" dirty="0"/>
              <a:t>사이의</a:t>
            </a:r>
            <a:r>
              <a:rPr lang="en-US" altLang="ko-KR" dirty="0"/>
              <a:t> timing sense</a:t>
            </a:r>
            <a:r>
              <a:rPr lang="ko-KR" altLang="en-US" dirty="0"/>
              <a:t>는</a:t>
            </a:r>
            <a:r>
              <a:rPr lang="en-US" altLang="ko-KR" dirty="0"/>
              <a:t> negative unate</a:t>
            </a:r>
            <a:r>
              <a:rPr lang="ko-KR" altLang="en-US" dirty="0"/>
              <a:t>임을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8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예시에서 세가지 방법을 사용하여 </a:t>
            </a:r>
            <a:r>
              <a:rPr lang="en-US" altLang="ko-KR" dirty="0"/>
              <a:t>timing sense</a:t>
            </a:r>
            <a:r>
              <a:rPr lang="ko-KR" altLang="en-US" dirty="0" err="1"/>
              <a:t>를</a:t>
            </a:r>
            <a:r>
              <a:rPr lang="ko-KR" altLang="en-US" dirty="0"/>
              <a:t> 판단하는 것을 모두 보여드렸기에</a:t>
            </a:r>
            <a:endParaRPr lang="en-US" altLang="ko-KR" dirty="0"/>
          </a:p>
          <a:p>
            <a:r>
              <a:rPr lang="ko-KR" altLang="en-US" dirty="0"/>
              <a:t>다음 예시는 시간관계상 생략하도록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62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시간관계상 생략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02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챕터</a:t>
            </a:r>
            <a:r>
              <a:rPr kumimoji="1" lang="en-US" altLang="ko-KR" dirty="0"/>
              <a:t>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STA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DTA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비교하면서 시작해보도록 하겠습니다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기준으로 다음 표를 살펴보면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false error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report</a:t>
            </a:r>
            <a:r>
              <a:rPr kumimoji="1" lang="ko-KR" altLang="en-US" dirty="0"/>
              <a:t>할 수 있다는 점에서 </a:t>
            </a:r>
            <a:r>
              <a:rPr kumimoji="1" lang="en-US" altLang="ko-KR" dirty="0"/>
              <a:t>DTA</a:t>
            </a:r>
            <a:r>
              <a:rPr kumimoji="1" lang="ko-KR" altLang="en-US" dirty="0"/>
              <a:t>보다 정확도가 떨어집니다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또한 </a:t>
            </a:r>
            <a:r>
              <a:rPr kumimoji="1" lang="en-US" altLang="ko-KR" dirty="0"/>
              <a:t>STA</a:t>
            </a:r>
            <a:r>
              <a:rPr kumimoji="1" lang="ko-KR" altLang="en-US" dirty="0"/>
              <a:t>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모든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에 대해 </a:t>
            </a:r>
            <a:r>
              <a:rPr kumimoji="1" lang="en-US" altLang="ko-KR" dirty="0"/>
              <a:t>worst case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timing violation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일어나는지의</a:t>
            </a:r>
            <a:r>
              <a:rPr kumimoji="1" lang="ko-KR" altLang="en-US" dirty="0"/>
              <a:t> 여부를 검사하는 것으로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worst possible delay</a:t>
            </a:r>
            <a:r>
              <a:rPr kumimoji="1" lang="ko-KR" altLang="en-US" dirty="0"/>
              <a:t>는 고려하지만 </a:t>
            </a:r>
            <a:r>
              <a:rPr kumimoji="1" lang="en-US" altLang="ko-KR" dirty="0"/>
              <a:t>logic</a:t>
            </a:r>
            <a:r>
              <a:rPr kumimoji="1" lang="ko-KR" altLang="en-US" dirty="0"/>
              <a:t>에 대해서는 검증하지 않는다는 특징을 가집니다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(</a:t>
            </a:r>
            <a:r>
              <a:rPr kumimoji="1" lang="ko-KR" altLang="en-US" dirty="0" err="1"/>
              <a:t>엔터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DTA</a:t>
            </a:r>
            <a:r>
              <a:rPr kumimoji="1" lang="ko-KR" altLang="en-US" dirty="0"/>
              <a:t>보다 수행 속도가 빠른데 이는 다수의 </a:t>
            </a:r>
            <a:r>
              <a:rPr kumimoji="1" lang="en-US" altLang="ko-KR" dirty="0"/>
              <a:t>test</a:t>
            </a:r>
            <a:r>
              <a:rPr kumimoji="1" lang="ko-KR" altLang="en-US" dirty="0"/>
              <a:t> </a:t>
            </a:r>
            <a:r>
              <a:rPr kumimoji="1" lang="en-US" altLang="ko-KR" dirty="0"/>
              <a:t>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시뮬레이션 할 필요가 없기 때문입니다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(</a:t>
            </a:r>
            <a:r>
              <a:rPr kumimoji="1" lang="ko-KR" altLang="en-US" dirty="0" err="1"/>
              <a:t>엔터</a:t>
            </a:r>
            <a:r>
              <a:rPr kumimoji="1" lang="en-US" altLang="ko-KR" dirty="0"/>
              <a:t>)(</a:t>
            </a:r>
            <a:r>
              <a:rPr kumimoji="1" lang="ko-KR" altLang="en-US" dirty="0" err="1"/>
              <a:t>엔터</a:t>
            </a:r>
            <a:r>
              <a:rPr kumimoji="1" lang="en-US" altLang="ko-KR" dirty="0"/>
              <a:t>) </a:t>
            </a:r>
            <a:r>
              <a:rPr kumimoji="1" lang="ko-KR" altLang="en-US" dirty="0"/>
              <a:t>더하여 </a:t>
            </a:r>
            <a:r>
              <a:rPr kumimoji="1" lang="en-US" altLang="ko-KR" dirty="0"/>
              <a:t>STA</a:t>
            </a:r>
            <a:r>
              <a:rPr kumimoji="1" lang="ko-KR" altLang="en-US" dirty="0"/>
              <a:t>는 가능한 모든 </a:t>
            </a:r>
            <a:r>
              <a:rPr kumimoji="1" lang="en-US" altLang="ko-KR" dirty="0"/>
              <a:t>logic condition</a:t>
            </a:r>
            <a:r>
              <a:rPr kumimoji="1" lang="ko-KR" altLang="en-US" dirty="0"/>
              <a:t>에 대해 </a:t>
            </a:r>
            <a:r>
              <a:rPr kumimoji="1" lang="en-US" altLang="ko-KR" dirty="0"/>
              <a:t>worst case timing</a:t>
            </a:r>
            <a:r>
              <a:rPr kumimoji="1" lang="ko-KR" altLang="en-US" dirty="0"/>
              <a:t>을 계산하기 때문에 </a:t>
            </a:r>
            <a:r>
              <a:rPr kumimoji="1" lang="en-US" altLang="ko-KR" dirty="0"/>
              <a:t>DTA</a:t>
            </a:r>
            <a:r>
              <a:rPr kumimoji="1" lang="ko-KR" altLang="en-US" dirty="0"/>
              <a:t>보다 상대적으로 철저한 분석을 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다음으로 </a:t>
            </a:r>
            <a:r>
              <a:rPr kumimoji="1" lang="en-US" altLang="ko-KR" dirty="0"/>
              <a:t>STA</a:t>
            </a:r>
            <a:r>
              <a:rPr kumimoji="1" lang="ko-KR" altLang="en-US" dirty="0"/>
              <a:t>의 특징에 대해 몇가지 </a:t>
            </a:r>
            <a:r>
              <a:rPr kumimoji="1" lang="ko-KR" altLang="en-US" dirty="0" err="1"/>
              <a:t>설명드리도록</a:t>
            </a:r>
            <a:r>
              <a:rPr kumimoji="1" lang="ko-KR" altLang="en-US" dirty="0"/>
              <a:t> 하겠습니다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real, false 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가리지 않고 모든 가능한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에 대해 </a:t>
            </a:r>
            <a:r>
              <a:rPr kumimoji="1" lang="en-US" altLang="ko-KR" dirty="0"/>
              <a:t>timing analysis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수행합니다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False path</a:t>
            </a:r>
            <a:r>
              <a:rPr kumimoji="1" lang="ko-KR" altLang="en-US" dirty="0"/>
              <a:t>에 대해서는 이후에 다시 </a:t>
            </a:r>
            <a:r>
              <a:rPr kumimoji="1" lang="ko-KR" altLang="en-US" dirty="0" err="1"/>
              <a:t>설명드리도록</a:t>
            </a:r>
            <a:r>
              <a:rPr kumimoji="1" lang="ko-KR" altLang="en-US" dirty="0"/>
              <a:t>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synchronous design</a:t>
            </a:r>
            <a:r>
              <a:rPr kumimoji="1" lang="ko-KR" altLang="en-US" dirty="0"/>
              <a:t>에서만 효율적으로 작동하며 이 과정에서 클럭의 영향을 받는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 들은 모두 제약 조건을 필요로한다는 특징을 갖습니다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548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</a:t>
            </a:r>
            <a:r>
              <a:rPr kumimoji="1" lang="en-US" altLang="ko-KR" dirty="0"/>
              <a:t>Timing Path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각각의 </a:t>
            </a:r>
            <a:r>
              <a:rPr kumimoji="1" lang="en-US" altLang="ko-KR" dirty="0"/>
              <a:t>Timing path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start point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end point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가지며 이때 </a:t>
            </a:r>
            <a:r>
              <a:rPr kumimoji="1" lang="en-US" altLang="ko-KR" dirty="0"/>
              <a:t>startpoint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endpoint</a:t>
            </a:r>
            <a:r>
              <a:rPr kumimoji="1" lang="ko-KR" altLang="en-US" dirty="0"/>
              <a:t>는 어떤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인지에 따라 달라집니다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지금부터 다양한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에 대한 정의와 각각의 </a:t>
            </a:r>
            <a:r>
              <a:rPr kumimoji="1" lang="en-US" altLang="ko-KR" dirty="0"/>
              <a:t>startpoint</a:t>
            </a:r>
            <a:r>
              <a:rPr kumimoji="1" lang="ko-KR" altLang="en-US" dirty="0"/>
              <a:t> 그리고</a:t>
            </a:r>
            <a:r>
              <a:rPr kumimoji="1" lang="en-US" altLang="ko-KR" dirty="0"/>
              <a:t> endpoint</a:t>
            </a:r>
            <a:r>
              <a:rPr kumimoji="1" lang="ko-KR" altLang="en-US" dirty="0"/>
              <a:t>에 대해 간단한 설명을 드리도록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첫번째로 살펴볼 것은 </a:t>
            </a:r>
            <a:r>
              <a:rPr kumimoji="1" lang="en-US" altLang="ko-KR" dirty="0"/>
              <a:t>data path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Data path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startpoint</a:t>
            </a:r>
            <a:r>
              <a:rPr kumimoji="1" lang="ko-KR" altLang="en-US" dirty="0"/>
              <a:t>는 디자인의 </a:t>
            </a:r>
            <a:r>
              <a:rPr kumimoji="1" lang="en-US" altLang="ko-KR" dirty="0"/>
              <a:t>input port</a:t>
            </a:r>
            <a:r>
              <a:rPr kumimoji="1" lang="ko-KR" altLang="en-US" dirty="0"/>
              <a:t> 또는</a:t>
            </a:r>
            <a:r>
              <a:rPr kumimoji="1" lang="en-US" altLang="ko-KR" dirty="0"/>
              <a:t> FF/latch/Memory</a:t>
            </a:r>
            <a:r>
              <a:rPr kumimoji="1" lang="ko-KR" altLang="en-US" dirty="0"/>
              <a:t>의 클럭 핀이며 </a:t>
            </a:r>
            <a:r>
              <a:rPr kumimoji="1" lang="en-US" altLang="ko-KR" dirty="0"/>
              <a:t>endpoint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output port</a:t>
            </a:r>
            <a:r>
              <a:rPr kumimoji="1" lang="ko-KR" altLang="en-US" dirty="0"/>
              <a:t> 또는 </a:t>
            </a:r>
            <a:r>
              <a:rPr kumimoji="1" lang="en-US" altLang="ko-KR" dirty="0"/>
              <a:t>FF/latch/Memory</a:t>
            </a:r>
            <a:r>
              <a:rPr kumimoji="1" lang="ko-KR" altLang="en-US" dirty="0"/>
              <a:t>의 입력 핀입니다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 그림에서 </a:t>
            </a:r>
            <a:r>
              <a:rPr kumimoji="1" lang="en-US" altLang="ko-KR" dirty="0"/>
              <a:t>PATH1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startpoint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input port</a:t>
            </a:r>
            <a:r>
              <a:rPr kumimoji="1" lang="ko-KR" altLang="en-US" dirty="0"/>
              <a:t>로</a:t>
            </a:r>
            <a:r>
              <a:rPr kumimoji="1" lang="en-US" altLang="ko-KR" dirty="0"/>
              <a:t>, endpoint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FF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인</a:t>
            </a:r>
            <a:r>
              <a:rPr kumimoji="1" lang="en-US" altLang="ko-KR" dirty="0"/>
              <a:t> D</a:t>
            </a:r>
            <a:r>
              <a:rPr kumimoji="1" lang="ko-KR" altLang="en-US" dirty="0"/>
              <a:t>로 갖는 </a:t>
            </a:r>
            <a:r>
              <a:rPr kumimoji="1" lang="en-US" altLang="ko-KR" dirty="0"/>
              <a:t>Data path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두번째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는</a:t>
            </a:r>
            <a:r>
              <a:rPr kumimoji="1" lang="en-US" altLang="ko-KR" dirty="0"/>
              <a:t> clock path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startpoint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input port</a:t>
            </a:r>
            <a:r>
              <a:rPr kumimoji="1" lang="ko-KR" altLang="en-US" dirty="0"/>
              <a:t> 또는</a:t>
            </a:r>
            <a:r>
              <a:rPr kumimoji="1" lang="en-US" altLang="ko-KR" dirty="0"/>
              <a:t> input pin</a:t>
            </a:r>
            <a:r>
              <a:rPr kumimoji="1" lang="ko-KR" altLang="en-US" dirty="0"/>
              <a:t>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endpoint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sequential element</a:t>
            </a:r>
            <a:r>
              <a:rPr kumimoji="1" lang="ko-KR" altLang="en-US" dirty="0"/>
              <a:t>의 클럭 핀입니다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이때 </a:t>
            </a:r>
            <a:r>
              <a:rPr kumimoji="1" lang="en-US" altLang="ko-KR" dirty="0"/>
              <a:t>Clock path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startpoint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endpoint</a:t>
            </a:r>
            <a:r>
              <a:rPr kumimoji="1" lang="ko-KR" altLang="en-US" dirty="0"/>
              <a:t> 사이에는 버퍼나 인버터 등이 들어갈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다음 그림에서 </a:t>
            </a:r>
            <a:r>
              <a:rPr kumimoji="1" lang="en-US" altLang="ko-KR" dirty="0"/>
              <a:t>clock path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clock path1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startpoint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 input port</a:t>
            </a:r>
            <a:r>
              <a:rPr kumimoji="1" lang="ko-KR" altLang="en-US" dirty="0"/>
              <a:t>로</a:t>
            </a:r>
            <a:r>
              <a:rPr kumimoji="1" lang="en-US" altLang="ko-KR" dirty="0"/>
              <a:t>, endpoint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각 </a:t>
            </a:r>
            <a:r>
              <a:rPr kumimoji="1" lang="en-US" altLang="ko-KR" dirty="0"/>
              <a:t>FF</a:t>
            </a:r>
            <a:r>
              <a:rPr kumimoji="1" lang="ko-KR" altLang="en-US" dirty="0"/>
              <a:t>의 클락 핀으로 갖는 것을 확인할 수 있습니다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12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세번째 살펴볼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clock gating path</a:t>
            </a:r>
            <a:r>
              <a:rPr kumimoji="1" lang="ko-KR" altLang="en-US" dirty="0"/>
              <a:t>로</a:t>
            </a:r>
            <a:r>
              <a:rPr kumimoji="1" lang="en-US" altLang="ko-KR" dirty="0"/>
              <a:t> startpoint</a:t>
            </a:r>
            <a:r>
              <a:rPr kumimoji="1" lang="ko-KR" altLang="en-US" dirty="0"/>
              <a:t>는 디자인의 </a:t>
            </a:r>
            <a:r>
              <a:rPr kumimoji="1" lang="en-US" altLang="ko-KR" dirty="0"/>
              <a:t>input port,</a:t>
            </a:r>
            <a:r>
              <a:rPr kumimoji="1" lang="ko-KR" altLang="en-US" dirty="0"/>
              <a:t> </a:t>
            </a:r>
            <a:r>
              <a:rPr kumimoji="1" lang="en-US" altLang="ko-KR" dirty="0"/>
              <a:t>endpoint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clock gating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input port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</a:t>
            </a:r>
            <a:r>
              <a:rPr kumimoji="1" lang="en-US" altLang="ko-KR" dirty="0"/>
              <a:t> path</a:t>
            </a:r>
            <a:r>
              <a:rPr kumimoji="1" lang="ko-KR" altLang="en-US" dirty="0"/>
              <a:t>는 어떤 </a:t>
            </a:r>
            <a:r>
              <a:rPr kumimoji="1" lang="ko-KR" altLang="en-US" dirty="0" err="1"/>
              <a:t>클락에도</a:t>
            </a:r>
            <a:r>
              <a:rPr kumimoji="1" lang="ko-KR" altLang="en-US" dirty="0"/>
              <a:t> 속하지 않지만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클락 신호를 사용한다는 특징이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다음 그림에서 볼 수 있듯이 </a:t>
            </a:r>
            <a:r>
              <a:rPr kumimoji="1" lang="en-US" altLang="ko-KR" dirty="0"/>
              <a:t>clock gating path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LD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input port</a:t>
            </a:r>
            <a:r>
              <a:rPr kumimoji="1" lang="ko-KR" altLang="en-US" dirty="0"/>
              <a:t>에서 시작해 클락 신호를 게이트의 </a:t>
            </a:r>
            <a:r>
              <a:rPr kumimoji="1" lang="en-US" altLang="ko-KR" dirty="0"/>
              <a:t>input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사용하는 것을 확인할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네번째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는</a:t>
            </a:r>
            <a:r>
              <a:rPr kumimoji="1" lang="en-US" altLang="ko-KR" dirty="0"/>
              <a:t> asynchronous path</a:t>
            </a:r>
            <a:r>
              <a:rPr kumimoji="1" lang="ko-KR" altLang="en-US" dirty="0"/>
              <a:t>이며 말 그대로 회로의 나머지 부분과 동기화 되어 있지 않으며 클럭 </a:t>
            </a:r>
            <a:r>
              <a:rPr kumimoji="1" lang="ko-KR" altLang="en-US" dirty="0" err="1"/>
              <a:t>엣지와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독립적이다라는</a:t>
            </a:r>
            <a:r>
              <a:rPr kumimoji="1" lang="ko-KR" altLang="en-US" dirty="0"/>
              <a:t> 특징을 갖습니다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리셋은 클럭과 독립적으로 작동하며 회로의 나머지 부분과 동기화 되어있지 않다는 점에서 이를 </a:t>
            </a:r>
            <a:r>
              <a:rPr kumimoji="1" lang="en-US" altLang="ko-KR" dirty="0"/>
              <a:t>asynchronous path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할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53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이외에도 다양한 종류의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들이 존재합니다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먼저 </a:t>
            </a:r>
            <a:r>
              <a:rPr kumimoji="1" lang="en-US" altLang="ko-KR" dirty="0"/>
              <a:t>critical path</a:t>
            </a:r>
            <a:r>
              <a:rPr kumimoji="1" lang="ko-KR" altLang="en-US" dirty="0"/>
              <a:t>란 가장 긴 </a:t>
            </a:r>
            <a:r>
              <a:rPr kumimoji="1" lang="en-US" altLang="ko-KR" dirty="0"/>
              <a:t>delay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갖는 </a:t>
            </a:r>
            <a:r>
              <a:rPr kumimoji="1" lang="en-US" altLang="ko-KR" dirty="0"/>
              <a:t>path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timing critical path</a:t>
            </a:r>
            <a:r>
              <a:rPr kumimoji="1" lang="ko-KR" altLang="en-US" dirty="0"/>
              <a:t>란 </a:t>
            </a:r>
            <a:r>
              <a:rPr kumimoji="1" lang="en-US" altLang="ko-KR" dirty="0"/>
              <a:t>timing</a:t>
            </a:r>
            <a:r>
              <a:rPr kumimoji="1" lang="ko-KR" altLang="en-US" dirty="0"/>
              <a:t>에 관련한 여러 제약 조건들을 만족하지 못하는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negative slack</a:t>
            </a:r>
            <a:r>
              <a:rPr kumimoji="1" lang="ko-KR" altLang="en-US" dirty="0"/>
              <a:t>을 갖는 경로가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이때 이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이거나</a:t>
            </a:r>
            <a:r>
              <a:rPr kumimoji="1" lang="en-US" altLang="ko-KR" dirty="0"/>
              <a:t> multicycle path</a:t>
            </a:r>
            <a:r>
              <a:rPr kumimoji="1" lang="ko-KR" altLang="en-US" dirty="0"/>
              <a:t> 라면 이는 분석에서 제외됩니다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정리하자면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critical path</a:t>
            </a:r>
            <a:r>
              <a:rPr kumimoji="1" lang="ko-KR" altLang="en-US" dirty="0"/>
              <a:t>란 제약 조건에서 가장 많이 벗어난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만약 모든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가 조건을 만족했다면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가장 조건과 일치하지 않는 </a:t>
            </a:r>
            <a:r>
              <a:rPr kumimoji="1" lang="en-US" altLang="ko-KR" dirty="0"/>
              <a:t>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뜻합니다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다음은 </a:t>
            </a:r>
            <a:r>
              <a:rPr kumimoji="1" lang="en-US" altLang="ko-KR" dirty="0"/>
              <a:t>False path</a:t>
            </a:r>
            <a:r>
              <a:rPr kumimoji="1" lang="ko-KR" altLang="en-US" dirty="0"/>
              <a:t>로 디자인 상에 물리적으로는 존재하지만 논리적으로 옳지 않은 </a:t>
            </a:r>
            <a:r>
              <a:rPr kumimoji="1" lang="en-US" altLang="ko-KR" dirty="0"/>
              <a:t>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뜻합니다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특별한 일이 없는 한 이 경로는 사용되지 않으므로 </a:t>
            </a:r>
            <a:r>
              <a:rPr kumimoji="1" lang="en-US" altLang="ko-KR" dirty="0"/>
              <a:t>runtime</a:t>
            </a:r>
            <a:r>
              <a:rPr kumimoji="1" lang="ko-KR" altLang="en-US" dirty="0"/>
              <a:t>을 줄이고 분석 결과를 향상시키기 위해 최적화 또는 </a:t>
            </a:r>
            <a:r>
              <a:rPr kumimoji="1" lang="en-US" altLang="ko-KR" dirty="0"/>
              <a:t>timing analysis</a:t>
            </a:r>
            <a:r>
              <a:rPr kumimoji="1" lang="ko-KR" altLang="en-US" dirty="0"/>
              <a:t>에서 제외됩니다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이어서 </a:t>
            </a:r>
            <a:r>
              <a:rPr kumimoji="1" lang="en-US" altLang="ko-KR" dirty="0"/>
              <a:t>single cycle path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data propagation</a:t>
            </a:r>
            <a:r>
              <a:rPr kumimoji="1" lang="ko-KR" altLang="en-US" dirty="0"/>
              <a:t>에 딱 한번의 </a:t>
            </a:r>
            <a:r>
              <a:rPr kumimoji="1" lang="en-US" altLang="ko-KR" dirty="0"/>
              <a:t>clock cycle</a:t>
            </a:r>
            <a:r>
              <a:rPr kumimoji="1" lang="ko-KR" altLang="en-US" dirty="0"/>
              <a:t>이 필요한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 cycle path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data propagation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이상의 </a:t>
            </a:r>
            <a:r>
              <a:rPr kumimoji="1" lang="en-US" altLang="ko-KR" dirty="0"/>
              <a:t>clock cycle</a:t>
            </a:r>
            <a:r>
              <a:rPr kumimoji="1" lang="ko-KR" altLang="en-US" dirty="0"/>
              <a:t>을 필요로 하는 </a:t>
            </a:r>
            <a:r>
              <a:rPr kumimoji="1" lang="en-US" altLang="ko-KR" dirty="0"/>
              <a:t>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뜻합니다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Longest path</a:t>
            </a:r>
            <a:r>
              <a:rPr kumimoji="1" lang="ko-KR" altLang="en-US" dirty="0"/>
              <a:t>는 말그대로 가장 오랜 시간이 걸리는 경로를 의미하며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worst path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Max path</a:t>
            </a:r>
            <a:r>
              <a:rPr kumimoji="1" lang="ko-KR" altLang="en-US" dirty="0"/>
              <a:t>라고도 불립니다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비슷한 맥락으로</a:t>
            </a:r>
            <a:r>
              <a:rPr kumimoji="1" lang="en-US" altLang="ko-KR" dirty="0"/>
              <a:t> shortest path</a:t>
            </a:r>
            <a:r>
              <a:rPr kumimoji="1" lang="ko-KR" altLang="en-US" dirty="0"/>
              <a:t>는 가장 시간이 적게 걸리는 경로를 뜻하며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best path</a:t>
            </a:r>
            <a:r>
              <a:rPr kumimoji="1" lang="ko-KR" altLang="en-US" dirty="0"/>
              <a:t> 또는</a:t>
            </a:r>
            <a:r>
              <a:rPr kumimoji="1" lang="en-US" altLang="ko-KR" dirty="0"/>
              <a:t> min path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부르기도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잘 아시겠지만 </a:t>
            </a:r>
            <a:r>
              <a:rPr kumimoji="1" lang="en-US" altLang="ko-KR" dirty="0"/>
              <a:t>edge-triggered ff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clock edge</a:t>
            </a:r>
            <a:r>
              <a:rPr kumimoji="1" lang="ko-KR" altLang="en-US" dirty="0"/>
              <a:t>에서 상태를 바꾸는 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래치는</a:t>
            </a:r>
            <a:r>
              <a:rPr kumimoji="1" lang="ko-KR" altLang="en-US" dirty="0"/>
              <a:t> 클락 핀이 </a:t>
            </a:r>
            <a:r>
              <a:rPr kumimoji="1" lang="en-US" altLang="ko-KR" dirty="0"/>
              <a:t>enable </a:t>
            </a:r>
            <a:r>
              <a:rPr kumimoji="1" lang="ko-KR" altLang="en-US" dirty="0"/>
              <a:t>되었을 때 상태를 바꿉니다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따라서 </a:t>
            </a:r>
            <a:r>
              <a:rPr kumimoji="1" lang="en-US" altLang="ko-KR" dirty="0"/>
              <a:t>false path </a:t>
            </a:r>
            <a:r>
              <a:rPr kumimoji="1" lang="ko-KR" altLang="en-US" dirty="0"/>
              <a:t>혹은 </a:t>
            </a:r>
            <a:r>
              <a:rPr kumimoji="1" lang="en-US" altLang="ko-KR" dirty="0"/>
              <a:t>multicycle path</a:t>
            </a:r>
            <a:r>
              <a:rPr kumimoji="1" lang="ko-KR" altLang="en-US" dirty="0"/>
              <a:t>가 아니라면 </a:t>
            </a:r>
            <a:r>
              <a:rPr kumimoji="1" lang="en-US" altLang="ko-KR" dirty="0"/>
              <a:t>edge-triggered 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사용하는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delay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클락의</a:t>
            </a:r>
            <a:r>
              <a:rPr kumimoji="1" lang="ko-KR" altLang="en-US" dirty="0"/>
              <a:t> 한 주기를 넘어설 수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그러나 </a:t>
            </a:r>
            <a:r>
              <a:rPr kumimoji="1" lang="ko-KR" altLang="en-US" dirty="0" err="1"/>
              <a:t>래치를</a:t>
            </a:r>
            <a:r>
              <a:rPr kumimoji="1" lang="ko-KR" altLang="en-US" dirty="0"/>
              <a:t> 사용하는 경우에는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delay</a:t>
            </a:r>
            <a:r>
              <a:rPr kumimoji="1" lang="ko-KR" altLang="en-US" dirty="0"/>
              <a:t>가 클락 사이클보다 크더라도 정상 작동이 가능합니다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바로 다음 단계의 짧은 경로에서 긴 경로로 시간을 빌릴 수 있는 </a:t>
            </a:r>
            <a:r>
              <a:rPr kumimoji="1" lang="en-US" altLang="ko-KR" dirty="0"/>
              <a:t>time borrowing</a:t>
            </a:r>
            <a:r>
              <a:rPr kumimoji="1" lang="ko-KR" altLang="en-US" dirty="0"/>
              <a:t> 혹은 </a:t>
            </a:r>
            <a:r>
              <a:rPr kumimoji="1" lang="en-US" altLang="ko-KR" dirty="0"/>
              <a:t>cycle stealing</a:t>
            </a:r>
            <a:r>
              <a:rPr kumimoji="1" lang="ko-KR" altLang="en-US" dirty="0"/>
              <a:t>을 사용하기 때문입니다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다음 그림을 보면서 자세한 설명 이어가도록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L1</a:t>
            </a:r>
            <a:r>
              <a:rPr kumimoji="1" lang="ko-KR" altLang="en-US" dirty="0" err="1"/>
              <a:t>부터</a:t>
            </a:r>
            <a:r>
              <a:rPr kumimoji="1" lang="en-US" altLang="ko-KR" dirty="0"/>
              <a:t> L4</a:t>
            </a:r>
            <a:r>
              <a:rPr kumimoji="1" lang="ko-KR" altLang="en-US" dirty="0" err="1"/>
              <a:t>까지의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positive level sensitive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 </a:t>
            </a:r>
            <a:r>
              <a:rPr kumimoji="1" lang="ko-KR" altLang="en-US" dirty="0" err="1"/>
              <a:t>래치가</a:t>
            </a:r>
            <a:r>
              <a:rPr kumimoji="1" lang="ko-KR" altLang="en-US" dirty="0"/>
              <a:t>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홀수 번 </a:t>
            </a:r>
            <a:r>
              <a:rPr kumimoji="1" lang="ko-KR" altLang="en-US" dirty="0" err="1"/>
              <a:t>래치는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ko-KR" altLang="en-US" dirty="0" err="1"/>
              <a:t>클락을</a:t>
            </a:r>
            <a:r>
              <a:rPr kumimoji="1" lang="ko-KR" altLang="en-US" dirty="0"/>
              <a:t> 짝수 번 </a:t>
            </a:r>
            <a:r>
              <a:rPr kumimoji="1" lang="ko-KR" altLang="en-US" dirty="0" err="1"/>
              <a:t>래치는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</a:t>
            </a:r>
            <a:r>
              <a:rPr kumimoji="1" lang="ko-KR" altLang="en-US" dirty="0" err="1"/>
              <a:t>클락을</a:t>
            </a:r>
            <a:r>
              <a:rPr kumimoji="1" lang="ko-KR" altLang="en-US" dirty="0"/>
              <a:t>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또한 래치의 </a:t>
            </a:r>
            <a:r>
              <a:rPr kumimoji="1" lang="ko-KR" altLang="en-US" dirty="0" err="1"/>
              <a:t>셋업</a:t>
            </a:r>
            <a:r>
              <a:rPr kumimoji="1" lang="ko-KR" altLang="en-US" dirty="0"/>
              <a:t> 타임은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이라고 가정해보도록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래치의 경우를 살피기 전에 만약 이를 </a:t>
            </a:r>
            <a:r>
              <a:rPr kumimoji="1" lang="ko-KR" altLang="en-US" dirty="0" err="1"/>
              <a:t>플립플롭으로</a:t>
            </a:r>
            <a:r>
              <a:rPr kumimoji="1" lang="ko-KR" altLang="en-US" dirty="0"/>
              <a:t> 설계했다면 어떻게 됐을까요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클락 사이클</a:t>
            </a:r>
            <a:r>
              <a:rPr kumimoji="1" lang="en-US" altLang="ko-KR" dirty="0"/>
              <a:t> </a:t>
            </a:r>
            <a:r>
              <a:rPr kumimoji="1" lang="ko-KR" altLang="en-US" dirty="0"/>
              <a:t>최소값은 가장 큰 </a:t>
            </a:r>
            <a:r>
              <a:rPr kumimoji="1" lang="en-US" altLang="ko-KR" dirty="0"/>
              <a:t>combinational logic 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갖는 </a:t>
            </a:r>
            <a:r>
              <a:rPr kumimoji="1" lang="en-US" altLang="ko-KR" dirty="0"/>
              <a:t>G1</a:t>
            </a:r>
            <a:r>
              <a:rPr kumimoji="1" lang="ko-KR" altLang="en-US" dirty="0"/>
              <a:t>에 의해 </a:t>
            </a:r>
            <a:r>
              <a:rPr kumimoji="1" lang="en-US" altLang="ko-KR" dirty="0"/>
              <a:t>8ns</a:t>
            </a:r>
            <a:r>
              <a:rPr kumimoji="1" lang="ko-KR" altLang="en-US" dirty="0"/>
              <a:t>가 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8ns</a:t>
            </a:r>
            <a:r>
              <a:rPr kumimoji="1" lang="ko-KR" altLang="en-US" dirty="0"/>
              <a:t>보다 클락 주기를 짧게 잡으면 </a:t>
            </a:r>
            <a:r>
              <a:rPr kumimoji="1" lang="en-US" altLang="ko-KR" dirty="0"/>
              <a:t>violation</a:t>
            </a:r>
            <a:r>
              <a:rPr kumimoji="1" lang="ko-KR" altLang="en-US" dirty="0"/>
              <a:t>이 발생하게 되는 것입니다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그렇다면 </a:t>
            </a:r>
            <a:r>
              <a:rPr kumimoji="1" lang="en-US" altLang="ko-KR" dirty="0"/>
              <a:t>8ns</a:t>
            </a:r>
            <a:r>
              <a:rPr kumimoji="1" lang="ko-KR" altLang="en-US" dirty="0"/>
              <a:t>보다 짧은 </a:t>
            </a:r>
            <a:r>
              <a:rPr kumimoji="1" lang="en-US" altLang="ko-KR" dirty="0"/>
              <a:t>5ns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클락 주기로 하는 래치의 경우는 어떻게 될지 살펴보도록 하겠습니다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클락의</a:t>
            </a:r>
            <a:r>
              <a:rPr kumimoji="1" lang="ko-KR" altLang="en-US" dirty="0"/>
              <a:t> 주기가 </a:t>
            </a:r>
            <a:r>
              <a:rPr kumimoji="1" lang="en-US" altLang="ko-KR" dirty="0"/>
              <a:t>5ns,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path1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딜레이는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8ns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이때 </a:t>
            </a:r>
            <a:r>
              <a:rPr kumimoji="1" lang="en-US" altLang="ko-KR" dirty="0"/>
              <a:t>8ns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L2 </a:t>
            </a:r>
            <a:r>
              <a:rPr kumimoji="1" lang="ko-KR" altLang="en-US" dirty="0" err="1"/>
              <a:t>래치는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enable</a:t>
            </a:r>
            <a:r>
              <a:rPr kumimoji="1" lang="ko-KR" altLang="en-US" dirty="0"/>
              <a:t>되어 있으므로 </a:t>
            </a:r>
            <a:r>
              <a:rPr kumimoji="1" lang="en-US" altLang="ko-KR" dirty="0"/>
              <a:t>path1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path2</a:t>
            </a:r>
            <a:r>
              <a:rPr kumimoji="1" lang="ko-KR" altLang="en-US" dirty="0"/>
              <a:t>로부터 </a:t>
            </a:r>
            <a:r>
              <a:rPr kumimoji="1" lang="en-US" altLang="ko-KR" dirty="0"/>
              <a:t>3ns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빌려올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Path1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path2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딜레이</a:t>
            </a:r>
            <a:r>
              <a:rPr kumimoji="1" lang="ko-KR" altLang="en-US" dirty="0"/>
              <a:t> 합은 </a:t>
            </a:r>
            <a:r>
              <a:rPr kumimoji="1" lang="en-US" altLang="ko-KR" dirty="0"/>
              <a:t>10ns</a:t>
            </a:r>
            <a:r>
              <a:rPr kumimoji="1" lang="ko-KR" altLang="en-US" dirty="0"/>
              <a:t>로 세번째 </a:t>
            </a:r>
            <a:r>
              <a:rPr kumimoji="1" lang="ko-KR" altLang="en-US" dirty="0" err="1"/>
              <a:t>래치가</a:t>
            </a:r>
            <a:r>
              <a:rPr kumimoji="1" lang="ko-KR" altLang="en-US" dirty="0"/>
              <a:t> 제대로 작동하는 것에도 </a:t>
            </a:r>
            <a:r>
              <a:rPr kumimoji="1" lang="ko-KR" altLang="en-US" dirty="0" err="1"/>
              <a:t>영향으르</a:t>
            </a:r>
            <a:r>
              <a:rPr kumimoji="1" lang="ko-KR" altLang="en-US" dirty="0"/>
              <a:t> 주지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마찬가지로 </a:t>
            </a:r>
            <a:r>
              <a:rPr kumimoji="1" lang="en-US" altLang="ko-KR" dirty="0"/>
              <a:t>path3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1ns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path4</a:t>
            </a:r>
            <a:r>
              <a:rPr kumimoji="1" lang="ko-KR" altLang="en-US" dirty="0"/>
              <a:t>로부터 빌려오고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이때 역시 </a:t>
            </a:r>
            <a:r>
              <a:rPr kumimoji="1" lang="en-US" altLang="ko-KR" dirty="0"/>
              <a:t>timing violation</a:t>
            </a:r>
            <a:r>
              <a:rPr kumimoji="1" lang="ko-KR" altLang="en-US" dirty="0"/>
              <a:t>은 발생하지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결과적으로 위와 같은 디자인을 수행할 때 </a:t>
            </a:r>
            <a:r>
              <a:rPr kumimoji="1" lang="ko-KR" altLang="en-US" dirty="0" err="1"/>
              <a:t>래치를</a:t>
            </a:r>
            <a:r>
              <a:rPr kumimoji="1" lang="ko-KR" altLang="en-US" dirty="0"/>
              <a:t> 사용하면 </a:t>
            </a:r>
            <a:r>
              <a:rPr kumimoji="1" lang="en-US" altLang="ko-KR" dirty="0"/>
              <a:t>20ns</a:t>
            </a:r>
            <a:r>
              <a:rPr kumimoji="1" lang="ko-KR" altLang="en-US" dirty="0"/>
              <a:t>만에 작업을 끝낼 수 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플립플롭을</a:t>
            </a:r>
            <a:r>
              <a:rPr kumimoji="1" lang="ko-KR" altLang="en-US" dirty="0"/>
              <a:t> 사용하는 경우 클락 사이클이 </a:t>
            </a:r>
            <a:r>
              <a:rPr kumimoji="1" lang="en-US" altLang="ko-KR" dirty="0"/>
              <a:t>8ns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 </a:t>
            </a:r>
            <a:r>
              <a:rPr kumimoji="1" lang="ko-KR" altLang="en-US" dirty="0" err="1"/>
              <a:t>필요로하므로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32ns</a:t>
            </a:r>
            <a:r>
              <a:rPr kumimoji="1" lang="ko-KR" altLang="en-US" dirty="0"/>
              <a:t>의 시간이 걸리는 것을 알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이처럼 </a:t>
            </a:r>
            <a:r>
              <a:rPr kumimoji="1" lang="ko-KR" altLang="en-US" dirty="0" err="1"/>
              <a:t>래치는</a:t>
            </a:r>
            <a:r>
              <a:rPr kumimoji="1" lang="ko-KR" altLang="en-US" dirty="0"/>
              <a:t> 제대로 사용하면 </a:t>
            </a:r>
            <a:r>
              <a:rPr kumimoji="1" lang="ko-KR" altLang="en-US" dirty="0" err="1"/>
              <a:t>플립플롭보다</a:t>
            </a:r>
            <a:r>
              <a:rPr kumimoji="1" lang="ko-KR" altLang="en-US" dirty="0"/>
              <a:t> 효율을 높일 수 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컨트롤하기 어렵다는 단점을 갖습니다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이어서 </a:t>
            </a:r>
            <a:r>
              <a:rPr kumimoji="1" lang="en-US" altLang="ko-KR" dirty="0"/>
              <a:t>Time borrowing</a:t>
            </a:r>
            <a:r>
              <a:rPr kumimoji="1" lang="ko-KR" altLang="en-US" dirty="0"/>
              <a:t>을 수행할 때 유의해야 할 사항을 몇가지 살펴보도록 하겠습니다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Time borrowing</a:t>
            </a:r>
            <a:r>
              <a:rPr kumimoji="1" lang="ko-KR" altLang="en-US" dirty="0"/>
              <a:t>은 동일 사이클 내에서 일어나야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launching latch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capturing latch</a:t>
            </a:r>
            <a:r>
              <a:rPr kumimoji="1" lang="ko-KR" altLang="en-US" dirty="0"/>
              <a:t>가 동일한 </a:t>
            </a:r>
            <a:r>
              <a:rPr kumimoji="1" lang="ko-KR" altLang="en-US" dirty="0" err="1"/>
              <a:t>클락의</a:t>
            </a:r>
            <a:r>
              <a:rPr kumimoji="1" lang="ko-KR" altLang="en-US" dirty="0"/>
              <a:t> 동일한 부분을 사용해야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이를 어길 시 </a:t>
            </a:r>
            <a:r>
              <a:rPr kumimoji="1" lang="en-US" altLang="ko-KR" dirty="0"/>
              <a:t>time borrowing</a:t>
            </a:r>
            <a:r>
              <a:rPr kumimoji="1" lang="ko-KR" altLang="en-US" dirty="0"/>
              <a:t>은 일어나지 않습니다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앞선 예시에서 볼 수 있듯 </a:t>
            </a:r>
            <a:r>
              <a:rPr kumimoji="1" lang="en-US" altLang="ko-KR" dirty="0"/>
              <a:t>Time borrowing</a:t>
            </a:r>
            <a:r>
              <a:rPr kumimoji="1" lang="ko-KR" altLang="en-US" dirty="0"/>
              <a:t>은 데이터 도착 시간을 늦추고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만약</a:t>
            </a:r>
            <a:r>
              <a:rPr kumimoji="1" lang="en-US" altLang="ko-KR" dirty="0"/>
              <a:t>, L1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L2</a:t>
            </a:r>
            <a:r>
              <a:rPr kumimoji="1" lang="ko-KR" altLang="en-US" dirty="0"/>
              <a:t>로의 </a:t>
            </a:r>
            <a:r>
              <a:rPr kumimoji="1" lang="en-US" altLang="ko-KR" dirty="0"/>
              <a:t>time borrowing</a:t>
            </a:r>
            <a:r>
              <a:rPr kumimoji="1" lang="ko-KR" altLang="en-US" dirty="0"/>
              <a:t>이 일어나지 않았다면</a:t>
            </a:r>
            <a:r>
              <a:rPr kumimoji="1" lang="en-US" altLang="ko-KR" dirty="0"/>
              <a:t>, 7ns</a:t>
            </a:r>
            <a:r>
              <a:rPr kumimoji="1" lang="ko-KR" altLang="en-US" dirty="0"/>
              <a:t>에 세번째 </a:t>
            </a:r>
            <a:r>
              <a:rPr kumimoji="1" lang="ko-KR" altLang="en-US" dirty="0" err="1"/>
              <a:t>래치로</a:t>
            </a:r>
            <a:r>
              <a:rPr kumimoji="1" lang="ko-KR" altLang="en-US" dirty="0"/>
              <a:t> 데이터를 전달할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그러나 앞선 상황에서는 </a:t>
            </a:r>
            <a:r>
              <a:rPr kumimoji="1" lang="en-US" altLang="ko-KR" dirty="0"/>
              <a:t>Time borrowing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인해 </a:t>
            </a:r>
            <a:r>
              <a:rPr kumimoji="1" lang="en-US" altLang="ko-KR" dirty="0"/>
              <a:t>10ns</a:t>
            </a:r>
            <a:r>
              <a:rPr kumimoji="1" lang="ko-KR" altLang="en-US" dirty="0"/>
              <a:t>에 세번째 </a:t>
            </a:r>
            <a:r>
              <a:rPr kumimoji="1" lang="ko-KR" altLang="en-US" dirty="0" err="1"/>
              <a:t>래치로</a:t>
            </a:r>
            <a:r>
              <a:rPr kumimoji="1" lang="ko-KR" altLang="en-US" dirty="0"/>
              <a:t> 데이터가 전달되었습니다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이를 통해 </a:t>
            </a:r>
            <a:r>
              <a:rPr kumimoji="1" lang="en-US" altLang="ko-KR" dirty="0"/>
              <a:t>time borrowing</a:t>
            </a:r>
            <a:r>
              <a:rPr kumimoji="1" lang="ko-KR" altLang="en-US" dirty="0"/>
              <a:t>은 데이터 도착 시간을 늦추기 때문에 </a:t>
            </a:r>
            <a:r>
              <a:rPr kumimoji="1" lang="en-US" altLang="ko-KR" dirty="0"/>
              <a:t>setup slack</a:t>
            </a:r>
            <a:r>
              <a:rPr kumimoji="1" lang="ko-KR" altLang="en-US" dirty="0"/>
              <a:t>의 값에 영향을 준다는 것을 알 수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또한</a:t>
            </a:r>
            <a:r>
              <a:rPr kumimoji="1" lang="en-US" altLang="ko-KR" dirty="0"/>
              <a:t>, time borrowing</a:t>
            </a:r>
            <a:r>
              <a:rPr kumimoji="1" lang="ko-KR" altLang="en-US" dirty="0"/>
              <a:t>은 여러 단계로 나뉘어 수행 가능합니다</a:t>
            </a:r>
            <a:r>
              <a:rPr kumimoji="1" lang="en-US" altLang="ko-KR" dirty="0"/>
              <a:t>.  </a:t>
            </a:r>
          </a:p>
          <a:p>
            <a:r>
              <a:rPr kumimoji="1" lang="ko-KR" altLang="en-US" dirty="0"/>
              <a:t>마지막으로 관련 용어를 간단하게 정의하고 챕터 </a:t>
            </a:r>
            <a:r>
              <a:rPr kumimoji="1" lang="en-US" altLang="ko-KR" dirty="0"/>
              <a:t>2.2 </a:t>
            </a:r>
            <a:r>
              <a:rPr kumimoji="1" lang="ko-KR" altLang="en-US" dirty="0"/>
              <a:t>마치도록 하겠습니다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Maximum Borrow time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클락의</a:t>
            </a:r>
            <a:r>
              <a:rPr kumimoji="1" lang="ko-KR" altLang="en-US" dirty="0"/>
              <a:t> 주기에서 래치의 </a:t>
            </a:r>
            <a:r>
              <a:rPr kumimoji="1" lang="ko-KR" altLang="en-US" dirty="0" err="1"/>
              <a:t>셋업</a:t>
            </a:r>
            <a:r>
              <a:rPr kumimoji="1" lang="ko-KR" altLang="en-US" dirty="0"/>
              <a:t> 타임을 뺀 것으로 빌릴 수 있는 최대의 시간을 의미합니다</a:t>
            </a:r>
            <a:r>
              <a:rPr kumimoji="1" lang="en-US" altLang="ko-KR" dirty="0"/>
              <a:t>. Negative borrow time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, </a:t>
            </a:r>
            <a:r>
              <a:rPr kumimoji="1" lang="ko-KR" altLang="en-US" dirty="0"/>
              <a:t>데이터 도착시간에서 클락 </a:t>
            </a:r>
            <a:r>
              <a:rPr kumimoji="1" lang="ko-KR" altLang="en-US" dirty="0" err="1"/>
              <a:t>엣지</a:t>
            </a:r>
            <a:r>
              <a:rPr kumimoji="1" lang="ko-KR" altLang="en-US" dirty="0"/>
              <a:t> 시간을 뺀 값이 음수가 되는 상황으로 이 때는 </a:t>
            </a:r>
            <a:r>
              <a:rPr kumimoji="1" lang="en-US" altLang="ko-KR" dirty="0"/>
              <a:t>time borrowing</a:t>
            </a:r>
            <a:r>
              <a:rPr kumimoji="1" lang="ko-KR" altLang="en-US" dirty="0"/>
              <a:t>이 일어날 수 없습니다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2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목차는 다음과 같습니다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55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 챕터는 </a:t>
            </a:r>
            <a:r>
              <a:rPr kumimoji="1" lang="en-US" altLang="ko-KR" dirty="0"/>
              <a:t>setup, hold time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violation</a:t>
            </a:r>
            <a:r>
              <a:rPr kumimoji="1" lang="ko-KR" altLang="en-US" dirty="0"/>
              <a:t>의 정의 그리고 관련한 몇 가지 예제를 다루고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이어서 발표 진행하도록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먼저 </a:t>
            </a:r>
            <a:r>
              <a:rPr kumimoji="1" lang="en-US" altLang="ko-KR" dirty="0"/>
              <a:t>setup time</a:t>
            </a:r>
            <a:r>
              <a:rPr kumimoji="1" lang="ko-KR" altLang="en-US" dirty="0"/>
              <a:t>이란 클락 </a:t>
            </a:r>
            <a:r>
              <a:rPr kumimoji="1" lang="ko-KR" altLang="en-US" dirty="0" err="1"/>
              <a:t>엣지</a:t>
            </a:r>
            <a:r>
              <a:rPr kumimoji="1" lang="ko-KR" altLang="en-US" dirty="0"/>
              <a:t> 이전에 인풋 데이터가 안정될 수 있기까지 필요한 최소 시간으로</a:t>
            </a:r>
            <a:r>
              <a:rPr kumimoji="1" lang="en-US" altLang="ko-KR" dirty="0"/>
              <a:t>, switching</a:t>
            </a:r>
            <a:r>
              <a:rPr kumimoji="1" lang="ko-KR" altLang="en-US" dirty="0"/>
              <a:t>이 일어나기 전까지 입력이 </a:t>
            </a:r>
            <a:r>
              <a:rPr kumimoji="1" lang="en-US" altLang="ko-KR" dirty="0"/>
              <a:t>High</a:t>
            </a:r>
            <a:r>
              <a:rPr kumimoji="1" lang="ko-KR" altLang="en-US" dirty="0"/>
              <a:t>인지</a:t>
            </a:r>
            <a:r>
              <a:rPr kumimoji="1" lang="en-US" altLang="ko-KR" dirty="0"/>
              <a:t> Low</a:t>
            </a:r>
            <a:r>
              <a:rPr kumimoji="1" lang="ko-KR" altLang="en-US" dirty="0"/>
              <a:t>인지를 정확히 인식할 수 있도록 하는데 필요한 최소 시간으로 볼 수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다음 </a:t>
            </a:r>
            <a:r>
              <a:rPr kumimoji="1" lang="en-US" altLang="ko-KR" dirty="0"/>
              <a:t>Hold time</a:t>
            </a:r>
            <a:r>
              <a:rPr kumimoji="1" lang="ko-KR" altLang="en-US" dirty="0"/>
              <a:t>이란 클락 </a:t>
            </a:r>
            <a:r>
              <a:rPr kumimoji="1" lang="ko-KR" altLang="en-US" dirty="0" err="1"/>
              <a:t>엣지</a:t>
            </a:r>
            <a:r>
              <a:rPr kumimoji="1" lang="ko-KR" altLang="en-US" dirty="0"/>
              <a:t> 이후에 인풋 데이터가 안정적으로 유지되어야 하는 최소 시간으로</a:t>
            </a:r>
            <a:r>
              <a:rPr kumimoji="1" lang="en-US" altLang="ko-KR" dirty="0"/>
              <a:t>, switching</a:t>
            </a:r>
            <a:r>
              <a:rPr kumimoji="1" lang="ko-KR" altLang="en-US" dirty="0"/>
              <a:t>이 일어난 후 상태의 변화가 정확히 인식되는데 필요한 최소 시간으로 볼 수도 있습니다</a:t>
            </a:r>
            <a:r>
              <a:rPr kumimoji="1" lang="en-US" altLang="ko-KR" dirty="0"/>
              <a:t>.  </a:t>
            </a:r>
            <a:r>
              <a:rPr kumimoji="1" lang="ko-KR" altLang="en-US" dirty="0"/>
              <a:t>다음 그림을 보시면 여기 클락 </a:t>
            </a:r>
            <a:r>
              <a:rPr kumimoji="1" lang="ko-KR" altLang="en-US" dirty="0" err="1"/>
              <a:t>엣지를</a:t>
            </a:r>
            <a:r>
              <a:rPr kumimoji="1" lang="ko-KR" altLang="en-US" dirty="0"/>
              <a:t> 중심으로 그 이전에 데이터를 정확히 인식하기 위해 필요한 시간을 </a:t>
            </a:r>
            <a:r>
              <a:rPr kumimoji="1" lang="en-US" altLang="ko-KR" dirty="0"/>
              <a:t>setup time,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엣지</a:t>
            </a:r>
            <a:r>
              <a:rPr kumimoji="1" lang="ko-KR" altLang="en-US" dirty="0"/>
              <a:t> 이후로 데이터를 안정적으로 유지하기 위해 필요한 시간을 </a:t>
            </a:r>
            <a:r>
              <a:rPr kumimoji="1" lang="en-US" altLang="ko-KR" dirty="0"/>
              <a:t>hold time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표시하였습니다</a:t>
            </a:r>
            <a:r>
              <a:rPr kumimoji="1" lang="en-US" altLang="ko-KR" dirty="0"/>
              <a:t>. (</a:t>
            </a:r>
            <a:r>
              <a:rPr kumimoji="1" lang="ko-KR" altLang="en-US" dirty="0" err="1"/>
              <a:t>엔터</a:t>
            </a:r>
            <a:r>
              <a:rPr kumimoji="1" lang="en-US" altLang="ko-KR" dirty="0"/>
              <a:t>) </a:t>
            </a:r>
            <a:r>
              <a:rPr kumimoji="1" lang="ko-KR" altLang="en-US" dirty="0"/>
              <a:t>그림을 보시면</a:t>
            </a:r>
            <a:r>
              <a:rPr kumimoji="1" lang="en-US" altLang="ko-KR" dirty="0"/>
              <a:t>, Setup violation</a:t>
            </a:r>
            <a:r>
              <a:rPr kumimoji="1" lang="ko-KR" altLang="en-US" dirty="0"/>
              <a:t>이란 클락 </a:t>
            </a:r>
            <a:r>
              <a:rPr kumimoji="1" lang="ko-KR" altLang="en-US" dirty="0" err="1"/>
              <a:t>엣지</a:t>
            </a:r>
            <a:r>
              <a:rPr kumimoji="1" lang="ko-KR" altLang="en-US" dirty="0"/>
              <a:t> 이전의 빗금이 </a:t>
            </a:r>
            <a:r>
              <a:rPr kumimoji="1" lang="ko-KR" altLang="en-US" dirty="0" err="1"/>
              <a:t>쳐져있지</a:t>
            </a:r>
            <a:r>
              <a:rPr kumimoji="1" lang="ko-KR" altLang="en-US" dirty="0"/>
              <a:t> 않은 부분에서 인풋 값이 변하는 경우를</a:t>
            </a:r>
            <a:r>
              <a:rPr kumimoji="1" lang="en-US" altLang="ko-KR" dirty="0"/>
              <a:t>, (</a:t>
            </a:r>
            <a:r>
              <a:rPr kumimoji="1" lang="ko-KR" altLang="en-US" dirty="0" err="1"/>
              <a:t>엔터</a:t>
            </a:r>
            <a:r>
              <a:rPr kumimoji="1" lang="en-US" altLang="ko-KR" dirty="0"/>
              <a:t>)(</a:t>
            </a:r>
            <a:r>
              <a:rPr kumimoji="1" lang="ko-KR" altLang="en-US" dirty="0" err="1"/>
              <a:t>엔터</a:t>
            </a:r>
            <a:r>
              <a:rPr kumimoji="1" lang="en-US" altLang="ko-KR" dirty="0"/>
              <a:t>) Hold violation</a:t>
            </a:r>
            <a:r>
              <a:rPr kumimoji="1" lang="ko-KR" altLang="en-US" dirty="0"/>
              <a:t>이란 클락 </a:t>
            </a:r>
            <a:r>
              <a:rPr kumimoji="1" lang="ko-KR" altLang="en-US" dirty="0" err="1"/>
              <a:t>엣지</a:t>
            </a:r>
            <a:r>
              <a:rPr kumimoji="1" lang="ko-KR" altLang="en-US" dirty="0"/>
              <a:t> 이후의 빗금이 없는 부분에서 인풋 값이 변하는 경우를 의미합니다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07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슬라이드는 두 개의 </a:t>
            </a:r>
            <a:r>
              <a:rPr kumimoji="1" lang="ko-KR" altLang="en-US" dirty="0" err="1"/>
              <a:t>플립플롭으로</a:t>
            </a:r>
            <a:r>
              <a:rPr kumimoji="1" lang="ko-KR" altLang="en-US" dirty="0"/>
              <a:t> 구성된 회로에서 </a:t>
            </a:r>
            <a:r>
              <a:rPr kumimoji="1" lang="en-US" altLang="ko-KR" dirty="0"/>
              <a:t>setup violation</a:t>
            </a:r>
            <a:r>
              <a:rPr kumimoji="1" lang="ko-KR" altLang="en-US" dirty="0"/>
              <a:t>을 살펴보도록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왼쪽 그림을 보면 </a:t>
            </a:r>
            <a:r>
              <a:rPr kumimoji="1" lang="en-US" altLang="ko-KR" dirty="0"/>
              <a:t>FF1</a:t>
            </a:r>
            <a:r>
              <a:rPr kumimoji="1" lang="ko-KR" altLang="en-US" dirty="0"/>
              <a:t>을</a:t>
            </a:r>
            <a:r>
              <a:rPr kumimoji="1" lang="en-US" altLang="ko-KR" dirty="0"/>
              <a:t> launching </a:t>
            </a:r>
            <a:r>
              <a:rPr kumimoji="1" lang="ko-KR" altLang="en-US" dirty="0" err="1"/>
              <a:t>플립플롭으로</a:t>
            </a:r>
            <a:r>
              <a:rPr kumimoji="1" lang="en-US" altLang="ko-KR" dirty="0"/>
              <a:t> FF2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capturing </a:t>
            </a:r>
            <a:r>
              <a:rPr kumimoji="1" lang="ko-KR" altLang="en-US" dirty="0" err="1"/>
              <a:t>플립플롭으로</a:t>
            </a:r>
            <a:r>
              <a:rPr kumimoji="1" lang="ko-KR" altLang="en-US" dirty="0"/>
              <a:t> 설정하였고</a:t>
            </a:r>
            <a:r>
              <a:rPr kumimoji="1" lang="en-US" altLang="ko-KR" dirty="0"/>
              <a:t>, data path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FF1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C, FF1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Q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FF2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차례로 지나는 형태입니다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클락 사이클을 </a:t>
            </a:r>
            <a:r>
              <a:rPr kumimoji="1" lang="en-US" altLang="ko-KR" dirty="0"/>
              <a:t>10ns</a:t>
            </a:r>
            <a:r>
              <a:rPr kumimoji="1" lang="ko-KR" altLang="en-US" dirty="0"/>
              <a:t>로 가정해보겠습니다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만약 </a:t>
            </a:r>
            <a:r>
              <a:rPr kumimoji="1" lang="en-US" altLang="ko-KR" dirty="0"/>
              <a:t>setup time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0ns</a:t>
            </a:r>
            <a:r>
              <a:rPr kumimoji="1" lang="ko-KR" altLang="en-US" dirty="0"/>
              <a:t>라면</a:t>
            </a:r>
            <a:r>
              <a:rPr kumimoji="1" lang="en-US" altLang="ko-KR" dirty="0"/>
              <a:t>, single cycle circuit</a:t>
            </a:r>
            <a:r>
              <a:rPr kumimoji="1" lang="ko-KR" altLang="en-US" dirty="0"/>
              <a:t>의 경우</a:t>
            </a:r>
            <a:r>
              <a:rPr kumimoji="1" lang="en-US" altLang="ko-KR" dirty="0"/>
              <a:t> 0ns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FF1</a:t>
            </a:r>
            <a:r>
              <a:rPr kumimoji="1" lang="ko-KR" altLang="en-US" dirty="0"/>
              <a:t>에서 출발한 데이터는 </a:t>
            </a:r>
            <a:r>
              <a:rPr kumimoji="1" lang="en-US" altLang="ko-KR" dirty="0"/>
              <a:t>FF2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10ns</a:t>
            </a:r>
            <a:r>
              <a:rPr kumimoji="1" lang="ko-KR" altLang="en-US" dirty="0"/>
              <a:t>안에 도착해야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한편</a:t>
            </a:r>
            <a:r>
              <a:rPr kumimoji="1" lang="en-US" altLang="ko-KR" dirty="0"/>
              <a:t>, setup time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1ns</a:t>
            </a:r>
            <a:r>
              <a:rPr kumimoji="1" lang="ko-KR" altLang="en-US" dirty="0"/>
              <a:t>라면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마찬가지로 </a:t>
            </a:r>
            <a:r>
              <a:rPr kumimoji="1" lang="en-US" altLang="ko-KR" dirty="0"/>
              <a:t>0ns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FF1</a:t>
            </a:r>
            <a:r>
              <a:rPr kumimoji="1" lang="ko-KR" altLang="en-US" dirty="0"/>
              <a:t>에서 출발한 데이터는 </a:t>
            </a:r>
            <a:r>
              <a:rPr kumimoji="1" lang="en-US" altLang="ko-KR" dirty="0"/>
              <a:t>FF2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9ns</a:t>
            </a:r>
            <a:r>
              <a:rPr kumimoji="1" lang="ko-KR" altLang="en-US" dirty="0"/>
              <a:t>안에 도착해야 합니다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(</a:t>
            </a:r>
            <a:r>
              <a:rPr kumimoji="1" lang="ko-KR" altLang="en-US" dirty="0" err="1"/>
              <a:t>엔터</a:t>
            </a:r>
            <a:r>
              <a:rPr kumimoji="1" lang="en-US" altLang="ko-KR" dirty="0"/>
              <a:t>) </a:t>
            </a:r>
            <a:r>
              <a:rPr kumimoji="1" lang="ko-KR" altLang="en-US" dirty="0"/>
              <a:t>오른쪽 그림을 보도록 하겠습니다</a:t>
            </a:r>
            <a:r>
              <a:rPr kumimoji="1" lang="en-US" altLang="ko-KR" dirty="0"/>
              <a:t>. FF1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</a:t>
            </a:r>
            <a:r>
              <a:rPr kumimoji="1" lang="ko-KR" altLang="en-US" dirty="0"/>
              <a:t>에서 출발한 데이터가 다음과 같은 </a:t>
            </a:r>
            <a:r>
              <a:rPr kumimoji="1" lang="ko-KR" altLang="en-US" dirty="0" err="1"/>
              <a:t>딜레이를</a:t>
            </a:r>
            <a:r>
              <a:rPr kumimoji="1" lang="ko-KR" altLang="en-US" dirty="0"/>
              <a:t> 가지고 </a:t>
            </a:r>
            <a:r>
              <a:rPr kumimoji="1" lang="en-US" altLang="ko-KR" dirty="0"/>
              <a:t>FF2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D</a:t>
            </a:r>
            <a:r>
              <a:rPr kumimoji="1" lang="ko-KR" altLang="en-US" dirty="0"/>
              <a:t>로 전달됩니다</a:t>
            </a:r>
            <a:r>
              <a:rPr kumimoji="1" lang="en-US" altLang="ko-KR" dirty="0"/>
              <a:t>. (</a:t>
            </a:r>
            <a:r>
              <a:rPr kumimoji="1" lang="ko-KR" altLang="en-US" dirty="0" err="1"/>
              <a:t>엔터</a:t>
            </a:r>
            <a:r>
              <a:rPr kumimoji="1" lang="en-US" altLang="ko-KR" dirty="0"/>
              <a:t>) </a:t>
            </a:r>
            <a:r>
              <a:rPr kumimoji="1" lang="ko-KR" altLang="en-US" dirty="0"/>
              <a:t>이때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보시는 바와 같이 </a:t>
            </a:r>
            <a:r>
              <a:rPr kumimoji="1" lang="en-US" altLang="ko-KR" dirty="0"/>
              <a:t>FF2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setup time</a:t>
            </a:r>
            <a:r>
              <a:rPr kumimoji="1" lang="ko-KR" altLang="en-US" dirty="0"/>
              <a:t> </a:t>
            </a:r>
            <a:r>
              <a:rPr kumimoji="1" lang="en-US" altLang="ko-KR" dirty="0"/>
              <a:t>requirement </a:t>
            </a:r>
            <a:r>
              <a:rPr kumimoji="1" lang="ko-KR" altLang="en-US" dirty="0"/>
              <a:t>이전에 제대로 데이터가 도착하는 것으로 보아 현재 상황에서는</a:t>
            </a:r>
            <a:r>
              <a:rPr kumimoji="1" lang="en-US" altLang="ko-KR" dirty="0"/>
              <a:t> setup violation</a:t>
            </a:r>
            <a:r>
              <a:rPr kumimoji="1" lang="ko-KR" altLang="en-US" dirty="0"/>
              <a:t>이 일어나지 않는다는 것을 확인할 수 있습니다</a:t>
            </a:r>
            <a:r>
              <a:rPr kumimoji="1" lang="en-US" altLang="ko-KR" dirty="0"/>
              <a:t>. (</a:t>
            </a:r>
            <a:r>
              <a:rPr kumimoji="1" lang="ko-KR" altLang="en-US" dirty="0" err="1"/>
              <a:t>엔터</a:t>
            </a:r>
            <a:r>
              <a:rPr kumimoji="1" lang="en-US" altLang="ko-KR" dirty="0"/>
              <a:t>) </a:t>
            </a:r>
            <a:r>
              <a:rPr kumimoji="1" lang="ko-KR" altLang="en-US" dirty="0"/>
              <a:t>네모 박스로 표시한 </a:t>
            </a:r>
            <a:r>
              <a:rPr kumimoji="1" lang="en-US" altLang="ko-KR" dirty="0"/>
              <a:t>slack</a:t>
            </a:r>
            <a:r>
              <a:rPr kumimoji="1" lang="ko-KR" altLang="en-US" dirty="0"/>
              <a:t>이란 </a:t>
            </a:r>
            <a:r>
              <a:rPr kumimoji="1" lang="en-US" altLang="ko-KR" dirty="0"/>
              <a:t>Required time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arrival time</a:t>
            </a:r>
            <a:r>
              <a:rPr kumimoji="1" lang="ko-KR" altLang="en-US" dirty="0"/>
              <a:t>을 뺀 값으로 얼마나 여유가 있는지를 나타냅니다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만약 이 값이 음수라면 </a:t>
            </a:r>
            <a:r>
              <a:rPr kumimoji="1" lang="en-US" altLang="ko-KR" dirty="0"/>
              <a:t>setup violation</a:t>
            </a:r>
            <a:r>
              <a:rPr kumimoji="1" lang="ko-KR" altLang="en-US" dirty="0"/>
              <a:t>이 일어나게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그림에서는 </a:t>
            </a:r>
            <a:r>
              <a:rPr kumimoji="1" lang="en-US" altLang="ko-KR" dirty="0"/>
              <a:t>slack</a:t>
            </a:r>
            <a:r>
              <a:rPr kumimoji="1" lang="ko-KR" altLang="en-US" dirty="0"/>
              <a:t>의 값이 양수임을 확인할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89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이어서 </a:t>
            </a:r>
            <a:r>
              <a:rPr kumimoji="1" lang="en-US" altLang="ko-KR" dirty="0"/>
              <a:t>Hold violation</a:t>
            </a:r>
            <a:r>
              <a:rPr kumimoji="1" lang="ko-KR" altLang="en-US" dirty="0"/>
              <a:t>을 체크해 보겠습니다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이전 </a:t>
            </a:r>
            <a:r>
              <a:rPr kumimoji="1" lang="en-US" altLang="ko-KR" dirty="0"/>
              <a:t>circuit</a:t>
            </a:r>
            <a:r>
              <a:rPr kumimoji="1" lang="ko-KR" altLang="en-US" dirty="0"/>
              <a:t>과 거의 동일하지만 </a:t>
            </a:r>
            <a:r>
              <a:rPr kumimoji="1" lang="en-US" altLang="ko-KR" dirty="0"/>
              <a:t>FF1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FF2</a:t>
            </a:r>
            <a:r>
              <a:rPr kumimoji="1" lang="ko-KR" altLang="en-US" dirty="0"/>
              <a:t> 사이의 </a:t>
            </a:r>
            <a:r>
              <a:rPr kumimoji="1" lang="en-US" altLang="ko-KR" dirty="0"/>
              <a:t>clock path</a:t>
            </a:r>
            <a:r>
              <a:rPr kumimoji="1" lang="ko-KR" altLang="en-US" dirty="0"/>
              <a:t>에 버퍼를 넣어 두 클락 사이에 일정 수준의 </a:t>
            </a:r>
            <a:r>
              <a:rPr kumimoji="1" lang="ko-KR" altLang="en-US" dirty="0" err="1"/>
              <a:t>딜레이가</a:t>
            </a:r>
            <a:r>
              <a:rPr kumimoji="1" lang="ko-KR" altLang="en-US" dirty="0"/>
              <a:t> 생겼다는 점에서 차이가 있습니다</a:t>
            </a:r>
            <a:r>
              <a:rPr kumimoji="1" lang="en-US" altLang="ko-KR" dirty="0"/>
              <a:t>. (</a:t>
            </a:r>
            <a:r>
              <a:rPr kumimoji="1" lang="ko-KR" altLang="en-US" dirty="0" err="1"/>
              <a:t>엔터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FF2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CLKB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rising edge</a:t>
            </a:r>
            <a:r>
              <a:rPr kumimoji="1" lang="ko-KR" altLang="en-US" dirty="0"/>
              <a:t>이후에 표시된 </a:t>
            </a:r>
            <a:r>
              <a:rPr kumimoji="1" lang="en-US" altLang="ko-KR" dirty="0"/>
              <a:t>hold time requirement</a:t>
            </a:r>
            <a:r>
              <a:rPr kumimoji="1" lang="ko-KR" altLang="en-US" dirty="0"/>
              <a:t> 동안 데이터를 일정한 값으로 유지해야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그러나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동그라미 친 부분에서 볼 수 있듯 요구된 시간 동안 데이터를 안정적으로 유지하지 못해 </a:t>
            </a:r>
            <a:r>
              <a:rPr kumimoji="1" lang="en-US" altLang="ko-KR" dirty="0"/>
              <a:t>Hold violation</a:t>
            </a:r>
            <a:r>
              <a:rPr kumimoji="1" lang="ko-KR" altLang="en-US" dirty="0"/>
              <a:t>이 일어나는 것을 볼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이는 </a:t>
            </a:r>
            <a:r>
              <a:rPr kumimoji="1" lang="en-US" altLang="ko-KR" dirty="0"/>
              <a:t>CLK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CLKB </a:t>
            </a:r>
            <a:r>
              <a:rPr kumimoji="1" lang="ko-KR" altLang="en-US" dirty="0"/>
              <a:t>사이의 </a:t>
            </a:r>
            <a:r>
              <a:rPr kumimoji="1" lang="ko-KR" altLang="en-US" dirty="0" err="1"/>
              <a:t>딜레이를</a:t>
            </a:r>
            <a:r>
              <a:rPr kumimoji="1" lang="ko-KR" altLang="en-US" dirty="0"/>
              <a:t> 줄이거나 </a:t>
            </a:r>
            <a:r>
              <a:rPr kumimoji="1" lang="en-US" altLang="ko-KR" dirty="0"/>
              <a:t>(violation</a:t>
            </a:r>
            <a:r>
              <a:rPr kumimoji="1" lang="ko-KR" altLang="en-US" dirty="0"/>
              <a:t>을 앞으로 당기는 효과</a:t>
            </a:r>
            <a:r>
              <a:rPr kumimoji="1" lang="en-US" altLang="ko-KR" dirty="0"/>
              <a:t>) FF1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Q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FF1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D</a:t>
            </a:r>
            <a:r>
              <a:rPr kumimoji="1" lang="ko-KR" altLang="en-US" dirty="0"/>
              <a:t>로의 </a:t>
            </a:r>
            <a:r>
              <a:rPr kumimoji="1" lang="ko-KR" altLang="en-US" dirty="0" err="1"/>
              <a:t>딜레이를</a:t>
            </a:r>
            <a:r>
              <a:rPr kumimoji="1" lang="ko-KR" altLang="en-US" dirty="0"/>
              <a:t> 늘리는 방식</a:t>
            </a:r>
            <a:r>
              <a:rPr kumimoji="1" lang="en-US" altLang="ko-KR" dirty="0"/>
              <a:t>(violation </a:t>
            </a:r>
            <a:r>
              <a:rPr kumimoji="1" lang="ko-KR" altLang="en-US" dirty="0"/>
              <a:t>나는 부분을 뒤로 </a:t>
            </a:r>
            <a:r>
              <a:rPr kumimoji="1" lang="ko-KR" altLang="en-US" dirty="0" err="1"/>
              <a:t>밈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해결 가능합니다</a:t>
            </a:r>
            <a:r>
              <a:rPr kumimoji="1" lang="en-US" altLang="ko-KR" dirty="0"/>
              <a:t>.(</a:t>
            </a:r>
            <a:r>
              <a:rPr kumimoji="1" lang="ko-KR" altLang="en-US" dirty="0"/>
              <a:t>괄호 안 내용 설명</a:t>
            </a:r>
            <a:r>
              <a:rPr kumimoji="1" lang="en-US" altLang="ko-KR" dirty="0"/>
              <a:t>)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297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2.3c </a:t>
            </a:r>
            <a:r>
              <a:rPr kumimoji="1" lang="ko-KR" altLang="en-US" dirty="0"/>
              <a:t>챕터는 </a:t>
            </a:r>
            <a:r>
              <a:rPr kumimoji="1" lang="en-US" altLang="ko-KR" dirty="0"/>
              <a:t>setup time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hold time</a:t>
            </a:r>
            <a:r>
              <a:rPr kumimoji="1" lang="ko-KR" altLang="en-US" dirty="0"/>
              <a:t>에 관한 세 개의 예제를 다루고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시간 관계상 그 중 하나의 예제에 대해서 </a:t>
            </a:r>
            <a:r>
              <a:rPr kumimoji="1" lang="ko-KR" altLang="en-US" dirty="0" err="1"/>
              <a:t>설명드리고</a:t>
            </a:r>
            <a:r>
              <a:rPr kumimoji="1" lang="ko-KR" altLang="en-US" dirty="0"/>
              <a:t> 발표 마치도록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주어진 </a:t>
            </a:r>
            <a:r>
              <a:rPr kumimoji="1" lang="en-US" altLang="ko-KR" dirty="0"/>
              <a:t>circuit</a:t>
            </a:r>
            <a:r>
              <a:rPr kumimoji="1" lang="ko-KR" altLang="en-US" dirty="0"/>
              <a:t>을 보고 </a:t>
            </a:r>
            <a:r>
              <a:rPr kumimoji="1" lang="en-US" altLang="ko-KR" dirty="0"/>
              <a:t>setup violation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hold violation</a:t>
            </a:r>
            <a:r>
              <a:rPr kumimoji="1" lang="ko-KR" altLang="en-US" dirty="0"/>
              <a:t>이 발생하는지 확인하는 문제로 상대적으로 간단한 </a:t>
            </a:r>
            <a:r>
              <a:rPr kumimoji="1" lang="en-US" altLang="ko-KR" dirty="0"/>
              <a:t>Hold Analysis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먼저 진행하겠습니다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Hold analysis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data path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minimum delay</a:t>
            </a:r>
            <a:r>
              <a:rPr kumimoji="1" lang="ko-KR" altLang="en-US" dirty="0"/>
              <a:t>와  </a:t>
            </a:r>
            <a:r>
              <a:rPr kumimoji="1" lang="en-US" altLang="ko-KR" dirty="0"/>
              <a:t>clock path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maximum delay</a:t>
            </a:r>
            <a:r>
              <a:rPr kumimoji="1" lang="ko-KR" altLang="en-US" dirty="0"/>
              <a:t>가 필요합니다</a:t>
            </a:r>
            <a:r>
              <a:rPr kumimoji="1" lang="en-US" altLang="ko-KR" dirty="0"/>
              <a:t>. Data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클락에서</a:t>
            </a:r>
            <a:r>
              <a:rPr kumimoji="1" lang="ko-KR" altLang="en-US" dirty="0"/>
              <a:t> 첫번째 </a:t>
            </a:r>
            <a:r>
              <a:rPr kumimoji="1" lang="ko-KR" altLang="en-US" dirty="0" err="1"/>
              <a:t>플립플롭의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클락으로</a:t>
            </a:r>
            <a:r>
              <a:rPr kumimoji="1" lang="ko-KR" altLang="en-US" dirty="0"/>
              <a:t> 다시 첫번째 </a:t>
            </a:r>
            <a:r>
              <a:rPr kumimoji="1" lang="ko-KR" altLang="en-US" dirty="0" err="1"/>
              <a:t>플립플롭의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Q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지나 인버터를 통과하고 최종적으로 두번째 </a:t>
            </a:r>
            <a:r>
              <a:rPr kumimoji="1" lang="ko-KR" altLang="en-US" dirty="0" err="1"/>
              <a:t>플립플롭의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D</a:t>
            </a:r>
            <a:r>
              <a:rPr kumimoji="1" lang="ko-KR" altLang="en-US" dirty="0"/>
              <a:t>로 이동합니다</a:t>
            </a:r>
            <a:r>
              <a:rPr kumimoji="1" lang="en-US" altLang="ko-KR" dirty="0"/>
              <a:t>. (</a:t>
            </a:r>
            <a:r>
              <a:rPr kumimoji="1" lang="ko-KR" altLang="en-US" dirty="0" err="1"/>
              <a:t>엔터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이때 </a:t>
            </a:r>
            <a:r>
              <a:rPr kumimoji="1" lang="en-US" altLang="ko-KR" dirty="0"/>
              <a:t>data path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딜레이는</a:t>
            </a:r>
            <a:r>
              <a:rPr kumimoji="1" lang="ko-KR" altLang="en-US" dirty="0"/>
              <a:t> 최소값이 필요하고 이를 계산하면 다음과 같이 </a:t>
            </a:r>
            <a:r>
              <a:rPr kumimoji="1" lang="en-US" altLang="ko-KR" dirty="0"/>
              <a:t>18ns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다음은 </a:t>
            </a:r>
            <a:r>
              <a:rPr kumimoji="1" lang="en-US" altLang="ko-KR" dirty="0"/>
              <a:t>clock path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CLK</a:t>
            </a:r>
            <a:r>
              <a:rPr kumimoji="1" lang="ko-KR" altLang="en-US" dirty="0"/>
              <a:t>에서 시작하여 버퍼를 지나고 두번째 </a:t>
            </a:r>
            <a:r>
              <a:rPr kumimoji="1" lang="ko-KR" altLang="en-US" dirty="0" err="1"/>
              <a:t>플립플롭의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클락으로</a:t>
            </a:r>
            <a:r>
              <a:rPr kumimoji="1" lang="ko-KR" altLang="en-US" dirty="0"/>
              <a:t> 들어갑니다</a:t>
            </a:r>
            <a:r>
              <a:rPr kumimoji="1" lang="en-US" altLang="ko-KR" dirty="0"/>
              <a:t>. (</a:t>
            </a:r>
            <a:r>
              <a:rPr kumimoji="1" lang="ko-KR" altLang="en-US" dirty="0" err="1"/>
              <a:t>엔터</a:t>
            </a:r>
            <a:r>
              <a:rPr kumimoji="1" lang="en-US" altLang="ko-KR" dirty="0"/>
              <a:t>)(</a:t>
            </a:r>
            <a:r>
              <a:rPr kumimoji="1" lang="ko-KR" altLang="en-US" dirty="0" err="1"/>
              <a:t>엔터</a:t>
            </a:r>
            <a:r>
              <a:rPr kumimoji="1" lang="en-US" altLang="ko-KR" dirty="0"/>
              <a:t>) Clock path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maximum delay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계산해보면 아래 식과 같이 </a:t>
            </a:r>
            <a:r>
              <a:rPr kumimoji="1" lang="en-US" altLang="ko-KR" dirty="0"/>
              <a:t>17ns</a:t>
            </a:r>
            <a:r>
              <a:rPr kumimoji="1" lang="ko-KR" altLang="en-US" dirty="0"/>
              <a:t>라는 것을 알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방금 구한 두 값을 이용하면 </a:t>
            </a:r>
            <a:r>
              <a:rPr kumimoji="1" lang="en-US" altLang="ko-KR" dirty="0"/>
              <a:t>Hold slack</a:t>
            </a:r>
            <a:r>
              <a:rPr kumimoji="1" lang="ko-KR" altLang="en-US" dirty="0"/>
              <a:t>은 다음과 같이 양의 값을 가지게 됩니다</a:t>
            </a:r>
            <a:r>
              <a:rPr kumimoji="1" lang="en-US" altLang="ko-KR" dirty="0"/>
              <a:t>. Slack</a:t>
            </a:r>
            <a:r>
              <a:rPr kumimoji="1" lang="ko-KR" altLang="en-US" dirty="0"/>
              <a:t>이 양의 값을 가진다는 것은 그만큼의 여유가 있다는 뜻이므로 이 문제에서 </a:t>
            </a:r>
            <a:r>
              <a:rPr kumimoji="1" lang="en-US" altLang="ko-KR" dirty="0"/>
              <a:t>hold violation</a:t>
            </a:r>
            <a:r>
              <a:rPr kumimoji="1" lang="ko-KR" altLang="en-US" dirty="0"/>
              <a:t>은 생기지 않는다는 것을 알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55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이어서 </a:t>
            </a:r>
            <a:r>
              <a:rPr kumimoji="1" lang="en-US" altLang="ko-KR" dirty="0"/>
              <a:t>Setup Analysis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그전에 먼저 </a:t>
            </a:r>
            <a:r>
              <a:rPr kumimoji="1" lang="en-US" altLang="ko-KR" dirty="0"/>
              <a:t>CLK</a:t>
            </a:r>
            <a:r>
              <a:rPr kumimoji="1" lang="ko-KR" altLang="en-US" dirty="0"/>
              <a:t>의 주기를 맥스 값들을 더한 </a:t>
            </a:r>
            <a:r>
              <a:rPr kumimoji="1" lang="en-US" altLang="ko-KR" dirty="0"/>
              <a:t>3+9+3=15ns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가정하도록 하겠습니다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Setup analysis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data path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maximum delay</a:t>
            </a:r>
            <a:r>
              <a:rPr kumimoji="1" lang="ko-KR" altLang="en-US" dirty="0"/>
              <a:t>와  </a:t>
            </a:r>
            <a:r>
              <a:rPr kumimoji="1" lang="en-US" altLang="ko-KR" dirty="0"/>
              <a:t>clock path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minimum delay</a:t>
            </a:r>
            <a:r>
              <a:rPr kumimoji="1" lang="ko-KR" altLang="en-US" dirty="0"/>
              <a:t>가 필요합니다</a:t>
            </a:r>
            <a:r>
              <a:rPr kumimoji="1" lang="en-US" altLang="ko-KR" dirty="0"/>
              <a:t>. (</a:t>
            </a:r>
            <a:r>
              <a:rPr kumimoji="1" lang="ko-KR" altLang="en-US" dirty="0" err="1"/>
              <a:t>엔터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이때 </a:t>
            </a:r>
            <a:r>
              <a:rPr kumimoji="1" lang="en-US" altLang="ko-KR" dirty="0"/>
              <a:t>data path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clock path</a:t>
            </a:r>
            <a:r>
              <a:rPr kumimoji="1" lang="ko-KR" altLang="en-US" dirty="0"/>
              <a:t>는 모두 이전과 같으므로 바로 </a:t>
            </a:r>
            <a:r>
              <a:rPr kumimoji="1" lang="ko-KR" altLang="en-US" dirty="0" err="1"/>
              <a:t>딜레이</a:t>
            </a:r>
            <a:r>
              <a:rPr kumimoji="1" lang="ko-KR" altLang="en-US" dirty="0"/>
              <a:t> 계산을 해보도록 하겠습니다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먼저 보시는 바와 같이 </a:t>
            </a:r>
            <a:r>
              <a:rPr kumimoji="1" lang="en-US" altLang="ko-KR" dirty="0"/>
              <a:t>data path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maximum delay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26ns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다음은 </a:t>
            </a:r>
            <a:r>
              <a:rPr kumimoji="1" lang="en-US" altLang="ko-KR" dirty="0"/>
              <a:t>clock path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minimum delay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Setup analysis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수행할 때는 그 다음 클락 사이클을 확인해야 하기 때문에 앞서 봤던 </a:t>
            </a:r>
            <a:r>
              <a:rPr kumimoji="1" lang="en-US" altLang="ko-KR" dirty="0"/>
              <a:t>hold analysis</a:t>
            </a:r>
            <a:r>
              <a:rPr kumimoji="1" lang="ko-KR" altLang="en-US" dirty="0"/>
              <a:t>와는 다르게 클락 사이클을 한번 </a:t>
            </a:r>
            <a:r>
              <a:rPr kumimoji="1" lang="ko-KR" altLang="en-US" dirty="0" err="1"/>
              <a:t>더해주어야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 (</a:t>
            </a:r>
            <a:r>
              <a:rPr kumimoji="1" lang="ko-KR" altLang="en-US" dirty="0" err="1"/>
              <a:t>엔터</a:t>
            </a:r>
            <a:r>
              <a:rPr kumimoji="1" lang="en-US" altLang="ko-KR" dirty="0"/>
              <a:t>)(</a:t>
            </a:r>
            <a:r>
              <a:rPr kumimoji="1" lang="ko-KR" altLang="en-US" dirty="0" err="1"/>
              <a:t>엔터</a:t>
            </a:r>
            <a:r>
              <a:rPr kumimoji="1" lang="en-US" altLang="ko-KR" dirty="0"/>
              <a:t>)</a:t>
            </a:r>
            <a:r>
              <a:rPr kumimoji="1" lang="ko-KR" altLang="en-US" dirty="0"/>
              <a:t>그 다음 </a:t>
            </a:r>
            <a:r>
              <a:rPr kumimoji="1" lang="en-US" altLang="ko-KR" dirty="0"/>
              <a:t>clock path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minimum delay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2, 5, 2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차례로 더해줍니다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마지막으로 두번째 </a:t>
            </a:r>
            <a:r>
              <a:rPr kumimoji="1" lang="ko-KR" altLang="en-US" dirty="0" err="1"/>
              <a:t>플립플롭의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setup time</a:t>
            </a:r>
            <a:r>
              <a:rPr kumimoji="1" lang="ko-KR" altLang="en-US" dirty="0"/>
              <a:t>을 빼주면 </a:t>
            </a:r>
            <a:r>
              <a:rPr kumimoji="1" lang="en-US" altLang="ko-KR" dirty="0"/>
              <a:t>clock path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minimum delay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20ns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 Clock path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딜레이에서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 path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딜레이를</a:t>
            </a:r>
            <a:r>
              <a:rPr kumimoji="1" lang="ko-KR" altLang="en-US" dirty="0"/>
              <a:t> 뺀 값인 </a:t>
            </a:r>
            <a:r>
              <a:rPr kumimoji="1" lang="en-US" altLang="ko-KR" dirty="0"/>
              <a:t>setup slack</a:t>
            </a:r>
            <a:r>
              <a:rPr kumimoji="1" lang="ko-KR" altLang="en-US" dirty="0"/>
              <a:t>은 화면과 같이 음의 값을 가지게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따라서 이 경우 </a:t>
            </a:r>
            <a:r>
              <a:rPr kumimoji="1" lang="en-US" altLang="ko-KR" dirty="0"/>
              <a:t>setup violation</a:t>
            </a:r>
            <a:r>
              <a:rPr kumimoji="1" lang="ko-KR" altLang="en-US" dirty="0"/>
              <a:t>이 발생합니다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이를 해결하기 위해서는 </a:t>
            </a:r>
            <a:r>
              <a:rPr kumimoji="1" lang="ko-KR" altLang="en-US" dirty="0" err="1"/>
              <a:t>클락의</a:t>
            </a:r>
            <a:r>
              <a:rPr kumimoji="1" lang="ko-KR" altLang="en-US" dirty="0"/>
              <a:t> 주기를 늘리거나 인버터의 </a:t>
            </a:r>
            <a:r>
              <a:rPr kumimoji="1" lang="en-US" altLang="ko-KR" dirty="0"/>
              <a:t>maximum </a:t>
            </a:r>
            <a:r>
              <a:rPr kumimoji="1" lang="ko-KR" altLang="en-US" dirty="0" err="1"/>
              <a:t>딜레이를</a:t>
            </a:r>
            <a:r>
              <a:rPr kumimoji="1" lang="ko-KR" altLang="en-US" dirty="0"/>
              <a:t> 줄여 </a:t>
            </a:r>
            <a:r>
              <a:rPr kumimoji="1" lang="en-US" altLang="ko-KR" dirty="0"/>
              <a:t>data 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줄이는 방식을 떠올려볼 수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05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참고한 자료들의 출처입니다</a:t>
            </a:r>
            <a:r>
              <a:rPr lang="en-US" altLang="ko-KR" dirty="0"/>
              <a:t>.</a:t>
            </a:r>
            <a:r>
              <a:rPr lang="ko-KR" altLang="en-US" dirty="0"/>
              <a:t> 이상으로 발표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7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Timing analysis</a:t>
            </a:r>
            <a:r>
              <a:rPr lang="ko-KR" altLang="en-US" dirty="0" err="1"/>
              <a:t>를</a:t>
            </a:r>
            <a:r>
              <a:rPr lang="ko-KR" altLang="en-US" dirty="0"/>
              <a:t> 하는 이유에는 다음과 같은 것들이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첫째</a:t>
            </a:r>
            <a:r>
              <a:rPr lang="en-US" altLang="ko-KR" dirty="0"/>
              <a:t>,</a:t>
            </a:r>
            <a:r>
              <a:rPr lang="ko-KR" altLang="en-US" dirty="0"/>
              <a:t> 주어진 회로가 </a:t>
            </a:r>
            <a:r>
              <a:rPr lang="en-US" altLang="ko-KR" dirty="0"/>
              <a:t>Timing constraint</a:t>
            </a:r>
            <a:r>
              <a:rPr lang="ko-KR" altLang="en-US" dirty="0" err="1"/>
              <a:t>를</a:t>
            </a:r>
            <a:r>
              <a:rPr lang="ko-KR" altLang="en-US" dirty="0"/>
              <a:t> 충족하는지 검증하기 위함입니다</a:t>
            </a:r>
            <a:r>
              <a:rPr lang="en-US" altLang="ko-KR" dirty="0"/>
              <a:t>.</a:t>
            </a:r>
            <a:r>
              <a:rPr lang="ko-KR" altLang="en-US" dirty="0"/>
              <a:t> 통상적으로 </a:t>
            </a:r>
            <a:r>
              <a:rPr lang="en-US" altLang="ko-KR" dirty="0"/>
              <a:t>design constraint</a:t>
            </a:r>
            <a:r>
              <a:rPr lang="ko-KR" altLang="en-US" dirty="0"/>
              <a:t>라 함은 </a:t>
            </a:r>
            <a:r>
              <a:rPr lang="en-US" altLang="ko-KR" dirty="0"/>
              <a:t>timing, power, area</a:t>
            </a:r>
            <a:r>
              <a:rPr lang="ko-KR" altLang="en-US" dirty="0"/>
              <a:t> 이 세가지를 의미합니다</a:t>
            </a:r>
            <a:r>
              <a:rPr lang="en-US" altLang="ko-KR" dirty="0"/>
              <a:t>.</a:t>
            </a:r>
            <a:r>
              <a:rPr lang="ko-KR" altLang="en-US" dirty="0"/>
              <a:t> 이중 특히 </a:t>
            </a:r>
            <a:r>
              <a:rPr lang="en-US" altLang="ko-KR" dirty="0"/>
              <a:t>timing</a:t>
            </a:r>
            <a:r>
              <a:rPr lang="ko-KR" altLang="en-US" dirty="0"/>
              <a:t>은 칩이 의도한대로 작동하기 위해서 반드시 필요한 것으로 칩을 디자인 </a:t>
            </a:r>
            <a:r>
              <a:rPr lang="ko-KR" altLang="en-US" dirty="0" err="1"/>
              <a:t>하는데에</a:t>
            </a:r>
            <a:r>
              <a:rPr lang="ko-KR" altLang="en-US" dirty="0"/>
              <a:t> 있어서 빼놓을 수 없는 부분입니다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둘째</a:t>
            </a:r>
            <a:r>
              <a:rPr lang="en-US" altLang="ko-KR" dirty="0"/>
              <a:t>,</a:t>
            </a:r>
            <a:r>
              <a:rPr lang="ko-KR" altLang="en-US" dirty="0"/>
              <a:t> 명시된 환경 하에서 회로가 제대로 디자인 되었는지 그리고 올바르게 기능을 수행하는지 확인하기 위함입니다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셋째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timing analysis</a:t>
            </a:r>
            <a:r>
              <a:rPr lang="ko-KR" altLang="en-US" dirty="0" err="1"/>
              <a:t>를</a:t>
            </a:r>
            <a:r>
              <a:rPr lang="ko-KR" altLang="en-US" dirty="0"/>
              <a:t> 수행할 컴퓨터에 어떤 부품을 넣을지 결정하기 위함입니다</a:t>
            </a:r>
            <a:r>
              <a:rPr lang="en-US" altLang="ko-KR" dirty="0"/>
              <a:t>.</a:t>
            </a:r>
            <a:r>
              <a:rPr lang="ko-KR" altLang="en-US" dirty="0"/>
              <a:t> 메모리 디바이스로 예를 들어보겠습니다</a:t>
            </a:r>
            <a:r>
              <a:rPr lang="en-US" altLang="ko-KR" dirty="0"/>
              <a:t>.</a:t>
            </a:r>
            <a:r>
              <a:rPr lang="ko-KR" altLang="en-US" dirty="0"/>
              <a:t> 만약 너무 느린 것을 사용한다면 성능이 저하될 것입니다</a:t>
            </a:r>
            <a:r>
              <a:rPr lang="en-US" altLang="ko-KR" dirty="0"/>
              <a:t>.</a:t>
            </a:r>
            <a:r>
              <a:rPr lang="ko-KR" altLang="en-US" dirty="0"/>
              <a:t> 한편 또 너무 빠른 것을 사용하면 성능은 좋지만 비용적인 측면에서 문제가 발생할 수 있습니다</a:t>
            </a:r>
            <a:r>
              <a:rPr lang="en-US" altLang="ko-KR" dirty="0"/>
              <a:t>.</a:t>
            </a:r>
            <a:r>
              <a:rPr lang="ko-KR" altLang="en-US" dirty="0"/>
              <a:t> 따라서 </a:t>
            </a:r>
            <a:r>
              <a:rPr lang="en-US" altLang="ko-KR" dirty="0"/>
              <a:t>Timing analysis</a:t>
            </a:r>
            <a:r>
              <a:rPr lang="ko-KR" altLang="en-US" dirty="0"/>
              <a:t>는 다음과 같은 것들을 고려해 </a:t>
            </a:r>
            <a:r>
              <a:rPr lang="en-US" altLang="ko-KR" dirty="0"/>
              <a:t>timing constraint</a:t>
            </a:r>
            <a:r>
              <a:rPr lang="ko-KR" altLang="en-US" dirty="0" err="1"/>
              <a:t>를</a:t>
            </a:r>
            <a:r>
              <a:rPr lang="ko-KR" altLang="en-US" dirty="0"/>
              <a:t> 충족하는지 판단하기 위한 방법론 중 하나입니다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</a:t>
            </a:r>
            <a:r>
              <a:rPr lang="en-US" altLang="ko-KR" dirty="0"/>
              <a:t>Timing analysis</a:t>
            </a:r>
            <a:r>
              <a:rPr lang="ko-KR" altLang="en-US" dirty="0"/>
              <a:t>의 종류인데 관련 내용은 챕터 </a:t>
            </a:r>
            <a:r>
              <a:rPr lang="en-US" altLang="ko-KR" dirty="0"/>
              <a:t>2.1</a:t>
            </a:r>
            <a:r>
              <a:rPr lang="ko-KR" altLang="en-US" dirty="0"/>
              <a:t>에서 자세히 다루도록 하겠습니다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0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복잡한 회로는 </a:t>
            </a:r>
            <a:r>
              <a:rPr lang="en-US" altLang="ko-KR" dirty="0"/>
              <a:t>input/output</a:t>
            </a:r>
            <a:r>
              <a:rPr lang="ko-KR" altLang="en-US" dirty="0"/>
              <a:t>의 개수가 많으므로 그들을 조합한 경우의 수도 많아집니다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핀 사이의 </a:t>
            </a:r>
            <a:r>
              <a:rPr lang="en-US" altLang="ko-KR" dirty="0"/>
              <a:t>dependency</a:t>
            </a:r>
            <a:r>
              <a:rPr lang="ko-KR" altLang="en-US" dirty="0"/>
              <a:t>를 확인할 때는 내부에서 무슨 일이 </a:t>
            </a:r>
            <a:r>
              <a:rPr lang="ko-KR" altLang="en-US" dirty="0" err="1"/>
              <a:t>일어나는지보다</a:t>
            </a:r>
            <a:r>
              <a:rPr lang="ko-KR" altLang="en-US" dirty="0"/>
              <a:t> 다음과 같은 것들을 중요시합니다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인풋에 대해 결과값을 어떻게 그리고 언제 얻을 수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그리고 제약 조건이 있다면 어떤 것인지 그리고 그것은 어느 핀에 적용되는가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 궁금증을 해결하기 위해 도입된 개념이 바로 </a:t>
            </a:r>
            <a:r>
              <a:rPr lang="en-US" altLang="ko-KR" dirty="0"/>
              <a:t>Timing arc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Timing arc</a:t>
            </a:r>
            <a:r>
              <a:rPr lang="ko-KR" altLang="en-US" dirty="0"/>
              <a:t>는 두 핀 사이의 </a:t>
            </a:r>
            <a:r>
              <a:rPr lang="en-US" altLang="ko-KR" dirty="0"/>
              <a:t>timing dependence</a:t>
            </a:r>
            <a:r>
              <a:rPr lang="ko-KR" altLang="en-US" dirty="0"/>
              <a:t>를 나타내기 위한 것으로 </a:t>
            </a:r>
            <a:r>
              <a:rPr lang="en-US" altLang="ko-KR" dirty="0"/>
              <a:t>start point</a:t>
            </a:r>
            <a:r>
              <a:rPr lang="ko-KR" altLang="en-US" dirty="0"/>
              <a:t>와 </a:t>
            </a:r>
            <a:r>
              <a:rPr lang="en-US" altLang="ko-KR" dirty="0"/>
              <a:t>endpoint</a:t>
            </a:r>
            <a:r>
              <a:rPr lang="ko-KR" altLang="en-US" dirty="0"/>
              <a:t>를 갖습니다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start point</a:t>
            </a:r>
            <a:r>
              <a:rPr lang="ko-KR" altLang="en-US" dirty="0"/>
              <a:t>는 </a:t>
            </a:r>
            <a:r>
              <a:rPr lang="en-US" altLang="ko-KR" dirty="0"/>
              <a:t>input, output, </a:t>
            </a:r>
            <a:r>
              <a:rPr lang="en-US" altLang="ko-KR" dirty="0" err="1"/>
              <a:t>inout</a:t>
            </a:r>
            <a:r>
              <a:rPr lang="en-US" altLang="ko-KR" dirty="0"/>
              <a:t> </a:t>
            </a:r>
            <a:r>
              <a:rPr lang="ko-KR" altLang="en-US" dirty="0"/>
              <a:t>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end point</a:t>
            </a:r>
            <a:r>
              <a:rPr lang="ko-KR" altLang="en-US" dirty="0"/>
              <a:t>는 </a:t>
            </a:r>
            <a:r>
              <a:rPr lang="en-US" altLang="ko-KR" dirty="0"/>
              <a:t>output, </a:t>
            </a:r>
            <a:r>
              <a:rPr lang="en-US" altLang="ko-KR" dirty="0" err="1"/>
              <a:t>inout</a:t>
            </a:r>
            <a:r>
              <a:rPr lang="en-US" altLang="ko-KR" dirty="0"/>
              <a:t> </a:t>
            </a:r>
            <a:r>
              <a:rPr lang="ko-KR" altLang="en-US" dirty="0"/>
              <a:t>핀이 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Timing arc</a:t>
            </a:r>
            <a:r>
              <a:rPr lang="ko-KR" altLang="en-US" dirty="0"/>
              <a:t>는 </a:t>
            </a:r>
            <a:r>
              <a:rPr lang="en-US" altLang="ko-KR" dirty="0"/>
              <a:t>net</a:t>
            </a:r>
            <a:r>
              <a:rPr lang="ko-KR" altLang="en-US" dirty="0"/>
              <a:t>와 </a:t>
            </a:r>
            <a:r>
              <a:rPr lang="en-US" altLang="ko-KR" dirty="0"/>
              <a:t>cell arc</a:t>
            </a:r>
            <a:r>
              <a:rPr lang="ko-KR" altLang="en-US" dirty="0"/>
              <a:t>로 다시 나눠집니다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Net arc</a:t>
            </a:r>
            <a:r>
              <a:rPr lang="ko-KR" altLang="en-US" dirty="0"/>
              <a:t>는 어떤 셀의 </a:t>
            </a:r>
            <a:r>
              <a:rPr lang="en-US" altLang="ko-KR" dirty="0"/>
              <a:t>output</a:t>
            </a:r>
            <a:r>
              <a:rPr lang="ko-KR" altLang="en-US" dirty="0"/>
              <a:t>으로부터 다음</a:t>
            </a:r>
            <a:r>
              <a:rPr lang="en-US" altLang="ko-KR" dirty="0"/>
              <a:t> </a:t>
            </a:r>
            <a:r>
              <a:rPr lang="ko-KR" altLang="en-US" dirty="0"/>
              <a:t>셀의 </a:t>
            </a:r>
            <a:r>
              <a:rPr lang="en-US" altLang="ko-KR" dirty="0"/>
              <a:t>input</a:t>
            </a:r>
            <a:r>
              <a:rPr lang="ko-KR" altLang="en-US" dirty="0"/>
              <a:t>으로 가는 것을 </a:t>
            </a:r>
            <a:r>
              <a:rPr lang="en-US" altLang="ko-KR" dirty="0"/>
              <a:t>Cell arc</a:t>
            </a:r>
            <a:r>
              <a:rPr lang="ko-KR" altLang="en-US" dirty="0"/>
              <a:t>는 </a:t>
            </a:r>
            <a:r>
              <a:rPr lang="en-US" altLang="ko-KR" dirty="0"/>
              <a:t>input</a:t>
            </a:r>
            <a:r>
              <a:rPr lang="ko-KR" altLang="en-US" dirty="0"/>
              <a:t>에서 게이트의 </a:t>
            </a:r>
            <a:r>
              <a:rPr lang="en-US" altLang="ko-KR" dirty="0"/>
              <a:t>output</a:t>
            </a:r>
            <a:r>
              <a:rPr lang="ko-KR" altLang="en-US" dirty="0"/>
              <a:t>으로 가는 것을 의미합니다</a:t>
            </a:r>
            <a:r>
              <a:rPr lang="en-US" altLang="ko-KR" dirty="0"/>
              <a:t>. </a:t>
            </a:r>
            <a:r>
              <a:rPr lang="ko-KR" altLang="en-US" dirty="0"/>
              <a:t>아래 그림에서 이를</a:t>
            </a:r>
            <a:r>
              <a:rPr lang="en-US" altLang="ko-KR" dirty="0"/>
              <a:t> </a:t>
            </a:r>
            <a:r>
              <a:rPr lang="ko-KR" altLang="en-US" dirty="0" err="1"/>
              <a:t>확인해보실</a:t>
            </a:r>
            <a:r>
              <a:rPr lang="ko-KR" altLang="en-US" dirty="0"/>
              <a:t>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Net timing arc</a:t>
            </a:r>
            <a:r>
              <a:rPr lang="ko-KR" altLang="en-US" dirty="0" err="1"/>
              <a:t>라고</a:t>
            </a:r>
            <a:r>
              <a:rPr lang="ko-KR" altLang="en-US" dirty="0"/>
              <a:t> 표시된 화살표는 어떤 셀의 </a:t>
            </a:r>
            <a:r>
              <a:rPr lang="en-US" altLang="ko-KR" dirty="0"/>
              <a:t>output</a:t>
            </a:r>
            <a:r>
              <a:rPr lang="ko-KR" altLang="en-US" dirty="0"/>
              <a:t>에서 시작해 그 다음 셀의 </a:t>
            </a:r>
            <a:r>
              <a:rPr lang="en-US" altLang="ko-KR" dirty="0"/>
              <a:t>input</a:t>
            </a:r>
            <a:r>
              <a:rPr lang="ko-KR" altLang="en-US" dirty="0" err="1"/>
              <a:t>으로</a:t>
            </a:r>
            <a:r>
              <a:rPr lang="ko-KR" altLang="en-US" dirty="0"/>
              <a:t> 가는 것을 볼 수 있으며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cell timing arc</a:t>
            </a:r>
            <a:r>
              <a:rPr lang="ko-KR" altLang="en-US" dirty="0"/>
              <a:t>는 </a:t>
            </a:r>
            <a:r>
              <a:rPr lang="en-US" altLang="ko-KR" dirty="0"/>
              <a:t>input</a:t>
            </a:r>
            <a:r>
              <a:rPr lang="ko-KR" altLang="en-US" dirty="0"/>
              <a:t>에서 출발하여 그 게이트의 </a:t>
            </a:r>
            <a:r>
              <a:rPr lang="en-US" altLang="ko-KR" dirty="0"/>
              <a:t>output</a:t>
            </a:r>
            <a:r>
              <a:rPr lang="ko-KR" altLang="en-US" dirty="0" err="1"/>
              <a:t>으로</a:t>
            </a:r>
            <a:r>
              <a:rPr lang="ko-KR" altLang="en-US" dirty="0"/>
              <a:t> 가는 것을 확인할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그림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6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살펴본 </a:t>
            </a:r>
            <a:r>
              <a:rPr lang="en-US" altLang="ko-KR" dirty="0"/>
              <a:t>Timing arc</a:t>
            </a:r>
            <a:r>
              <a:rPr lang="ko-KR" altLang="en-US" dirty="0"/>
              <a:t>를 이용하면 </a:t>
            </a:r>
            <a:r>
              <a:rPr lang="en-US" altLang="ko-KR" dirty="0"/>
              <a:t>unate</a:t>
            </a:r>
            <a:r>
              <a:rPr lang="ko-KR" altLang="en-US" dirty="0"/>
              <a:t>를 결정할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Unate</a:t>
            </a:r>
            <a:r>
              <a:rPr lang="ko-KR" altLang="en-US" dirty="0"/>
              <a:t>란 </a:t>
            </a:r>
            <a:r>
              <a:rPr lang="en-US" altLang="ko-KR" dirty="0"/>
              <a:t>Input pin</a:t>
            </a:r>
            <a:r>
              <a:rPr lang="ko-KR" altLang="en-US" dirty="0"/>
              <a:t>이 </a:t>
            </a:r>
            <a:r>
              <a:rPr lang="en-US" altLang="ko-KR" dirty="0"/>
              <a:t>output pin</a:t>
            </a:r>
            <a:r>
              <a:rPr lang="ko-KR" altLang="en-US" dirty="0"/>
              <a:t>과 논리적으로 어떻게 연결되었는지를 판단할 때 사용하는 것으로 이는 다시 </a:t>
            </a:r>
            <a:r>
              <a:rPr lang="en-US" altLang="ko-KR" dirty="0"/>
              <a:t>3</a:t>
            </a:r>
            <a:r>
              <a:rPr lang="ko-KR" altLang="en-US" dirty="0"/>
              <a:t>가지로 나눠집니다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Positive unate</a:t>
            </a:r>
            <a:r>
              <a:rPr lang="ko-KR" altLang="en-US" dirty="0"/>
              <a:t>입니다</a:t>
            </a:r>
            <a:r>
              <a:rPr lang="en-US" altLang="ko-KR" dirty="0"/>
              <a:t>. Rising input</a:t>
            </a:r>
            <a:r>
              <a:rPr lang="ko-KR" altLang="en-US" dirty="0"/>
              <a:t>에 대해 </a:t>
            </a:r>
            <a:r>
              <a:rPr lang="en-US" altLang="ko-KR" dirty="0"/>
              <a:t>output </a:t>
            </a:r>
            <a:r>
              <a:rPr lang="ko-KR" altLang="en-US" dirty="0"/>
              <a:t>역시 </a:t>
            </a:r>
            <a:r>
              <a:rPr lang="en-US" altLang="ko-KR" dirty="0"/>
              <a:t>Rising</a:t>
            </a:r>
            <a:r>
              <a:rPr lang="ko-KR" altLang="en-US" dirty="0"/>
              <a:t>하거나 또는 이전의 값을 유지하며</a:t>
            </a:r>
            <a:r>
              <a:rPr lang="en-US" altLang="ko-KR" dirty="0"/>
              <a:t>, Falling input</a:t>
            </a:r>
            <a:r>
              <a:rPr lang="ko-KR" altLang="en-US" dirty="0"/>
              <a:t>에 대해 </a:t>
            </a:r>
            <a:r>
              <a:rPr lang="en-US" altLang="ko-KR" dirty="0"/>
              <a:t>output </a:t>
            </a:r>
            <a:r>
              <a:rPr lang="ko-KR" altLang="en-US" dirty="0"/>
              <a:t>역시 </a:t>
            </a:r>
            <a:r>
              <a:rPr lang="en-US" altLang="ko-KR" dirty="0"/>
              <a:t>Falling</a:t>
            </a:r>
            <a:r>
              <a:rPr lang="ko-KR" altLang="en-US" dirty="0"/>
              <a:t>하거나 또는 이전의 값을 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다음은 </a:t>
            </a:r>
            <a:r>
              <a:rPr lang="en-US" altLang="ko-KR" dirty="0"/>
              <a:t>Negative unate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앞서 살펴봤던 </a:t>
            </a:r>
            <a:r>
              <a:rPr lang="en-US" altLang="ko-KR" dirty="0"/>
              <a:t>Positive unate</a:t>
            </a:r>
            <a:r>
              <a:rPr lang="ko-KR" altLang="en-US" dirty="0"/>
              <a:t>와는 반대로 </a:t>
            </a:r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의 변화가  일어납니다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input</a:t>
            </a:r>
            <a:r>
              <a:rPr lang="ko-KR" altLang="en-US" dirty="0"/>
              <a:t>이 </a:t>
            </a:r>
            <a:r>
              <a:rPr lang="en-US" altLang="ko-KR" dirty="0"/>
              <a:t>Rising </a:t>
            </a:r>
            <a:r>
              <a:rPr lang="ko-KR" altLang="en-US" dirty="0"/>
              <a:t>할 때 </a:t>
            </a:r>
            <a:r>
              <a:rPr lang="en-US" altLang="ko-KR" dirty="0"/>
              <a:t>output</a:t>
            </a:r>
            <a:r>
              <a:rPr lang="ko-KR" altLang="en-US" dirty="0"/>
              <a:t>은 </a:t>
            </a:r>
            <a:r>
              <a:rPr lang="en-US" altLang="ko-KR" dirty="0"/>
              <a:t>Falling</a:t>
            </a:r>
            <a:r>
              <a:rPr lang="ko-KR" altLang="en-US" dirty="0"/>
              <a:t>하거나 현상을 유지하며 </a:t>
            </a:r>
            <a:r>
              <a:rPr lang="en-US" altLang="ko-KR" dirty="0"/>
              <a:t>input</a:t>
            </a:r>
            <a:r>
              <a:rPr lang="ko-KR" altLang="en-US" dirty="0"/>
              <a:t>이</a:t>
            </a:r>
            <a:r>
              <a:rPr lang="en-US" altLang="ko-KR" dirty="0"/>
              <a:t> falling </a:t>
            </a:r>
            <a:r>
              <a:rPr lang="ko-KR" altLang="en-US" dirty="0"/>
              <a:t>할 때 </a:t>
            </a:r>
            <a:r>
              <a:rPr lang="en-US" altLang="ko-KR" dirty="0"/>
              <a:t>output</a:t>
            </a:r>
            <a:r>
              <a:rPr lang="ko-KR" altLang="en-US" dirty="0"/>
              <a:t>은 </a:t>
            </a:r>
            <a:r>
              <a:rPr lang="en-US" altLang="ko-KR" dirty="0"/>
              <a:t>rising</a:t>
            </a:r>
            <a:r>
              <a:rPr lang="ko-KR" altLang="en-US" dirty="0"/>
              <a:t>하거나 이전 값을 유지합니다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마지막은 </a:t>
            </a:r>
            <a:r>
              <a:rPr lang="en-US" altLang="ko-KR" dirty="0"/>
              <a:t>Non unate</a:t>
            </a:r>
            <a:r>
              <a:rPr lang="ko-KR" altLang="en-US" dirty="0"/>
              <a:t>로 </a:t>
            </a:r>
            <a:r>
              <a:rPr lang="en-US" altLang="ko-KR" dirty="0"/>
              <a:t>output</a:t>
            </a:r>
            <a:r>
              <a:rPr lang="ko-KR" altLang="en-US" dirty="0"/>
              <a:t>이 두개 이상의 </a:t>
            </a:r>
            <a:r>
              <a:rPr lang="en-US" altLang="ko-KR" dirty="0"/>
              <a:t>input</a:t>
            </a:r>
            <a:r>
              <a:rPr lang="ko-KR" altLang="en-US" dirty="0"/>
              <a:t>에 의존하는 경우가 이에 해당합니다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6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Unateness</a:t>
            </a:r>
            <a:r>
              <a:rPr lang="ko-KR" altLang="en-US" dirty="0"/>
              <a:t>를 판단하는 방법들에 대해 살펴보도록 하겠습니다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Truth table</a:t>
            </a:r>
            <a:r>
              <a:rPr lang="ko-KR" altLang="en-US" dirty="0"/>
              <a:t>을 사용하는 방법입니다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버퍼의 </a:t>
            </a:r>
            <a:r>
              <a:rPr lang="en-US" altLang="ko-KR" dirty="0"/>
              <a:t>Truth table</a:t>
            </a:r>
            <a:r>
              <a:rPr lang="ko-KR" altLang="en-US" dirty="0"/>
              <a:t>을 보시면 </a:t>
            </a:r>
            <a:r>
              <a:rPr lang="en-US" altLang="ko-KR" dirty="0"/>
              <a:t>Input</a:t>
            </a:r>
            <a:r>
              <a:rPr lang="ko-KR" altLang="en-US" dirty="0"/>
              <a:t>이 </a:t>
            </a:r>
            <a:r>
              <a:rPr lang="en-US" altLang="ko-KR" dirty="0"/>
              <a:t>Rising</a:t>
            </a:r>
            <a:r>
              <a:rPr lang="ko-KR" altLang="en-US" dirty="0"/>
              <a:t>할 때 </a:t>
            </a:r>
            <a:r>
              <a:rPr lang="en-US" altLang="ko-KR" dirty="0"/>
              <a:t>output </a:t>
            </a:r>
            <a:r>
              <a:rPr lang="ko-KR" altLang="en-US" dirty="0"/>
              <a:t>역시 </a:t>
            </a:r>
            <a:r>
              <a:rPr lang="en-US" altLang="ko-KR" dirty="0"/>
              <a:t>Rising </a:t>
            </a:r>
            <a:r>
              <a:rPr lang="ko-KR" altLang="en-US" dirty="0"/>
              <a:t>하며 </a:t>
            </a:r>
            <a:r>
              <a:rPr lang="en-US" altLang="ko-KR" dirty="0"/>
              <a:t>Input </a:t>
            </a:r>
            <a:r>
              <a:rPr lang="ko-KR" altLang="en-US" dirty="0"/>
              <a:t>이 </a:t>
            </a:r>
            <a:r>
              <a:rPr lang="en-US" altLang="ko-KR" dirty="0"/>
              <a:t>falling</a:t>
            </a:r>
            <a:r>
              <a:rPr lang="ko-KR" altLang="en-US" dirty="0"/>
              <a:t>할 때 </a:t>
            </a:r>
            <a:r>
              <a:rPr lang="en-US" altLang="ko-KR" dirty="0"/>
              <a:t>output</a:t>
            </a:r>
            <a:r>
              <a:rPr lang="ko-KR" altLang="en-US" dirty="0"/>
              <a:t>역시</a:t>
            </a:r>
            <a:r>
              <a:rPr lang="en-US" altLang="ko-KR" dirty="0"/>
              <a:t> falling</a:t>
            </a:r>
            <a:r>
              <a:rPr lang="ko-KR" altLang="en-US" dirty="0"/>
              <a:t>하는 것을 보실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Unateness</a:t>
            </a:r>
            <a:r>
              <a:rPr lang="ko-KR" altLang="en-US" dirty="0"/>
              <a:t>의 정의에 따라 버퍼는 </a:t>
            </a:r>
            <a:r>
              <a:rPr lang="en-US" altLang="ko-KR" dirty="0"/>
              <a:t>positive unate</a:t>
            </a:r>
            <a:r>
              <a:rPr lang="ko-KR" altLang="en-US" dirty="0"/>
              <a:t>임을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9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살펴본 </a:t>
            </a:r>
            <a:r>
              <a:rPr lang="en-US" altLang="ko-KR" dirty="0"/>
              <a:t>truth table</a:t>
            </a:r>
            <a:r>
              <a:rPr lang="ko-KR" altLang="en-US" dirty="0"/>
              <a:t>을 사용한 방법은 시간도 오래 걸리고 변수가 많아질수록 확인해야 하는 경우의 수도 급격히 증가합니다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보완하여 조금 더 간단하게 </a:t>
            </a:r>
            <a:r>
              <a:rPr lang="en-US" altLang="ko-KR" dirty="0"/>
              <a:t>unate</a:t>
            </a:r>
            <a:r>
              <a:rPr lang="ko-KR" altLang="en-US" dirty="0"/>
              <a:t>를 판단할 수 있는 방법이 바로 </a:t>
            </a:r>
            <a:r>
              <a:rPr lang="en-US" altLang="ko-KR" dirty="0"/>
              <a:t>Circuit method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사이에는 두 시스템이 존재하고 이때 둘 사이의의 </a:t>
            </a:r>
            <a:r>
              <a:rPr lang="en-US" altLang="ko-KR" dirty="0"/>
              <a:t>unate</a:t>
            </a:r>
            <a:r>
              <a:rPr lang="ko-KR" altLang="en-US" dirty="0"/>
              <a:t>를 판단하고자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표에서 각 시스템의 </a:t>
            </a:r>
            <a:r>
              <a:rPr lang="en-US" altLang="ko-KR" dirty="0"/>
              <a:t>unate</a:t>
            </a:r>
            <a:r>
              <a:rPr lang="ko-KR" altLang="en-US" dirty="0"/>
              <a:t>를 알고있는 경우 전체 시스템의 </a:t>
            </a:r>
            <a:r>
              <a:rPr lang="en-US" altLang="ko-KR" dirty="0"/>
              <a:t>unate</a:t>
            </a:r>
            <a:r>
              <a:rPr lang="ko-KR" altLang="en-US" dirty="0"/>
              <a:t>는 어떻게 되는지를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시스템의 </a:t>
            </a:r>
            <a:r>
              <a:rPr lang="en-US" altLang="ko-KR" dirty="0"/>
              <a:t>unate</a:t>
            </a:r>
            <a:r>
              <a:rPr lang="ko-KR" altLang="en-US" dirty="0"/>
              <a:t>가 </a:t>
            </a:r>
            <a:r>
              <a:rPr lang="en-US" altLang="ko-KR" dirty="0"/>
              <a:t>non</a:t>
            </a:r>
            <a:r>
              <a:rPr lang="ko-KR" altLang="en-US" dirty="0"/>
              <a:t> </a:t>
            </a:r>
            <a:r>
              <a:rPr lang="en-US" altLang="ko-KR" dirty="0"/>
              <a:t>unate</a:t>
            </a:r>
            <a:r>
              <a:rPr lang="ko-KR" altLang="en-US" dirty="0"/>
              <a:t>가 아닌 </a:t>
            </a:r>
            <a:r>
              <a:rPr lang="en-US" altLang="ko-KR" dirty="0"/>
              <a:t>positive, negative</a:t>
            </a:r>
            <a:r>
              <a:rPr lang="ko-KR" altLang="en-US" dirty="0"/>
              <a:t>로만 구성된 경우 </a:t>
            </a:r>
            <a:endParaRPr lang="en-US" altLang="ko-KR" dirty="0"/>
          </a:p>
          <a:p>
            <a:r>
              <a:rPr lang="ko-KR" altLang="en-US" dirty="0"/>
              <a:t>전체 시스템의 </a:t>
            </a:r>
            <a:r>
              <a:rPr lang="en-US" altLang="ko-KR" dirty="0"/>
              <a:t>unate</a:t>
            </a:r>
            <a:r>
              <a:rPr lang="ko-KR" altLang="en-US" dirty="0"/>
              <a:t>는 두 수의 곱셈 시 나타나는 부호와 비슷한 방식으로 판단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예를 들어 </a:t>
            </a:r>
            <a:r>
              <a:rPr lang="en-US" altLang="ko-KR" dirty="0"/>
              <a:t>System1</a:t>
            </a:r>
            <a:r>
              <a:rPr lang="ko-KR" altLang="en-US" dirty="0"/>
              <a:t>이 </a:t>
            </a:r>
            <a:r>
              <a:rPr lang="en-US" altLang="ko-KR" dirty="0"/>
              <a:t>positive,</a:t>
            </a:r>
            <a:r>
              <a:rPr lang="ko-KR" altLang="en-US" dirty="0"/>
              <a:t> </a:t>
            </a:r>
            <a:r>
              <a:rPr lang="en-US" altLang="ko-KR" dirty="0"/>
              <a:t>System2</a:t>
            </a:r>
            <a:r>
              <a:rPr lang="ko-KR" altLang="en-US" dirty="0"/>
              <a:t>가 </a:t>
            </a:r>
            <a:r>
              <a:rPr lang="en-US" altLang="ko-KR" dirty="0"/>
              <a:t>negative</a:t>
            </a:r>
            <a:r>
              <a:rPr lang="ko-KR" altLang="en-US" dirty="0"/>
              <a:t>인 경우 전체 시스템은 </a:t>
            </a:r>
            <a:r>
              <a:rPr lang="en-US" altLang="ko-KR" dirty="0"/>
              <a:t>negative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System1</a:t>
            </a:r>
            <a:r>
              <a:rPr lang="ko-KR" altLang="en-US" dirty="0"/>
              <a:t>이 </a:t>
            </a:r>
            <a:r>
              <a:rPr lang="en-US" altLang="ko-KR" dirty="0"/>
              <a:t>negative,</a:t>
            </a:r>
            <a:r>
              <a:rPr lang="ko-KR" altLang="en-US" dirty="0"/>
              <a:t> </a:t>
            </a:r>
            <a:r>
              <a:rPr lang="en-US" altLang="ko-KR" dirty="0"/>
              <a:t>System2</a:t>
            </a:r>
            <a:r>
              <a:rPr lang="ko-KR" altLang="en-US" dirty="0"/>
              <a:t>가 </a:t>
            </a:r>
            <a:r>
              <a:rPr lang="en-US" altLang="ko-KR" dirty="0"/>
              <a:t>negative</a:t>
            </a:r>
            <a:r>
              <a:rPr lang="ko-KR" altLang="en-US" dirty="0"/>
              <a:t>인 경우 전체 시스템은 </a:t>
            </a:r>
            <a:r>
              <a:rPr lang="en-US" altLang="ko-KR" dirty="0"/>
              <a:t>positive</a:t>
            </a:r>
            <a:r>
              <a:rPr lang="ko-KR" altLang="en-US" dirty="0"/>
              <a:t> </a:t>
            </a:r>
            <a:r>
              <a:rPr lang="en-US" altLang="ko-KR" dirty="0"/>
              <a:t>unate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두 시스템 중 하나라도 </a:t>
            </a:r>
            <a:r>
              <a:rPr lang="en-US" altLang="ko-KR" dirty="0"/>
              <a:t>Non unate</a:t>
            </a:r>
            <a:r>
              <a:rPr lang="ko-KR" altLang="en-US" dirty="0"/>
              <a:t>라면 전체 시스템은 다른 시스템의 </a:t>
            </a:r>
            <a:r>
              <a:rPr lang="en-US" altLang="ko-KR" dirty="0"/>
              <a:t>unate</a:t>
            </a:r>
            <a:r>
              <a:rPr lang="ko-KR" altLang="en-US" dirty="0"/>
              <a:t>와 관계없이 항상 </a:t>
            </a:r>
            <a:r>
              <a:rPr lang="en-US" altLang="ko-KR" dirty="0"/>
              <a:t>non unate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48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Design</a:t>
            </a:r>
            <a:r>
              <a:rPr lang="ko-KR" altLang="en-US" dirty="0"/>
              <a:t>없이 </a:t>
            </a:r>
            <a:r>
              <a:rPr lang="en-US" altLang="ko-KR" dirty="0"/>
              <a:t>Boolean equation</a:t>
            </a:r>
            <a:r>
              <a:rPr lang="ko-KR" altLang="en-US" dirty="0"/>
              <a:t>만 있는 경우에도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unateness</a:t>
            </a:r>
            <a:r>
              <a:rPr lang="ko-KR" altLang="en-US" dirty="0"/>
              <a:t>를 판단할 수 있습니다</a:t>
            </a:r>
            <a:r>
              <a:rPr lang="en-US" altLang="ko-KR" dirty="0"/>
              <a:t>.</a:t>
            </a:r>
            <a:r>
              <a:rPr lang="ko-KR" altLang="en-US" dirty="0"/>
              <a:t> 바로 </a:t>
            </a:r>
            <a:r>
              <a:rPr lang="en-US" altLang="ko-KR" dirty="0"/>
              <a:t>function method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간단한 예시를 통해 살펴보도록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가져온 그림은 </a:t>
            </a:r>
            <a:r>
              <a:rPr lang="en-US" altLang="ko-KR" dirty="0"/>
              <a:t>OR </a:t>
            </a:r>
            <a:r>
              <a:rPr lang="ko-KR" altLang="en-US" dirty="0"/>
              <a:t>게이트로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SOP</a:t>
            </a:r>
            <a:r>
              <a:rPr lang="ko-KR" altLang="en-US" dirty="0"/>
              <a:t>식은 </a:t>
            </a:r>
            <a:r>
              <a:rPr lang="en-US" altLang="ko-KR" dirty="0"/>
              <a:t>Z = A + B</a:t>
            </a:r>
            <a:r>
              <a:rPr lang="ko-KR" altLang="en-US" dirty="0"/>
              <a:t>이며 </a:t>
            </a:r>
            <a:r>
              <a:rPr lang="ko-KR" altLang="en-US" dirty="0" err="1"/>
              <a:t>보시다시피</a:t>
            </a:r>
            <a:r>
              <a:rPr lang="ko-KR" altLang="en-US" dirty="0"/>
              <a:t> 식에서는 </a:t>
            </a:r>
            <a:r>
              <a:rPr lang="en-US" altLang="ko-KR" dirty="0"/>
              <a:t>A’</a:t>
            </a:r>
            <a:r>
              <a:rPr lang="ko-KR" altLang="en-US" dirty="0"/>
              <a:t> </a:t>
            </a:r>
            <a:r>
              <a:rPr lang="en-US" altLang="ko-KR" dirty="0"/>
              <a:t>term</a:t>
            </a:r>
            <a:r>
              <a:rPr lang="ko-KR" altLang="en-US" dirty="0"/>
              <a:t>을 찾을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</a:t>
            </a:r>
            <a:r>
              <a:rPr lang="en-US" altLang="ko-KR" dirty="0"/>
              <a:t>output Z</a:t>
            </a:r>
            <a:r>
              <a:rPr lang="ko-KR" altLang="en-US" dirty="0"/>
              <a:t>는 </a:t>
            </a:r>
            <a:r>
              <a:rPr lang="en-US" altLang="ko-KR" dirty="0"/>
              <a:t>input A</a:t>
            </a:r>
            <a:r>
              <a:rPr lang="ko-KR" altLang="en-US" dirty="0"/>
              <a:t>에 대해 </a:t>
            </a:r>
            <a:r>
              <a:rPr lang="en-US" altLang="ko-KR" dirty="0"/>
              <a:t>positive unate</a:t>
            </a:r>
            <a:r>
              <a:rPr lang="ko-KR" altLang="en-US" dirty="0"/>
              <a:t>임을 확인할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다양한 회로에 대한 </a:t>
            </a:r>
            <a:r>
              <a:rPr lang="en-US" altLang="ko-KR" dirty="0"/>
              <a:t>LIB </a:t>
            </a:r>
            <a:r>
              <a:rPr lang="ko-KR" altLang="en-US" dirty="0"/>
              <a:t>파일 </a:t>
            </a:r>
            <a:r>
              <a:rPr lang="en-US" altLang="ko-KR" dirty="0"/>
              <a:t>timing sense syntax</a:t>
            </a:r>
            <a:r>
              <a:rPr lang="ko-KR" altLang="en-US" dirty="0" err="1"/>
              <a:t>를</a:t>
            </a:r>
            <a:r>
              <a:rPr lang="ko-KR" altLang="en-US" dirty="0"/>
              <a:t> 살펴보고 챕터 </a:t>
            </a:r>
            <a:r>
              <a:rPr lang="en-US" altLang="ko-KR" dirty="0"/>
              <a:t>1</a:t>
            </a:r>
            <a:r>
              <a:rPr lang="ko-KR" altLang="en-US" dirty="0"/>
              <a:t> 마치도록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timing sense</a:t>
            </a:r>
            <a:r>
              <a:rPr lang="ko-KR" altLang="en-US" dirty="0"/>
              <a:t> 관련 </a:t>
            </a:r>
            <a:r>
              <a:rPr lang="en-US" altLang="ko-KR" dirty="0"/>
              <a:t>lib</a:t>
            </a:r>
            <a:r>
              <a:rPr lang="ko-KR" altLang="en-US" dirty="0"/>
              <a:t>파일 작성법에 대해 간단히 살펴보고 예시를 통해 다양한 디자인에 적용해보도록 하겠습니다</a:t>
            </a:r>
            <a:r>
              <a:rPr lang="en-US" altLang="ko-KR" dirty="0"/>
              <a:t>.(</a:t>
            </a:r>
            <a:r>
              <a:rPr lang="ko-KR" altLang="en-US" dirty="0" err="1"/>
              <a:t>엔터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Timing_sense</a:t>
            </a:r>
            <a:r>
              <a:rPr lang="ko-KR" altLang="en-US" dirty="0"/>
              <a:t>란 두 핀 사이의 </a:t>
            </a:r>
            <a:r>
              <a:rPr lang="en-US" altLang="ko-KR" dirty="0"/>
              <a:t>unate</a:t>
            </a:r>
            <a:r>
              <a:rPr lang="ko-KR" altLang="en-US" dirty="0" err="1"/>
              <a:t>를</a:t>
            </a:r>
            <a:r>
              <a:rPr lang="ko-KR" altLang="en-US" dirty="0"/>
              <a:t> 나타냅니다</a:t>
            </a:r>
            <a:r>
              <a:rPr lang="en-US" altLang="ko-KR" dirty="0"/>
              <a:t>.(</a:t>
            </a:r>
            <a:r>
              <a:rPr lang="ko-KR" altLang="en-US" dirty="0" err="1"/>
              <a:t>엔터</a:t>
            </a:r>
            <a:r>
              <a:rPr lang="ko-KR" altLang="en-US" dirty="0"/>
              <a:t> </a:t>
            </a:r>
            <a:r>
              <a:rPr lang="ko-KR" altLang="en-US" dirty="0" err="1"/>
              <a:t>두번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/>
              <a:t>Timing </a:t>
            </a:r>
            <a:r>
              <a:rPr lang="ko-KR" altLang="en-US" dirty="0"/>
              <a:t>괄호 안에는 </a:t>
            </a:r>
            <a:r>
              <a:rPr lang="en-US" altLang="ko-KR" dirty="0"/>
              <a:t>timing arc</a:t>
            </a:r>
            <a:r>
              <a:rPr lang="ko-KR" altLang="en-US" dirty="0"/>
              <a:t>의 이름을 넣어줍니다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엔터</a:t>
            </a:r>
            <a:r>
              <a:rPr lang="ko-KR" altLang="en-US" dirty="0"/>
              <a:t> </a:t>
            </a:r>
            <a:r>
              <a:rPr lang="ko-KR" altLang="en-US" dirty="0" err="1"/>
              <a:t>두번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timing</a:t>
            </a:r>
            <a:r>
              <a:rPr lang="ko-KR" altLang="en-US" dirty="0"/>
              <a:t>관련 모든 </a:t>
            </a:r>
            <a:r>
              <a:rPr lang="ko-KR" altLang="en-US" dirty="0" err="1"/>
              <a:t>파라미터</a:t>
            </a:r>
            <a:r>
              <a:rPr lang="ko-KR" altLang="en-US" dirty="0"/>
              <a:t> 값이 같은 경우 </a:t>
            </a:r>
            <a:r>
              <a:rPr lang="en-US" altLang="ko-KR" dirty="0"/>
              <a:t>timing arc</a:t>
            </a:r>
            <a:r>
              <a:rPr lang="ko-KR" altLang="en-US" dirty="0" err="1"/>
              <a:t>를</a:t>
            </a:r>
            <a:r>
              <a:rPr lang="ko-KR" altLang="en-US" dirty="0"/>
              <a:t> 하나로 합쳐서 다음과 같이 정의할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04366-77CE-4307-9256-DE37CFCB6E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99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40000" y="0"/>
            <a:ext cx="9652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 sz="2800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1" y="109538"/>
            <a:ext cx="505884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1288"/>
            <a:ext cx="14224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40000" y="0"/>
            <a:ext cx="9652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 sz="2800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1" y="109538"/>
            <a:ext cx="505884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1288"/>
            <a:ext cx="14224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12192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1"/>
            <a:ext cx="1219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540000" y="0"/>
            <a:ext cx="9652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 sz="2800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1" y="109538"/>
            <a:ext cx="505884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1288"/>
            <a:ext cx="14224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12192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0" y="6629401"/>
            <a:ext cx="12192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6"/>
            <a:ext cx="6953251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D6ED7-B06C-4265-82A5-545B06F199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2BC303C-3382-4CA0-97BB-ADA255097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D6ED7-B06C-4265-82A5-545B06F199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C303C-3382-4CA0-97BB-ADA255097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01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00634" y="0"/>
            <a:ext cx="2891367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4417" y="0"/>
            <a:ext cx="8473016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D6ED7-B06C-4265-82A5-545B06F199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C303C-3382-4CA0-97BB-ADA255097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33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D6ED7-B06C-4265-82A5-545B06F199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C303C-3382-4CA0-97BB-ADA255097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8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D6ED7-B06C-4265-82A5-545B06F199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C303C-3382-4CA0-97BB-ADA255097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2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4417" y="908050"/>
            <a:ext cx="53848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12417" y="908050"/>
            <a:ext cx="53848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D6ED7-B06C-4265-82A5-545B06F199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C303C-3382-4CA0-97BB-ADA255097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8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D6ED7-B06C-4265-82A5-545B06F199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C303C-3382-4CA0-97BB-ADA255097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8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D6ED7-B06C-4265-82A5-545B06F199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C303C-3382-4CA0-97BB-ADA255097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9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D6ED7-B06C-4265-82A5-545B06F199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C303C-3382-4CA0-97BB-ADA255097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1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D6ED7-B06C-4265-82A5-545B06F199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C303C-3382-4CA0-97BB-ADA255097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8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D6ED7-B06C-4265-82A5-545B06F199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C303C-3382-4CA0-97BB-ADA255097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5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540000" y="0"/>
            <a:ext cx="9652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 sz="2800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1" y="109538"/>
            <a:ext cx="505884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1288"/>
            <a:ext cx="14224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540000" y="0"/>
            <a:ext cx="9652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 sz="2800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1" y="109538"/>
            <a:ext cx="505884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1288"/>
            <a:ext cx="14224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12192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1"/>
            <a:ext cx="1219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40000" y="0"/>
            <a:ext cx="9652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 sz="2800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1" y="109538"/>
            <a:ext cx="505884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1288"/>
            <a:ext cx="14224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12192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1"/>
            <a:ext cx="12192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0"/>
            <a:ext cx="9647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908050"/>
            <a:ext cx="109728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fld id="{553D6ED7-B06C-4265-82A5-545B06F199A2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12585" y="6345238"/>
            <a:ext cx="5759449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8917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fld id="{D2BC303C-3382-4CA0-97BB-ADA255097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5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88physicaldesign.blogspot.com/2015/09/cell-delay-and-net-delay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lsi-expert.com/2018/01/unateness-of-complex-circuit-timing-arc.html" TargetMode="External"/><Relationship Id="rId5" Type="http://schemas.openxmlformats.org/officeDocument/2006/relationships/hyperlink" Target="http://www.vlsi-expert.com/2011/03/static-timing-analysis-sta-basic-timing.html" TargetMode="External"/><Relationship Id="rId4" Type="http://schemas.openxmlformats.org/officeDocument/2006/relationships/hyperlink" Target="http://www.vlsijunction.com/2015/10/sta-vs-dta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2026A-0BAB-44F0-AB7D-42431BE7C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2022-01-12 </a:t>
            </a:r>
            <a:br>
              <a:rPr lang="en-US" altLang="ko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chapter1 ~ 2.3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24187A-C519-4F88-B9AA-78145436A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계인혜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582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1.2b LIB File syntax for Complex Circuit : Timing Sense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7D9CA6-E429-4057-89EB-3A2B0E021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For Multiple Input and Single Output</a:t>
                </a:r>
              </a:p>
              <a:p>
                <a:pPr lvl="1"/>
                <a:r>
                  <a:rPr lang="en-US" altLang="ko-KR" dirty="0">
                    <a:latin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</a:rPr>
                  <a:t>1 MUX : 2 Input, 1 Select and 1 Output Pin : </a:t>
                </a:r>
                <a:r>
                  <a:rPr lang="en-US" altLang="ko-KR" b="1" dirty="0">
                    <a:latin typeface="Times New Roman" panose="02020603050405020304" pitchFamily="18" charset="0"/>
                  </a:rPr>
                  <a:t>Y = (S’ ∙A)+(S ∙B)</a:t>
                </a:r>
                <a:endParaRPr lang="ko-KR" altLang="en-US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7D9CA6-E429-4057-89EB-3A2B0E021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9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121E3B0-EB77-4033-8A4A-639C87EE01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42003" b="51822"/>
          <a:stretch/>
        </p:blipFill>
        <p:spPr>
          <a:xfrm>
            <a:off x="624417" y="1816608"/>
            <a:ext cx="2252895" cy="45139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1C6B90-E280-4803-9F8E-0B7E17C686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778"/>
          <a:stretch/>
        </p:blipFill>
        <p:spPr>
          <a:xfrm>
            <a:off x="2731008" y="2158238"/>
            <a:ext cx="3010300" cy="3791712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6F27EF-EC77-4270-9467-F070F441FE15}"/>
              </a:ext>
            </a:extLst>
          </p:cNvPr>
          <p:cNvGrpSpPr/>
          <p:nvPr/>
        </p:nvGrpSpPr>
        <p:grpSpPr>
          <a:xfrm>
            <a:off x="6188095" y="2008549"/>
            <a:ext cx="5558051" cy="4275382"/>
            <a:chOff x="6231613" y="1816608"/>
            <a:chExt cx="5558051" cy="427538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C2E24CA-02FD-4005-8625-92CE7E351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272"/>
            <a:stretch/>
          </p:blipFill>
          <p:spPr>
            <a:xfrm>
              <a:off x="6231613" y="1816608"/>
              <a:ext cx="4277891" cy="427538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B1381E2-58EC-4691-B223-71291ADCE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36" t="42525" r="3550" b="35517"/>
            <a:stretch/>
          </p:blipFill>
          <p:spPr>
            <a:xfrm>
              <a:off x="10653184" y="3605494"/>
              <a:ext cx="1136480" cy="1182555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547DC1-BBED-4866-8180-DCD668A6E6F5}"/>
              </a:ext>
            </a:extLst>
          </p:cNvPr>
          <p:cNvSpPr/>
          <p:nvPr/>
        </p:nvSpPr>
        <p:spPr>
          <a:xfrm>
            <a:off x="6879333" y="1696573"/>
            <a:ext cx="3239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Method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061622-447E-3E41-BF51-BFF6FA1B5AC6}"/>
              </a:ext>
            </a:extLst>
          </p:cNvPr>
          <p:cNvSpPr/>
          <p:nvPr/>
        </p:nvSpPr>
        <p:spPr>
          <a:xfrm>
            <a:off x="3507699" y="5351489"/>
            <a:ext cx="1918741" cy="23984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3506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1.2b LIB File syntax for Complex Circuit : Timing Sense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D9CA6-E429-4057-89EB-3A2B0E02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Multiple Input and Single Output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AOI gate : 4 Input and 1 Output : </a:t>
            </a:r>
            <a:r>
              <a:rPr lang="en-US" altLang="ko-KR" b="1" dirty="0">
                <a:latin typeface="Times New Roman" panose="02020603050405020304" pitchFamily="18" charset="0"/>
              </a:rPr>
              <a:t>Y = ((A∙B)+(C ∙D))’</a:t>
            </a:r>
            <a:endParaRPr lang="ko-KR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CD112C-B082-4B3F-B191-7A154F32B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475" b="53600"/>
          <a:stretch/>
        </p:blipFill>
        <p:spPr>
          <a:xfrm>
            <a:off x="778836" y="1907569"/>
            <a:ext cx="2293548" cy="43297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FDAA19-674B-4595-8796-6DC003C637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311"/>
          <a:stretch/>
        </p:blipFill>
        <p:spPr>
          <a:xfrm>
            <a:off x="2428429" y="1890762"/>
            <a:ext cx="2880000" cy="4562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5142CD-18A2-4779-AB85-C239FFC1A41D}"/>
              </a:ext>
            </a:extLst>
          </p:cNvPr>
          <p:cNvSpPr txBox="1"/>
          <p:nvPr/>
        </p:nvSpPr>
        <p:spPr>
          <a:xfrm>
            <a:off x="6626233" y="1890762"/>
            <a:ext cx="268297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Method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CD3386-C2AD-47ED-9B99-01AF33745456}"/>
              </a:ext>
            </a:extLst>
          </p:cNvPr>
          <p:cNvGrpSpPr/>
          <p:nvPr/>
        </p:nvGrpSpPr>
        <p:grpSpPr>
          <a:xfrm>
            <a:off x="6626233" y="2352427"/>
            <a:ext cx="4786931" cy="3416161"/>
            <a:chOff x="5532726" y="1709506"/>
            <a:chExt cx="5772150" cy="420029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65020ED-92D6-4127-B8E8-A5A8309D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2726" y="1709506"/>
              <a:ext cx="5772150" cy="4000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A6C98D-8E63-41B9-A1B0-C1AEE76B4B2F}"/>
                </a:ext>
              </a:extLst>
            </p:cNvPr>
            <p:cNvSpPr txBox="1"/>
            <p:nvPr/>
          </p:nvSpPr>
          <p:spPr>
            <a:xfrm>
              <a:off x="8334246" y="1938109"/>
              <a:ext cx="1467448" cy="4919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Wire/net</a:t>
              </a:r>
              <a:endParaRPr lang="ko-KR" alt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3D41AD-1EB3-4F73-B4CE-ED867C957EBE}"/>
                </a:ext>
              </a:extLst>
            </p:cNvPr>
            <p:cNvSpPr txBox="1"/>
            <p:nvPr/>
          </p:nvSpPr>
          <p:spPr>
            <a:xfrm>
              <a:off x="7975746" y="5417848"/>
              <a:ext cx="1621410" cy="4919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Wire/net</a:t>
              </a:r>
              <a:endParaRPr lang="ko-KR" altLang="en-US" sz="2000" dirty="0"/>
            </a:p>
          </p:txBody>
        </p:sp>
      </p:grpSp>
      <p:pic>
        <p:nvPicPr>
          <p:cNvPr id="13" name="Picture 2" descr="https://3.bp.blogspot.com/-BYVck2G37bY/WmR8ocPaeqI/AAAAAAAABiM/KvLOihGr8iQ2OnSq9jTnq-0DSTA74EQVwCPcBGAYYCw/s1600/System%2BUnateness%2BOverall%2BTable.PNG">
            <a:extLst>
              <a:ext uri="{FF2B5EF4-FFF2-40B4-BE49-F238E27FC236}">
                <a16:creationId xmlns:a16="http://schemas.microsoft.com/office/drawing/2014/main" id="{0FD39221-C5E8-034E-B555-ED2AA1FBF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" t="37678" r="4641" b="6521"/>
          <a:stretch/>
        </p:blipFill>
        <p:spPr bwMode="auto">
          <a:xfrm>
            <a:off x="793189" y="3570472"/>
            <a:ext cx="5669730" cy="254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1EB4A27-04AF-1546-AFF6-A1E64736E739}"/>
              </a:ext>
            </a:extLst>
          </p:cNvPr>
          <p:cNvSpPr/>
          <p:nvPr/>
        </p:nvSpPr>
        <p:spPr>
          <a:xfrm>
            <a:off x="793189" y="4610444"/>
            <a:ext cx="5669730" cy="24020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37D577-BF23-B04F-95BE-8FED9D847289}"/>
              </a:ext>
            </a:extLst>
          </p:cNvPr>
          <p:cNvSpPr/>
          <p:nvPr/>
        </p:nvSpPr>
        <p:spPr>
          <a:xfrm>
            <a:off x="3072384" y="3029903"/>
            <a:ext cx="2236045" cy="29851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3107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1.2b LIB File syntax for Complex Circuit : Timing Sense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D9CA6-E429-4057-89EB-3A2B0E02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Multiple Input and Single Output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OAI gate : 4 Input and 1 Output : </a:t>
            </a:r>
            <a:r>
              <a:rPr lang="en-US" altLang="ko-KR" b="1" dirty="0">
                <a:latin typeface="Times New Roman" panose="02020603050405020304" pitchFamily="18" charset="0"/>
              </a:rPr>
              <a:t>Y = ((A+B)∙(C+D))’</a:t>
            </a:r>
            <a:endParaRPr lang="ko-KR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1BF70F-CAFD-40E1-B919-053133EC8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21" b="53422"/>
          <a:stretch/>
        </p:blipFill>
        <p:spPr>
          <a:xfrm>
            <a:off x="624417" y="1912310"/>
            <a:ext cx="2110955" cy="4324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E7B289-1E29-4454-9AAA-D853ABD2AD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311"/>
          <a:stretch/>
        </p:blipFill>
        <p:spPr>
          <a:xfrm>
            <a:off x="2384380" y="1940941"/>
            <a:ext cx="2700000" cy="42963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688DB8-0EE6-4F13-ACF0-2C3AA4C7B474}"/>
              </a:ext>
            </a:extLst>
          </p:cNvPr>
          <p:cNvSpPr txBox="1"/>
          <p:nvPr/>
        </p:nvSpPr>
        <p:spPr>
          <a:xfrm>
            <a:off x="6955746" y="4025192"/>
            <a:ext cx="3172150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b="1" dirty="0">
                <a:latin typeface="Times New Roman" panose="02020603050405020304" pitchFamily="18" charset="0"/>
              </a:rPr>
              <a:t> ((A+B)∙(C+D))’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en-US" altLang="ko-KR" b="1" dirty="0">
                <a:latin typeface="Times New Roman" panose="02020603050405020304" pitchFamily="18" charset="0"/>
              </a:rPr>
              <a:t>∙B’ + C’∙D’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38160-CBC2-4BDA-8959-0ED375073661}"/>
              </a:ext>
            </a:extLst>
          </p:cNvPr>
          <p:cNvSpPr txBox="1"/>
          <p:nvPr/>
        </p:nvSpPr>
        <p:spPr>
          <a:xfrm>
            <a:off x="5784902" y="2111749"/>
            <a:ext cx="6045822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Method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unate : In SOP representation, x’ doesn’t appear.</a:t>
            </a:r>
          </a:p>
          <a:p>
            <a:r>
              <a:rPr lang="en-US" altLang="ko-KR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Negative unate : In SOP representation, x doesn’t appear.</a:t>
            </a:r>
            <a:endParaRPr lang="ko-KR" altLang="en-US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unate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In SOP representation, both x and x’ appear.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F3EC39-FD0F-8640-95DA-080AF5B61F63}"/>
              </a:ext>
            </a:extLst>
          </p:cNvPr>
          <p:cNvSpPr/>
          <p:nvPr/>
        </p:nvSpPr>
        <p:spPr>
          <a:xfrm>
            <a:off x="3032211" y="3017520"/>
            <a:ext cx="2110955" cy="23294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8737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1.2b LIB File syntax for Complex Circuit : Timing Sense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D9CA6-E429-4057-89EB-3A2B0E02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Multiple Input and Multiple Output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Full Adder : </a:t>
            </a:r>
            <a:r>
              <a:rPr lang="en-US" altLang="ko-KR" b="1" dirty="0">
                <a:latin typeface="Times New Roman" panose="02020603050405020304" pitchFamily="18" charset="0"/>
              </a:rPr>
              <a:t>YC = ((A∙B)+(B∙C))+(C∙A)), YS = (A^B)^C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90FFC1-1C26-4F7E-84F6-C7016D894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30" t="47111" r="430" b="356"/>
          <a:stretch/>
        </p:blipFill>
        <p:spPr>
          <a:xfrm>
            <a:off x="71929" y="1927192"/>
            <a:ext cx="3260462" cy="4141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FFFDB8-9FF5-4665-AD44-D1DDD1906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058" y="1927192"/>
            <a:ext cx="2737646" cy="43100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AF6CB7-8DCC-4E02-B2BE-EDFC4197A4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222" b="52648"/>
          <a:stretch/>
        </p:blipFill>
        <p:spPr>
          <a:xfrm>
            <a:off x="6172559" y="3807864"/>
            <a:ext cx="5801409" cy="14649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382F78-24C7-4BC5-B9F3-C1331F8EC550}"/>
              </a:ext>
            </a:extLst>
          </p:cNvPr>
          <p:cNvSpPr txBox="1"/>
          <p:nvPr/>
        </p:nvSpPr>
        <p:spPr>
          <a:xfrm>
            <a:off x="6468192" y="2413376"/>
            <a:ext cx="268297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Method</a:t>
            </a:r>
          </a:p>
        </p:txBody>
      </p:sp>
    </p:spTree>
    <p:extLst>
      <p:ext uri="{BB962C8B-B14F-4D97-AF65-F5344CB8AC3E}">
        <p14:creationId xmlns:p14="http://schemas.microsoft.com/office/powerpoint/2010/main" val="243097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1.2b LIB File syntax for Complex Circuit : Timing Sense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7D9CA6-E429-4057-89EB-3A2B0E021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For Multiple Input and Single Output</a:t>
                </a:r>
              </a:p>
              <a:p>
                <a:pPr lvl="1"/>
                <a:r>
                  <a:rPr lang="en-US" altLang="ko-KR" dirty="0">
                    <a:latin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</a:rPr>
                  <a:t>1 MUX : 2 Input, 1 Select and 1 Output Pin(Other configuration) : </a:t>
                </a:r>
                <a:r>
                  <a:rPr lang="en-US" altLang="ko-KR" b="1" dirty="0">
                    <a:latin typeface="Times New Roman" panose="02020603050405020304" pitchFamily="18" charset="0"/>
                  </a:rPr>
                  <a:t>Y = ((S ∙A)+(S’ ∙B))’</a:t>
                </a:r>
                <a:endParaRPr lang="ko-KR" altLang="en-US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7D9CA6-E429-4057-89EB-3A2B0E021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9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982FE69-DEA5-4DC3-80D8-38C07320E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979" y="1889886"/>
            <a:ext cx="3081605" cy="4280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C9AA4F-A47B-4053-B990-30DE4C89FCCD}"/>
              </a:ext>
            </a:extLst>
          </p:cNvPr>
          <p:cNvSpPr txBox="1"/>
          <p:nvPr/>
        </p:nvSpPr>
        <p:spPr>
          <a:xfrm>
            <a:off x="6158726" y="3818321"/>
            <a:ext cx="4358116" cy="169277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2600" b="1" dirty="0">
                <a:latin typeface="Times New Roman" panose="02020603050405020304" pitchFamily="18" charset="0"/>
              </a:rPr>
              <a:t>((S ∙A)+(S’ ∙B))’</a:t>
            </a:r>
          </a:p>
          <a:p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(S’+A)</a:t>
            </a:r>
            <a:r>
              <a:rPr lang="en-US" altLang="ko-KR" sz="2600" b="1" dirty="0">
                <a:latin typeface="Times New Roman" panose="02020603050405020304" pitchFamily="18" charset="0"/>
              </a:rPr>
              <a:t>∙(S+B’)</a:t>
            </a:r>
          </a:p>
          <a:p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</a:t>
            </a:r>
            <a:r>
              <a:rPr lang="en-US" altLang="ko-KR" sz="2600" b="1" dirty="0">
                <a:latin typeface="Times New Roman" panose="02020603050405020304" pitchFamily="18" charset="0"/>
              </a:rPr>
              <a:t>∙S’ + S’∙B’+A∙S+A∙B’</a:t>
            </a:r>
          </a:p>
          <a:p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2600" b="1" u="sng" dirty="0">
                <a:latin typeface="Times New Roman" panose="02020603050405020304" pitchFamily="18" charset="0"/>
              </a:rPr>
              <a:t>S’</a:t>
            </a:r>
            <a:r>
              <a:rPr lang="en-US" altLang="ko-KR" sz="2600" b="1" dirty="0">
                <a:latin typeface="Times New Roman" panose="02020603050405020304" pitchFamily="18" charset="0"/>
              </a:rPr>
              <a:t>∙B’+A∙</a:t>
            </a:r>
            <a:r>
              <a:rPr lang="en-US" altLang="ko-KR" sz="2600" b="1" u="sng" dirty="0">
                <a:latin typeface="Times New Roman" panose="02020603050405020304" pitchFamily="18" charset="0"/>
              </a:rPr>
              <a:t>S</a:t>
            </a:r>
            <a:r>
              <a:rPr lang="en-US" altLang="ko-KR" sz="2600" b="1" dirty="0">
                <a:latin typeface="Times New Roman" panose="02020603050405020304" pitchFamily="18" charset="0"/>
              </a:rPr>
              <a:t>+A∙B’(SOP form)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7AC3B-24A0-4E90-B37F-2B822F71D695}"/>
              </a:ext>
            </a:extLst>
          </p:cNvPr>
          <p:cNvSpPr txBox="1"/>
          <p:nvPr/>
        </p:nvSpPr>
        <p:spPr>
          <a:xfrm>
            <a:off x="5521761" y="2217426"/>
            <a:ext cx="6045822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Method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unate : In SOP representation, x’ doesn’t appear.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unate : In SOP representation, x doesn’t appear.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n-US" altLang="ko-KR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unate</a:t>
            </a:r>
            <a:r>
              <a:rPr lang="en-US" altLang="ko-KR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 In SOP representation, both x and x’ appear.</a:t>
            </a:r>
            <a:endParaRPr lang="ko-KR" altLang="en-US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6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2.1 Timing Paths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D9CA6-E429-4057-89EB-3A2B0E02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en-US" altLang="ko-KR" dirty="0"/>
              <a:t>STA(Static Timing Analysis) vs. DTA(Dynamic Timing Analysis)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latin typeface="Times New Roman" panose="02020603050405020304" pitchFamily="18" charset="0"/>
              </a:rPr>
              <a:t> Characteristics of STA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It performs timing analysis on all possible paths. (real/false paths)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It’s efficient only for fully synchronous designs.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All paths that are constrained by the clock should be constrained.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0395D94-DE54-8C4C-AA07-CDF7BC463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21715"/>
              </p:ext>
            </p:extLst>
          </p:nvPr>
        </p:nvGraphicFramePr>
        <p:xfrm>
          <a:off x="2501808" y="1488291"/>
          <a:ext cx="7218018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09009">
                  <a:extLst>
                    <a:ext uri="{9D8B030D-6E8A-4147-A177-3AD203B41FA5}">
                      <a16:colId xmlns:a16="http://schemas.microsoft.com/office/drawing/2014/main" val="2433124424"/>
                    </a:ext>
                  </a:extLst>
                </a:gridCol>
                <a:gridCol w="3609009">
                  <a:extLst>
                    <a:ext uri="{9D8B030D-6E8A-4147-A177-3AD203B41FA5}">
                      <a16:colId xmlns:a16="http://schemas.microsoft.com/office/drawing/2014/main" val="1489236587"/>
                    </a:ext>
                  </a:extLst>
                </a:gridCol>
              </a:tblGrid>
              <a:tr h="350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</a:t>
                      </a:r>
                      <a:endParaRPr lang="ko-KR" altLang="en-US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DTA</a:t>
                      </a:r>
                      <a:endParaRPr lang="ko-KR" altLang="en-US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491193"/>
                  </a:ext>
                </a:extLst>
              </a:tr>
              <a:tr h="3505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report false errors</a:t>
                      </a:r>
                      <a:endParaRPr lang="ko-KR" altLang="en-US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Doesn’t report false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5060"/>
                  </a:ext>
                </a:extLst>
              </a:tr>
              <a:tr h="3505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accurate</a:t>
                      </a:r>
                      <a:endParaRPr lang="ko-KR" altLang="en-US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accurate</a:t>
                      </a:r>
                      <a:endParaRPr lang="ko-KR" altLang="en-US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32494"/>
                  </a:ext>
                </a:extLst>
              </a:tr>
              <a:tr h="350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Doesn’t check logic operations</a:t>
                      </a:r>
                      <a:endParaRPr lang="ko-KR" altLang="en-US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the functionality of circuits</a:t>
                      </a:r>
                      <a:endParaRPr lang="ko-KR" altLang="en-US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937553"/>
                  </a:ext>
                </a:extLst>
              </a:tr>
              <a:tr h="350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  <a:endParaRPr lang="ko-KR" altLang="en-US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  <a:endParaRPr lang="ko-KR" altLang="en-US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879330"/>
                  </a:ext>
                </a:extLst>
              </a:tr>
              <a:tr h="350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thorough</a:t>
                      </a:r>
                      <a:endParaRPr lang="ko-KR" altLang="en-US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thorough</a:t>
                      </a:r>
                      <a:endParaRPr lang="ko-KR" altLang="en-US" sz="1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999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E2627F-65EB-084E-93AE-9CF50DE3AE7D}"/>
              </a:ext>
            </a:extLst>
          </p:cNvPr>
          <p:cNvSpPr txBox="1"/>
          <p:nvPr/>
        </p:nvSpPr>
        <p:spPr>
          <a:xfrm>
            <a:off x="2566834" y="3698696"/>
            <a:ext cx="7087966" cy="40011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kumimoji="1"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Because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 doesn’t need to simulate multiple test vectors.</a:t>
            </a:r>
            <a:endParaRPr kumimoji="1"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C6160-9FB1-C845-AB2A-11BA31A12E3A}"/>
              </a:ext>
            </a:extLst>
          </p:cNvPr>
          <p:cNvSpPr txBox="1"/>
          <p:nvPr/>
        </p:nvSpPr>
        <p:spPr>
          <a:xfrm>
            <a:off x="1601019" y="3726023"/>
            <a:ext cx="8989962" cy="40011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Thorough </a:t>
            </a:r>
            <a:r>
              <a:rPr kumimoji="1"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Because it checks the worst-case timing for all possible logic conditions.</a:t>
            </a:r>
            <a:endParaRPr kumimoji="1"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5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2.1 Timing Paths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D9CA6-E429-4057-89EB-3A2B0E02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</a:rPr>
              <a:t> Types of Paths for Timing analysis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Data Path</a:t>
            </a:r>
          </a:p>
          <a:p>
            <a:pPr lvl="1"/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Clock Path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696DAC-472F-0F49-8B0A-183B1B592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" t="1568" r="3581" b="14400"/>
          <a:stretch/>
        </p:blipFill>
        <p:spPr>
          <a:xfrm>
            <a:off x="3313744" y="1731705"/>
            <a:ext cx="5564511" cy="20584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7CB7A3-F58A-304B-B4D2-D66B66F268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28" t="4867" r="6916" b="40650"/>
          <a:stretch/>
        </p:blipFill>
        <p:spPr>
          <a:xfrm>
            <a:off x="3154383" y="4298121"/>
            <a:ext cx="5883234" cy="19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2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2.1 Timing Paths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D9CA6-E429-4057-89EB-3A2B0E02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Types of Paths for Timing analysis (cont.)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Clock Gating Path</a:t>
            </a:r>
          </a:p>
          <a:p>
            <a:pPr lvl="1"/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Asynchronous Path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87ED1A-E8D3-D343-B9A3-648E4D032E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7" t="12095" r="14139" b="25112"/>
          <a:stretch/>
        </p:blipFill>
        <p:spPr>
          <a:xfrm>
            <a:off x="3962353" y="1752497"/>
            <a:ext cx="4267294" cy="20292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23E117-CEDD-1448-BBB1-AA9C442A01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90" t="9789" b="22340"/>
          <a:stretch/>
        </p:blipFill>
        <p:spPr>
          <a:xfrm>
            <a:off x="3977170" y="4293706"/>
            <a:ext cx="4267294" cy="21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8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2.1 Timing Paths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D9CA6-E429-4057-89EB-3A2B0E02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Other types of Paths for Timing analysis (cont.)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Critical Path 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The path which creates Longest delay.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False path 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Physically exist in the design but those are logically / functionally incorrect path.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Single cycle Path 	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The path that is designed to take only one clock cycle for the data to propagate.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Multicycle Path 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The path that is designed to take more than one clock cycle for the data to propagate.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Longest Path (Worst Path / Max Path)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The path that takes longest time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Shortest Path (Best Path / Min Path)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The path that takes the shortest time</a:t>
            </a: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9315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2.2 Time Borrowing</a:t>
            </a:r>
            <a:endParaRPr lang="ko-KR" altLang="en-US" sz="3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917091-53B4-5E48-8808-9A46D29F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1800" dirty="0"/>
              <a:t>Launching &amp; capturing latches use the same phase of the same clock. </a:t>
            </a:r>
          </a:p>
          <a:p>
            <a:r>
              <a:rPr kumimoji="1" lang="en-US" altLang="ko-KR" sz="1800" dirty="0"/>
              <a:t>Time borrowing typically only affects setup slack c</a:t>
            </a:r>
            <a:r>
              <a:rPr lang="en-US" altLang="ko-KR" sz="1800" dirty="0"/>
              <a:t>alculation since it slows the data arrival times.</a:t>
            </a:r>
          </a:p>
          <a:p>
            <a:r>
              <a:rPr kumimoji="1" lang="en-US" altLang="ko-KR" sz="1800" dirty="0"/>
              <a:t>Time borrowing can be multistage.</a:t>
            </a:r>
          </a:p>
          <a:p>
            <a:r>
              <a:rPr lang="en-US" altLang="ko-KR" sz="1800" dirty="0"/>
              <a:t>Maximum Borrow Time : (Clock pulse width) – (Setup time of the Latch)</a:t>
            </a:r>
          </a:p>
          <a:p>
            <a:r>
              <a:rPr kumimoji="1" lang="en-US" altLang="ko-KR" sz="1800" dirty="0"/>
              <a:t>Negative Borrow Time : (Arrival time) – (Clock edge) &lt; 0, 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No borrowing.</a:t>
            </a:r>
            <a:endParaRPr kumimoji="1" lang="ko-KR" altLang="en-US" sz="1800" dirty="0"/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51AE0E9C-3769-8C40-8B1B-A992F4CFB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1" t="1662" r="2950" b="3140"/>
          <a:stretch/>
        </p:blipFill>
        <p:spPr bwMode="auto">
          <a:xfrm>
            <a:off x="3558163" y="692150"/>
            <a:ext cx="5075674" cy="373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09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D0C74-29BC-684C-9F92-B75859AB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3200" dirty="0"/>
              <a:t>Contents</a:t>
            </a:r>
            <a:endParaRPr kumimoji="1"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43294-B8A5-6645-A071-5CDDC96A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Chapter 1</a:t>
            </a:r>
          </a:p>
          <a:p>
            <a:pPr lvl="1"/>
            <a:r>
              <a:rPr kumimoji="1" lang="en-US" altLang="ko-KR" dirty="0">
                <a:latin typeface="Times New Roman" panose="02020603050405020304" pitchFamily="18" charset="0"/>
              </a:rPr>
              <a:t>Introduction</a:t>
            </a:r>
          </a:p>
          <a:p>
            <a:pPr lvl="1"/>
            <a:r>
              <a:rPr kumimoji="1" lang="en-US" altLang="ko-KR" dirty="0">
                <a:latin typeface="Times New Roman" panose="02020603050405020304" pitchFamily="18" charset="0"/>
              </a:rPr>
              <a:t>1.1a Timing arc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1.1b Unate : Timing arc</a:t>
            </a:r>
          </a:p>
          <a:p>
            <a:pPr lvl="1"/>
            <a:r>
              <a:rPr kumimoji="1" lang="en-US" altLang="ko-KR" dirty="0">
                <a:latin typeface="Times New Roman" panose="02020603050405020304" pitchFamily="18" charset="0"/>
              </a:rPr>
              <a:t>1.1c Unateness of Complex circuit : Timing arc</a:t>
            </a:r>
          </a:p>
          <a:p>
            <a:pPr lvl="1"/>
            <a:r>
              <a:rPr kumimoji="1" lang="en-US" altLang="ko-KR" dirty="0">
                <a:latin typeface="Times New Roman" panose="02020603050405020304" pitchFamily="18" charset="0"/>
              </a:rPr>
              <a:t>1.2 LIB File syntax for </a:t>
            </a:r>
            <a:r>
              <a:rPr lang="en-US" altLang="ko-KR" dirty="0">
                <a:latin typeface="Times New Roman" panose="02020603050405020304" pitchFamily="18" charset="0"/>
              </a:rPr>
              <a:t>Complex Circuit : Timing sense</a:t>
            </a:r>
          </a:p>
          <a:p>
            <a:r>
              <a:rPr lang="en-US" altLang="ko-KR" dirty="0"/>
              <a:t> Chapter 2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2.1 Timing Paths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2.2 Time Borrowing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2.3a Basic concept of Setup-Hold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2.3b Basic concept of Setup-Hold Violation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2.3c Examples : Setup-Hold Time / Violation</a:t>
            </a:r>
          </a:p>
        </p:txBody>
      </p:sp>
    </p:spTree>
    <p:extLst>
      <p:ext uri="{BB962C8B-B14F-4D97-AF65-F5344CB8AC3E}">
        <p14:creationId xmlns:p14="http://schemas.microsoft.com/office/powerpoint/2010/main" val="393445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2.3a Basic Concept of Setup-Hold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1C0D016-C9A3-3E45-B26A-205CF50D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Setup time </a:t>
            </a:r>
          </a:p>
          <a:p>
            <a:pPr lvl="1"/>
            <a:r>
              <a:rPr kumimoji="1" lang="en-US" altLang="ko-KR" dirty="0">
                <a:latin typeface="Times New Roman" panose="02020603050405020304" pitchFamily="18" charset="0"/>
              </a:rPr>
              <a:t>Time when input data is available and stable before the clock pulse is applied.</a:t>
            </a:r>
          </a:p>
          <a:p>
            <a:pPr lvl="1"/>
            <a:endParaRPr kumimoji="1"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/>
              <a:t> Hold time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Time after clock pulse where data input is held stable.</a:t>
            </a:r>
            <a:endParaRPr kumimoji="1" lang="ko-KR" altLang="en-US" dirty="0">
              <a:latin typeface="Times New Roman" panose="02020603050405020304" pitchFamily="18" charset="0"/>
            </a:endParaRPr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44121F31-EAD9-8948-B397-C69E2C8DA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0" t="20118" r="9699" b="7672"/>
          <a:stretch/>
        </p:blipFill>
        <p:spPr bwMode="auto">
          <a:xfrm>
            <a:off x="3593387" y="3429000"/>
            <a:ext cx="5005226" cy="271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위쪽 화살표[U] 6">
            <a:extLst>
              <a:ext uri="{FF2B5EF4-FFF2-40B4-BE49-F238E27FC236}">
                <a16:creationId xmlns:a16="http://schemas.microsoft.com/office/drawing/2014/main" id="{E4A3F72F-BD77-F44F-B5AD-2702EA873B27}"/>
              </a:ext>
            </a:extLst>
          </p:cNvPr>
          <p:cNvSpPr/>
          <p:nvPr/>
        </p:nvSpPr>
        <p:spPr>
          <a:xfrm>
            <a:off x="5604106" y="5670212"/>
            <a:ext cx="450574" cy="520148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  <p:sp>
        <p:nvSpPr>
          <p:cNvPr id="8" name="위쪽 화살표[U] 7">
            <a:extLst>
              <a:ext uri="{FF2B5EF4-FFF2-40B4-BE49-F238E27FC236}">
                <a16:creationId xmlns:a16="http://schemas.microsoft.com/office/drawing/2014/main" id="{2B69973E-F42E-9D46-A129-6DB339626969}"/>
              </a:ext>
            </a:extLst>
          </p:cNvPr>
          <p:cNvSpPr/>
          <p:nvPr/>
        </p:nvSpPr>
        <p:spPr>
          <a:xfrm>
            <a:off x="6124069" y="5670212"/>
            <a:ext cx="450574" cy="520148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60747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C780-8EED-A349-9C0F-95D6B1D6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2.3b Basic Concept of Setup-Hold Violation</a:t>
            </a:r>
            <a:endParaRPr kumimoji="1"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1641F-2E9F-B349-ADBB-9CCB4AD1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89998"/>
            <a:ext cx="10972800" cy="53292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 </a:t>
            </a:r>
          </a:p>
          <a:p>
            <a:r>
              <a:rPr kumimoji="1" lang="en-US" altLang="ko-KR" dirty="0"/>
              <a:t> Setup Check timing – At next clock edge</a:t>
            </a:r>
            <a:endParaRPr kumimoji="1" lang="ko-KR" altLang="en-US" dirty="0"/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22C419C2-7902-2C4B-A6E9-75FAF099CE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9" t="4017" r="5542" b="10104"/>
          <a:stretch/>
        </p:blipFill>
        <p:spPr bwMode="auto">
          <a:xfrm>
            <a:off x="5496036" y="1650848"/>
            <a:ext cx="5562783" cy="3847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4B3FF712-B8FF-704B-85CA-6A02FB46C8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7" r="19669" b="63039"/>
          <a:stretch/>
        </p:blipFill>
        <p:spPr bwMode="auto">
          <a:xfrm>
            <a:off x="1268106" y="2908744"/>
            <a:ext cx="3960000" cy="143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왼쪽/오른쪽 화살표[L] 6">
            <a:extLst>
              <a:ext uri="{FF2B5EF4-FFF2-40B4-BE49-F238E27FC236}">
                <a16:creationId xmlns:a16="http://schemas.microsoft.com/office/drawing/2014/main" id="{40FAC0E1-78F9-9244-9AE7-39EF845B7D03}"/>
              </a:ext>
            </a:extLst>
          </p:cNvPr>
          <p:cNvSpPr/>
          <p:nvPr/>
        </p:nvSpPr>
        <p:spPr>
          <a:xfrm>
            <a:off x="7368117" y="3625609"/>
            <a:ext cx="1537251" cy="344556"/>
          </a:xfrm>
          <a:prstGeom prst="leftRight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91E0AA8C-316C-FC43-8BD0-8D4BF735E6B9}"/>
              </a:ext>
            </a:extLst>
          </p:cNvPr>
          <p:cNvSpPr/>
          <p:nvPr/>
        </p:nvSpPr>
        <p:spPr>
          <a:xfrm>
            <a:off x="9263270" y="1219200"/>
            <a:ext cx="344740" cy="431648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68B705-D384-C84A-96D2-A7E49B311BEA}"/>
              </a:ext>
            </a:extLst>
          </p:cNvPr>
          <p:cNvSpPr/>
          <p:nvPr/>
        </p:nvSpPr>
        <p:spPr>
          <a:xfrm>
            <a:off x="8507896" y="1664100"/>
            <a:ext cx="530087" cy="230961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E913C-1597-B34D-BA67-85D1FC1B90C1}"/>
              </a:ext>
            </a:extLst>
          </p:cNvPr>
          <p:cNvSpPr txBox="1"/>
          <p:nvPr/>
        </p:nvSpPr>
        <p:spPr>
          <a:xfrm>
            <a:off x="5628298" y="1575124"/>
            <a:ext cx="285212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time – Arrival time</a:t>
            </a:r>
            <a:endParaRPr kumimoji="1"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C780-8EED-A349-9C0F-95D6B1D6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2.3b Basic Concept of Setup-Hold Violation</a:t>
            </a:r>
            <a:endParaRPr kumimoji="1"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1641F-2E9F-B349-ADBB-9CCB4AD1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Hold Check timing – At same clock edge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049306-3258-AC47-9341-6D77516FD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12"/>
          <a:stretch/>
        </p:blipFill>
        <p:spPr>
          <a:xfrm>
            <a:off x="5526155" y="1644008"/>
            <a:ext cx="5420139" cy="3690550"/>
          </a:xfrm>
          <a:prstGeom prst="rect">
            <a:avLst/>
          </a:prstGeom>
        </p:spPr>
      </p:pic>
      <p:pic>
        <p:nvPicPr>
          <p:cNvPr id="5" name="내용 개체 틀 9">
            <a:extLst>
              <a:ext uri="{FF2B5EF4-FFF2-40B4-BE49-F238E27FC236}">
                <a16:creationId xmlns:a16="http://schemas.microsoft.com/office/drawing/2014/main" id="{50D82AB5-DFFA-A64A-B3D5-A5CFE38458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55" t="2302" r="20114" b="55006"/>
          <a:stretch/>
        </p:blipFill>
        <p:spPr bwMode="auto">
          <a:xfrm>
            <a:off x="1378227" y="2665637"/>
            <a:ext cx="3960000" cy="169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2C903AB-74E1-5843-BCE6-006F91312380}"/>
              </a:ext>
            </a:extLst>
          </p:cNvPr>
          <p:cNvSpPr/>
          <p:nvPr/>
        </p:nvSpPr>
        <p:spPr>
          <a:xfrm>
            <a:off x="9448800" y="2599377"/>
            <a:ext cx="371061" cy="48838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  <p:sp>
        <p:nvSpPr>
          <p:cNvPr id="7" name="왼쪽/오른쪽 화살표[L] 6">
            <a:extLst>
              <a:ext uri="{FF2B5EF4-FFF2-40B4-BE49-F238E27FC236}">
                <a16:creationId xmlns:a16="http://schemas.microsoft.com/office/drawing/2014/main" id="{2FDDD04D-1A9C-4847-BEB7-39C2F2B3E380}"/>
              </a:ext>
            </a:extLst>
          </p:cNvPr>
          <p:cNvSpPr/>
          <p:nvPr/>
        </p:nvSpPr>
        <p:spPr>
          <a:xfrm>
            <a:off x="9448799" y="2061657"/>
            <a:ext cx="371061" cy="169741"/>
          </a:xfrm>
          <a:prstGeom prst="leftRight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60430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2.3c Examples : Setup-Hold Time / Violation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F7802F-5DD5-7D4C-82B4-6F65EF39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 In the following circuit, find out whether there is any Setup or Hold violation?</a:t>
            </a:r>
            <a:endParaRPr kumimoji="1"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C937B838-6E04-B847-AC49-D5E8758F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96481" y="3641837"/>
            <a:ext cx="6690589" cy="27492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F025D4D-6A88-2D4E-86DD-5FFE072F0446}"/>
              </a:ext>
            </a:extLst>
          </p:cNvPr>
          <p:cNvSpPr txBox="1">
            <a:spLocks/>
          </p:cNvSpPr>
          <p:nvPr/>
        </p:nvSpPr>
        <p:spPr bwMode="auto">
          <a:xfrm>
            <a:off x="886918" y="1270365"/>
            <a:ext cx="10418164" cy="300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ED7613"/>
              </a:buClr>
              <a:buFont typeface="Wingdings" panose="05000000000000000000" pitchFamily="2" charset="2"/>
              <a:buChar char="§"/>
              <a:defRPr kumimoji="1"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kumimoji="1"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Arial" pitchFamily="34" charset="0"/>
              <a:buChar char="•"/>
              <a:defRPr kumimoji="1"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6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lvl="1"/>
            <a:r>
              <a:rPr lang="en-US" altLang="ko-KR" kern="0" dirty="0">
                <a:latin typeface="Times New Roman" panose="02020603050405020304" pitchFamily="18" charset="0"/>
              </a:rPr>
              <a:t>Hold analysis</a:t>
            </a:r>
          </a:p>
          <a:p>
            <a:pPr lvl="2"/>
            <a:r>
              <a:rPr lang="en-US" altLang="ko-KR" u="sng" kern="0" dirty="0">
                <a:latin typeface="Times New Roman" panose="02020603050405020304" pitchFamily="18" charset="0"/>
              </a:rPr>
              <a:t>Minimum </a:t>
            </a:r>
            <a:r>
              <a:rPr lang="en-US" altLang="ko-KR" kern="0" dirty="0">
                <a:latin typeface="Times New Roman" panose="02020603050405020304" pitchFamily="18" charset="0"/>
              </a:rPr>
              <a:t>delay along the </a:t>
            </a:r>
            <a:r>
              <a:rPr lang="en-US" altLang="ko-KR" u="sng" kern="0" dirty="0">
                <a:latin typeface="Times New Roman" panose="02020603050405020304" pitchFamily="18" charset="0"/>
              </a:rPr>
              <a:t>data path</a:t>
            </a:r>
            <a:r>
              <a:rPr lang="en-US" altLang="ko-KR" kern="0" dirty="0">
                <a:latin typeface="Times New Roman" panose="02020603050405020304" pitchFamily="18" charset="0"/>
              </a:rPr>
              <a:t>, </a:t>
            </a:r>
            <a:r>
              <a:rPr lang="en-US" altLang="ko-KR" u="sng" kern="0" dirty="0">
                <a:latin typeface="Times New Roman" panose="02020603050405020304" pitchFamily="18" charset="0"/>
              </a:rPr>
              <a:t>Maximum</a:t>
            </a:r>
            <a:r>
              <a:rPr lang="en-US" altLang="ko-KR" kern="0" dirty="0">
                <a:latin typeface="Times New Roman" panose="02020603050405020304" pitchFamily="18" charset="0"/>
              </a:rPr>
              <a:t> delay along the </a:t>
            </a:r>
            <a:r>
              <a:rPr lang="en-US" altLang="ko-KR" u="sng" kern="0" dirty="0">
                <a:latin typeface="Times New Roman" panose="02020603050405020304" pitchFamily="18" charset="0"/>
              </a:rPr>
              <a:t>clock path</a:t>
            </a:r>
          </a:p>
          <a:p>
            <a:pPr lvl="2"/>
            <a:r>
              <a:rPr lang="en-US" altLang="ko-KR" kern="0" dirty="0">
                <a:latin typeface="Times New Roman" panose="02020603050405020304" pitchFamily="18" charset="0"/>
              </a:rPr>
              <a:t>Data path : CLK =&gt; FF1/CLK =&gt; FF1/Q =&gt; INV =&gt; FF2/D</a:t>
            </a:r>
          </a:p>
          <a:p>
            <a:pPr lvl="3"/>
            <a:r>
              <a:rPr lang="en-US" altLang="ko-KR" kern="0" dirty="0">
                <a:latin typeface="Times New Roman" panose="02020603050405020304" pitchFamily="18" charset="0"/>
              </a:rPr>
              <a:t>1 + 9 + 1 + 6 + 1 = 18ns</a:t>
            </a:r>
          </a:p>
          <a:p>
            <a:pPr lvl="2"/>
            <a:r>
              <a:rPr lang="en-US" altLang="ko-KR" kern="0" dirty="0">
                <a:latin typeface="Times New Roman" panose="02020603050405020304" pitchFamily="18" charset="0"/>
              </a:rPr>
              <a:t>Clock path : CLK =&gt; BUF =&gt; FF2/CLK</a:t>
            </a:r>
          </a:p>
          <a:p>
            <a:pPr lvl="3"/>
            <a:r>
              <a:rPr lang="en-US" altLang="ko-KR" kern="0" dirty="0">
                <a:latin typeface="Times New Roman" panose="02020603050405020304" pitchFamily="18" charset="0"/>
              </a:rPr>
              <a:t>3 + 9 + 3 + 2 = 17ns</a:t>
            </a:r>
          </a:p>
          <a:p>
            <a:pPr lvl="2"/>
            <a:r>
              <a:rPr lang="en-US" altLang="ko-KR" kern="0" dirty="0">
                <a:latin typeface="Times New Roman" panose="02020603050405020304" pitchFamily="18" charset="0"/>
              </a:rPr>
              <a:t>Hold slack = Td – Tclk = 18ns – 17ns = 1ns &gt; 0 =&gt; No hold violation!</a:t>
            </a:r>
          </a:p>
          <a:p>
            <a:pPr lvl="2"/>
            <a:endParaRPr lang="ko-KR" altLang="en-US" kern="0" dirty="0">
              <a:latin typeface="Times New Roman" panose="02020603050405020304" pitchFamily="18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0DC0857-762A-A643-A4A3-7F6A50500355}"/>
              </a:ext>
            </a:extLst>
          </p:cNvPr>
          <p:cNvGrpSpPr/>
          <p:nvPr/>
        </p:nvGrpSpPr>
        <p:grpSpPr>
          <a:xfrm>
            <a:off x="3419355" y="3641837"/>
            <a:ext cx="4558753" cy="1400176"/>
            <a:chOff x="5049079" y="1736034"/>
            <a:chExt cx="4558753" cy="140017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174320D-8650-0E47-9C10-F0C77529B9E6}"/>
                </a:ext>
              </a:extLst>
            </p:cNvPr>
            <p:cNvSpPr/>
            <p:nvPr/>
          </p:nvSpPr>
          <p:spPr>
            <a:xfrm>
              <a:off x="5049079" y="2924176"/>
              <a:ext cx="675861" cy="2120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800" b="0" i="0" u="none" strike="noStrike" cap="none" normalizeH="0" baseline="0">
                <a:solidFill>
                  <a:schemeClr val="tx1"/>
                </a:solidFill>
                <a:effectLst/>
                <a:latin typeface="Arial"/>
                <a:ea typeface="굴림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FCABF7-0D4E-3C44-BE1C-65511584E1F5}"/>
                </a:ext>
              </a:extLst>
            </p:cNvPr>
            <p:cNvSpPr/>
            <p:nvPr/>
          </p:nvSpPr>
          <p:spPr>
            <a:xfrm>
              <a:off x="6765237" y="2179983"/>
              <a:ext cx="675861" cy="2120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800" b="0" i="0" u="none" strike="noStrike" cap="none" normalizeH="0" baseline="0">
                <a:solidFill>
                  <a:schemeClr val="tx1"/>
                </a:solidFill>
                <a:effectLst/>
                <a:latin typeface="Arial"/>
                <a:ea typeface="굴림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91CAC0-756E-6646-9F49-1592F55D4CF6}"/>
                </a:ext>
              </a:extLst>
            </p:cNvPr>
            <p:cNvSpPr/>
            <p:nvPr/>
          </p:nvSpPr>
          <p:spPr>
            <a:xfrm>
              <a:off x="7858545" y="1736034"/>
              <a:ext cx="675861" cy="2120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800" b="0" i="0" u="none" strike="noStrike" cap="none" normalizeH="0" baseline="0">
                <a:solidFill>
                  <a:schemeClr val="tx1"/>
                </a:solidFill>
                <a:effectLst/>
                <a:latin typeface="Arial"/>
                <a:ea typeface="굴림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3F6C42-F713-C14A-B01F-81EE43BD226E}"/>
                </a:ext>
              </a:extLst>
            </p:cNvPr>
            <p:cNvSpPr/>
            <p:nvPr/>
          </p:nvSpPr>
          <p:spPr>
            <a:xfrm>
              <a:off x="6619464" y="2836905"/>
              <a:ext cx="1113183" cy="19121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800" b="0" i="0" u="none" strike="noStrike" cap="none" normalizeH="0" baseline="0">
                <a:solidFill>
                  <a:schemeClr val="tx1"/>
                </a:solidFill>
                <a:effectLst/>
                <a:latin typeface="Arial"/>
                <a:ea typeface="굴림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25D7DF3-A3E2-6640-9F6B-CD425BB447ED}"/>
                </a:ext>
              </a:extLst>
            </p:cNvPr>
            <p:cNvSpPr/>
            <p:nvPr/>
          </p:nvSpPr>
          <p:spPr>
            <a:xfrm>
              <a:off x="8931971" y="2199859"/>
              <a:ext cx="675861" cy="2120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800" b="0" i="0" u="none" strike="noStrike" cap="none" normalizeH="0" baseline="0">
                <a:solidFill>
                  <a:schemeClr val="tx1"/>
                </a:solidFill>
                <a:effectLst/>
                <a:latin typeface="Arial"/>
                <a:ea typeface="굴림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7C2A59-44DF-5D43-88AB-613462C7F820}"/>
              </a:ext>
            </a:extLst>
          </p:cNvPr>
          <p:cNvSpPr/>
          <p:nvPr/>
        </p:nvSpPr>
        <p:spPr>
          <a:xfrm>
            <a:off x="4147013" y="5671735"/>
            <a:ext cx="675861" cy="2120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EFAF37-1A02-044C-8B02-0346E94D90B1}"/>
              </a:ext>
            </a:extLst>
          </p:cNvPr>
          <p:cNvSpPr/>
          <p:nvPr/>
        </p:nvSpPr>
        <p:spPr>
          <a:xfrm>
            <a:off x="8111848" y="5480366"/>
            <a:ext cx="675861" cy="2120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BECB5B-2532-C14A-AB45-D24180CF69BC}"/>
              </a:ext>
            </a:extLst>
          </p:cNvPr>
          <p:cNvSpPr/>
          <p:nvPr/>
        </p:nvSpPr>
        <p:spPr>
          <a:xfrm>
            <a:off x="6677593" y="5658483"/>
            <a:ext cx="675861" cy="2120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FFAB878-75C4-1449-A69F-A692EA9F920E}"/>
              </a:ext>
            </a:extLst>
          </p:cNvPr>
          <p:cNvSpPr/>
          <p:nvPr/>
        </p:nvSpPr>
        <p:spPr>
          <a:xfrm>
            <a:off x="5756858" y="6128644"/>
            <a:ext cx="675861" cy="2120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6276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2.3c Examples : Setup-Hold Time / Violation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F7802F-5DD5-7D4C-82B4-6F65EF39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 In the following circuit, find out whether there is any Setup or Hold violation?</a:t>
            </a:r>
            <a:endParaRPr kumimoji="1"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C937B838-6E04-B847-AC49-D5E8758F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50705" y="3703964"/>
            <a:ext cx="6690589" cy="27492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F025D4D-6A88-2D4E-86DD-5FFE072F0446}"/>
              </a:ext>
            </a:extLst>
          </p:cNvPr>
          <p:cNvSpPr txBox="1">
            <a:spLocks/>
          </p:cNvSpPr>
          <p:nvPr/>
        </p:nvSpPr>
        <p:spPr bwMode="auto">
          <a:xfrm>
            <a:off x="624417" y="1315283"/>
            <a:ext cx="10418164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ED7613"/>
              </a:buClr>
              <a:buFont typeface="Wingdings" panose="05000000000000000000" pitchFamily="2" charset="2"/>
              <a:buChar char="§"/>
              <a:defRPr kumimoji="1"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kumimoji="1"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Arial" pitchFamily="34" charset="0"/>
              <a:buChar char="•"/>
              <a:defRPr kumimoji="1"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6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lvl="1"/>
            <a:r>
              <a:rPr lang="en-US" altLang="ko-KR" kern="0" dirty="0">
                <a:latin typeface="Times New Roman" panose="02020603050405020304" pitchFamily="18" charset="0"/>
              </a:rPr>
              <a:t>Setup analysis</a:t>
            </a:r>
          </a:p>
          <a:p>
            <a:pPr lvl="2"/>
            <a:r>
              <a:rPr lang="en-US" altLang="ko-KR" u="sng" kern="0" dirty="0">
                <a:latin typeface="Times New Roman" panose="02020603050405020304" pitchFamily="18" charset="0"/>
              </a:rPr>
              <a:t>Maximum</a:t>
            </a:r>
            <a:r>
              <a:rPr lang="en-US" altLang="ko-KR" kern="0" dirty="0">
                <a:latin typeface="Times New Roman" panose="02020603050405020304" pitchFamily="18" charset="0"/>
              </a:rPr>
              <a:t> delay along the </a:t>
            </a:r>
            <a:r>
              <a:rPr lang="en-US" altLang="ko-KR" u="sng" kern="0" dirty="0">
                <a:latin typeface="Times New Roman" panose="02020603050405020304" pitchFamily="18" charset="0"/>
              </a:rPr>
              <a:t>data path</a:t>
            </a:r>
            <a:r>
              <a:rPr lang="en-US" altLang="ko-KR" kern="0" dirty="0">
                <a:latin typeface="Times New Roman" panose="02020603050405020304" pitchFamily="18" charset="0"/>
              </a:rPr>
              <a:t>, </a:t>
            </a:r>
            <a:r>
              <a:rPr lang="en-US" altLang="ko-KR" u="sng" kern="0" dirty="0">
                <a:latin typeface="Times New Roman" panose="02020603050405020304" pitchFamily="18" charset="0"/>
              </a:rPr>
              <a:t>Minimum</a:t>
            </a:r>
            <a:r>
              <a:rPr lang="en-US" altLang="ko-KR" kern="0" dirty="0">
                <a:latin typeface="Times New Roman" panose="02020603050405020304" pitchFamily="18" charset="0"/>
              </a:rPr>
              <a:t> delay along the </a:t>
            </a:r>
            <a:r>
              <a:rPr lang="en-US" altLang="ko-KR" u="sng" kern="0" dirty="0">
                <a:latin typeface="Times New Roman" panose="02020603050405020304" pitchFamily="18" charset="0"/>
              </a:rPr>
              <a:t>clock path</a:t>
            </a:r>
          </a:p>
          <a:p>
            <a:pPr lvl="2"/>
            <a:r>
              <a:rPr lang="en-US" altLang="ko-KR" kern="0" dirty="0">
                <a:latin typeface="Times New Roman" panose="02020603050405020304" pitchFamily="18" charset="0"/>
              </a:rPr>
              <a:t>Data path : CLK =&gt; FF1/CLK =&gt; FF1/Q =&gt; INV =&gt; FF2/D</a:t>
            </a:r>
          </a:p>
          <a:p>
            <a:pPr lvl="3"/>
            <a:r>
              <a:rPr lang="en-US" altLang="ko-KR" kern="0" dirty="0">
                <a:latin typeface="Times New Roman" panose="02020603050405020304" pitchFamily="18" charset="0"/>
              </a:rPr>
              <a:t>2 + 11 + 2 + 9 + 2 = 26ns</a:t>
            </a:r>
          </a:p>
          <a:p>
            <a:pPr lvl="2"/>
            <a:r>
              <a:rPr lang="en-US" altLang="ko-KR" kern="0" dirty="0">
                <a:latin typeface="Times New Roman" panose="02020603050405020304" pitchFamily="18" charset="0"/>
              </a:rPr>
              <a:t>Clock path : CLK =&gt; BUF =&gt; FF2/CLK</a:t>
            </a:r>
          </a:p>
          <a:p>
            <a:pPr lvl="3"/>
            <a:r>
              <a:rPr lang="en-US" altLang="ko-KR" kern="0" dirty="0">
                <a:latin typeface="Times New Roman" panose="02020603050405020304" pitchFamily="18" charset="0"/>
              </a:rPr>
              <a:t>15 + 2 + 5 + 2 - 4 = 20ns</a:t>
            </a:r>
          </a:p>
          <a:p>
            <a:pPr lvl="2"/>
            <a:r>
              <a:rPr lang="en-US" altLang="ko-KR" kern="0" dirty="0">
                <a:latin typeface="Times New Roman" panose="02020603050405020304" pitchFamily="18" charset="0"/>
              </a:rPr>
              <a:t>Setup slack = Tclk – Td = 20ns – 26ns = -6ns &lt; 0 =&gt; Setup violation!</a:t>
            </a:r>
          </a:p>
          <a:p>
            <a:pPr lvl="2"/>
            <a:endParaRPr lang="ko-KR" altLang="en-US" kern="0" dirty="0">
              <a:latin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192921-7F67-0F43-966C-5B1481722DBC}"/>
              </a:ext>
            </a:extLst>
          </p:cNvPr>
          <p:cNvGrpSpPr/>
          <p:nvPr/>
        </p:nvGrpSpPr>
        <p:grpSpPr>
          <a:xfrm>
            <a:off x="3286833" y="3940146"/>
            <a:ext cx="4558753" cy="1400176"/>
            <a:chOff x="3419355" y="3867123"/>
            <a:chExt cx="4558753" cy="140017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BC8DF4-AE97-7F4F-B451-2B03E9E827BD}"/>
                </a:ext>
              </a:extLst>
            </p:cNvPr>
            <p:cNvSpPr/>
            <p:nvPr/>
          </p:nvSpPr>
          <p:spPr>
            <a:xfrm>
              <a:off x="3419355" y="5055265"/>
              <a:ext cx="675861" cy="2120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800" b="0" i="0" u="none" strike="noStrike" cap="none" normalizeH="0" baseline="0">
                <a:solidFill>
                  <a:schemeClr val="tx1"/>
                </a:solidFill>
                <a:effectLst/>
                <a:latin typeface="Arial"/>
                <a:ea typeface="굴림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C8C0C0-D297-864A-ABA6-746E3D7B5549}"/>
                </a:ext>
              </a:extLst>
            </p:cNvPr>
            <p:cNvSpPr/>
            <p:nvPr/>
          </p:nvSpPr>
          <p:spPr>
            <a:xfrm>
              <a:off x="5135513" y="4311072"/>
              <a:ext cx="675861" cy="2120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800" b="0" i="0" u="none" strike="noStrike" cap="none" normalizeH="0" baseline="0">
                <a:solidFill>
                  <a:schemeClr val="tx1"/>
                </a:solidFill>
                <a:effectLst/>
                <a:latin typeface="Arial"/>
                <a:ea typeface="굴림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B1E5848-0072-9A42-8ADB-0F550BEC882E}"/>
                </a:ext>
              </a:extLst>
            </p:cNvPr>
            <p:cNvSpPr/>
            <p:nvPr/>
          </p:nvSpPr>
          <p:spPr>
            <a:xfrm>
              <a:off x="6228821" y="3867123"/>
              <a:ext cx="675861" cy="2120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800" b="0" i="0" u="none" strike="noStrike" cap="none" normalizeH="0" baseline="0">
                <a:solidFill>
                  <a:schemeClr val="tx1"/>
                </a:solidFill>
                <a:effectLst/>
                <a:latin typeface="Arial"/>
                <a:ea typeface="굴림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7355F6B-5A3F-8D41-8553-B8CB000B4A0D}"/>
                </a:ext>
              </a:extLst>
            </p:cNvPr>
            <p:cNvSpPr/>
            <p:nvPr/>
          </p:nvSpPr>
          <p:spPr>
            <a:xfrm>
              <a:off x="4989740" y="4967994"/>
              <a:ext cx="1113183" cy="19121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800" b="0" i="0" u="none" strike="noStrike" cap="none" normalizeH="0" baseline="0">
                <a:solidFill>
                  <a:schemeClr val="tx1"/>
                </a:solidFill>
                <a:effectLst/>
                <a:latin typeface="Arial"/>
                <a:ea typeface="굴림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FB694C-CD5D-BA4E-98C8-FD50B20B07B9}"/>
                </a:ext>
              </a:extLst>
            </p:cNvPr>
            <p:cNvSpPr/>
            <p:nvPr/>
          </p:nvSpPr>
          <p:spPr>
            <a:xfrm>
              <a:off x="7302247" y="4330948"/>
              <a:ext cx="675861" cy="2120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800" b="0" i="0" u="none" strike="noStrike" cap="none" normalizeH="0" baseline="0">
                <a:solidFill>
                  <a:schemeClr val="tx1"/>
                </a:solidFill>
                <a:effectLst/>
                <a:latin typeface="Arial"/>
                <a:ea typeface="굴림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5AF9B8-5B88-114E-8BB1-278A86632741}"/>
              </a:ext>
            </a:extLst>
          </p:cNvPr>
          <p:cNvGrpSpPr/>
          <p:nvPr/>
        </p:nvGrpSpPr>
        <p:grpSpPr>
          <a:xfrm>
            <a:off x="4040995" y="5489233"/>
            <a:ext cx="4627444" cy="682195"/>
            <a:chOff x="4040995" y="5489233"/>
            <a:chExt cx="4627444" cy="68219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254CA5-619B-E74D-B494-69B15ED698F6}"/>
                </a:ext>
              </a:extLst>
            </p:cNvPr>
            <p:cNvSpPr/>
            <p:nvPr/>
          </p:nvSpPr>
          <p:spPr>
            <a:xfrm>
              <a:off x="4040995" y="5489233"/>
              <a:ext cx="675861" cy="2120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800" b="0" i="0" u="none" strike="noStrike" cap="none" normalizeH="0" baseline="0">
                <a:solidFill>
                  <a:schemeClr val="tx1"/>
                </a:solidFill>
                <a:effectLst/>
                <a:latin typeface="Arial"/>
                <a:ea typeface="굴림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80EDF7-2421-6341-9F70-328533F3784F}"/>
                </a:ext>
              </a:extLst>
            </p:cNvPr>
            <p:cNvSpPr/>
            <p:nvPr/>
          </p:nvSpPr>
          <p:spPr>
            <a:xfrm>
              <a:off x="7992578" y="5761684"/>
              <a:ext cx="675861" cy="2120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800" b="0" i="0" u="none" strike="noStrike" cap="none" normalizeH="0" baseline="0">
                <a:solidFill>
                  <a:schemeClr val="tx1"/>
                </a:solidFill>
                <a:effectLst/>
                <a:latin typeface="Arial"/>
                <a:ea typeface="굴림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98B4CF7-DD44-CD46-8C93-BECB53AE3950}"/>
                </a:ext>
              </a:extLst>
            </p:cNvPr>
            <p:cNvSpPr/>
            <p:nvPr/>
          </p:nvSpPr>
          <p:spPr>
            <a:xfrm>
              <a:off x="6531819" y="5489233"/>
              <a:ext cx="675861" cy="2120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800" b="0" i="0" u="none" strike="noStrike" cap="none" normalizeH="0" baseline="0">
                <a:solidFill>
                  <a:schemeClr val="tx1"/>
                </a:solidFill>
                <a:effectLst/>
                <a:latin typeface="Arial"/>
                <a:ea typeface="굴림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33F85B0-F034-C84D-BDE5-1E6C47EB37AB}"/>
                </a:ext>
              </a:extLst>
            </p:cNvPr>
            <p:cNvSpPr/>
            <p:nvPr/>
          </p:nvSpPr>
          <p:spPr>
            <a:xfrm>
              <a:off x="5611084" y="5959394"/>
              <a:ext cx="675861" cy="212034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800" b="0" i="0" u="none" strike="noStrike" cap="none" normalizeH="0" baseline="0">
                <a:solidFill>
                  <a:schemeClr val="tx1"/>
                </a:solidFill>
                <a:effectLst/>
                <a:latin typeface="Arial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4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Source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D9CA6-E429-4057-89EB-3A2B0E02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http://88physicaldesign.blogspot.com/2015/09/cell-delay-and-net-delay.html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err="1">
                <a:hlinkClick r:id="rId4"/>
              </a:rPr>
              <a:t>www.vlsijunction.com</a:t>
            </a:r>
            <a:r>
              <a:rPr lang="en-US" altLang="ko-KR" dirty="0">
                <a:hlinkClick r:id="rId4"/>
              </a:rPr>
              <a:t>/2015/10/</a:t>
            </a:r>
            <a:r>
              <a:rPr lang="en-US" altLang="ko-KR" dirty="0" err="1">
                <a:hlinkClick r:id="rId4"/>
              </a:rPr>
              <a:t>sta</a:t>
            </a:r>
            <a:r>
              <a:rPr lang="en-US" altLang="ko-KR" dirty="0">
                <a:hlinkClick r:id="rId4"/>
              </a:rPr>
              <a:t>-vs-</a:t>
            </a:r>
            <a:r>
              <a:rPr lang="en-US" altLang="ko-KR" dirty="0" err="1">
                <a:hlinkClick r:id="rId4"/>
              </a:rPr>
              <a:t>dta.html</a:t>
            </a:r>
            <a:endParaRPr lang="en-US" altLang="ko-KR" dirty="0"/>
          </a:p>
          <a:p>
            <a:r>
              <a:rPr lang="en" altLang="ko-KR" dirty="0">
                <a:hlinkClick r:id="rId5"/>
              </a:rPr>
              <a:t>http://www.vlsi-expert.com/2011/03/static-timing-analysis-sta-basic-timing.html</a:t>
            </a:r>
            <a:endParaRPr lang="en" altLang="ko-KR" dirty="0"/>
          </a:p>
          <a:p>
            <a:r>
              <a:rPr lang="en" altLang="ko-KR" dirty="0">
                <a:hlinkClick r:id="rId6"/>
              </a:rPr>
              <a:t>http://</a:t>
            </a:r>
            <a:r>
              <a:rPr lang="en" altLang="ko-KR" dirty="0" err="1">
                <a:hlinkClick r:id="rId6"/>
              </a:rPr>
              <a:t>www.vlsi-expert.com</a:t>
            </a:r>
            <a:r>
              <a:rPr lang="en" altLang="ko-KR" dirty="0">
                <a:hlinkClick r:id="rId6"/>
              </a:rPr>
              <a:t>/2018/01/unateness-of-complex-circuit-timing-</a:t>
            </a:r>
            <a:r>
              <a:rPr lang="en" altLang="ko-KR" dirty="0" err="1">
                <a:hlinkClick r:id="rId6"/>
              </a:rPr>
              <a:t>arc.html</a:t>
            </a:r>
            <a:endParaRPr lang="en" altLang="ko-KR" dirty="0"/>
          </a:p>
          <a:p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2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Introduction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D9CA6-E429-4057-89EB-3A2B0E02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latin typeface="Times New Roman" panose="02020603050405020304" pitchFamily="18" charset="0"/>
              </a:rPr>
              <a:t> Reasons for performing timing analysis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Timing Constraints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Operating Environment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Component Selection</a:t>
            </a: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/>
              <a:t> Types of Timing Analysis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STA, DTA</a:t>
            </a:r>
          </a:p>
          <a:p>
            <a:endParaRPr lang="en-US" altLang="ko-KR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1.1a Timing Arc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D9CA6-E429-4057-89EB-3A2B0E02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What we are interested in timing analysis.</a:t>
            </a:r>
          </a:p>
          <a:p>
            <a:pPr lvl="1"/>
            <a:r>
              <a:rPr lang="en-US" altLang="ko-KR" b="0" dirty="0">
                <a:latin typeface="Times New Roman" panose="02020603050405020304" pitchFamily="18" charset="0"/>
              </a:rPr>
              <a:t>How and when will we get the output after applying a certain input?</a:t>
            </a:r>
          </a:p>
          <a:p>
            <a:pPr lvl="1"/>
            <a:r>
              <a:rPr lang="en-US" altLang="ko-KR" b="0" dirty="0">
                <a:latin typeface="Times New Roman" panose="02020603050405020304" pitchFamily="18" charset="0"/>
              </a:rPr>
              <a:t>Is there any constraint and if yes, then what are those and on what pin?</a:t>
            </a:r>
          </a:p>
          <a:p>
            <a:pPr marL="0" indent="0">
              <a:buNone/>
            </a:pPr>
            <a:endParaRPr lang="en-US" altLang="ko-KR" b="0" dirty="0"/>
          </a:p>
          <a:p>
            <a:r>
              <a:rPr lang="en-US" altLang="ko-KR" b="0" dirty="0"/>
              <a:t> </a:t>
            </a:r>
            <a:r>
              <a:rPr lang="en-US" altLang="ko-KR" dirty="0"/>
              <a:t>Timing arc : An abstract notion of a timing dependence between the signals at any two related pins of a standard cell. 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It has a start-point and end-point.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It can be divided into Net / Cell arc.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pic>
        <p:nvPicPr>
          <p:cNvPr id="1026" name="Picture 2" descr="https://3.bp.blogspot.com/-MbmD2-qKHs0/V7tKeZyy-KI/AAAAAAAABE4/4XB6FW0Nir4IBXuXko1ICZniy8IPA5oewCLcB/s1600/Cell%2Band%2BNet%2BTiming%2BArc.PNG">
            <a:extLst>
              <a:ext uri="{FF2B5EF4-FFF2-40B4-BE49-F238E27FC236}">
                <a16:creationId xmlns:a16="http://schemas.microsoft.com/office/drawing/2014/main" id="{5FC92E86-1A41-43C1-B35B-47D39E751E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" t="9154" r="10346" b="3986"/>
          <a:stretch/>
        </p:blipFill>
        <p:spPr bwMode="auto">
          <a:xfrm>
            <a:off x="3352800" y="4315967"/>
            <a:ext cx="4828032" cy="226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9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1.1b Unate : Timing Arc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D9CA6-E429-4057-89EB-3A2B0E02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Unateness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How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pin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logically</a:t>
            </a:r>
            <a:r>
              <a:rPr lang="ko-KR" altLang="en-US" dirty="0"/>
              <a:t> </a:t>
            </a:r>
            <a:r>
              <a:rPr lang="en-US" altLang="ko-KR" dirty="0"/>
              <a:t>connected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pin?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Positive Unate 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Rising Input : Rising Output OR No change in Output.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Falling Input : Falling Output OR No change in Output.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E.g. : BUF,  AND,</a:t>
            </a:r>
            <a:r>
              <a:rPr lang="ko-KR" altLang="en-US" dirty="0">
                <a:latin typeface="Times New Roman" panose="02020603050405020304" pitchFamily="18" charset="0"/>
              </a:rPr>
              <a:t>  </a:t>
            </a:r>
            <a:r>
              <a:rPr lang="en-US" altLang="ko-KR" dirty="0">
                <a:latin typeface="Times New Roman" panose="02020603050405020304" pitchFamily="18" charset="0"/>
              </a:rPr>
              <a:t>OR</a:t>
            </a:r>
          </a:p>
          <a:p>
            <a:pPr lvl="2"/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Negative Unate 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Rising Input : Falling Output OR No change in Output.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Falling Input : Rising Output OR No change in Output.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E.g. : INV,  NAND,  NOR</a:t>
            </a:r>
          </a:p>
          <a:p>
            <a:pPr lvl="2"/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Non Unate 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Output pin is not dependent on single input pin.</a:t>
            </a:r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E.g. : XOR, XNOR</a:t>
            </a:r>
            <a:endParaRPr lang="ko-KR" altLang="en-US" dirty="0">
              <a:latin typeface="Times New Roman" panose="02020603050405020304" pitchFamily="18" charset="0"/>
            </a:endParaRPr>
          </a:p>
          <a:p>
            <a:pPr lvl="2"/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7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1.1c Unateness of Complex Circuit : Timing Arc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D9CA6-E429-4057-89EB-3A2B0E02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</a:rPr>
              <a:t>Methods to determine the Unateness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Truth table Method</a:t>
            </a:r>
          </a:p>
          <a:p>
            <a:pPr lvl="1"/>
            <a:endParaRPr lang="en-US" altLang="ko-KR" dirty="0">
              <a:latin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03B18D-6E05-4AF8-B4DE-5607D2DA2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05" t="5689" r="52703" b="71378"/>
          <a:stretch/>
        </p:blipFill>
        <p:spPr>
          <a:xfrm>
            <a:off x="4355962" y="1625759"/>
            <a:ext cx="2773954" cy="2520000"/>
          </a:xfrm>
          <a:prstGeom prst="rect">
            <a:avLst/>
          </a:prstGeom>
        </p:spPr>
      </p:pic>
      <p:pic>
        <p:nvPicPr>
          <p:cNvPr id="2050" name="Picture 2" descr="https://4.bp.blogspot.com/-ZZBRhmHn6cU/WGCMnEG7mSI/AAAAAAAABGo/SSceQoC5rYoTpBivoj5AtMdr8L0W4NZ7ACLcB/s1600/Timing%2BArc%2Bbuffer.PNG">
            <a:extLst>
              <a:ext uri="{FF2B5EF4-FFF2-40B4-BE49-F238E27FC236}">
                <a16:creationId xmlns:a16="http://schemas.microsoft.com/office/drawing/2014/main" id="{FAE643F1-8729-48CD-8597-28216747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140" y="4191730"/>
            <a:ext cx="3641789" cy="208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90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1.1c Unateness of Complex Circuit : Timing Arc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D9CA6-E429-4057-89EB-3A2B0E02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</a:rPr>
              <a:t>Methods to determine the Unateness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Circuit Method</a:t>
            </a:r>
          </a:p>
        </p:txBody>
      </p:sp>
      <p:pic>
        <p:nvPicPr>
          <p:cNvPr id="4098" name="Picture 2" descr="https://3.bp.blogspot.com/-BYVck2G37bY/WmR8ocPaeqI/AAAAAAAABiM/KvLOihGr8iQ2OnSq9jTnq-0DSTA74EQVwCPcBGAYYCw/s1600/System%2BUnateness%2BOverall%2BTable.PNG">
            <a:extLst>
              <a:ext uri="{FF2B5EF4-FFF2-40B4-BE49-F238E27FC236}">
                <a16:creationId xmlns:a16="http://schemas.microsoft.com/office/drawing/2014/main" id="{CC8B58B6-8DDF-4D15-86AD-DFAEBB76B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" t="2833" r="4641" b="6521"/>
          <a:stretch/>
        </p:blipFill>
        <p:spPr bwMode="auto">
          <a:xfrm>
            <a:off x="3648033" y="2123186"/>
            <a:ext cx="4925567" cy="358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77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1.1c Unateness of Complex Circuit : Timing Arc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D9CA6-E429-4057-89EB-3A2B0E02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</a:rPr>
              <a:t>Methods to determine the Unateness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</a:rPr>
              <a:t>Function Method</a:t>
            </a:r>
          </a:p>
          <a:p>
            <a:pPr lvl="2"/>
            <a:r>
              <a:rPr lang="en-US" altLang="ko-KR" sz="2000" dirty="0">
                <a:latin typeface="Times New Roman" panose="02020603050405020304" pitchFamily="18" charset="0"/>
              </a:rPr>
              <a:t>Positive unate : In SOP representation, x’ doesn’t appear.</a:t>
            </a:r>
          </a:p>
          <a:p>
            <a:pPr lvl="2"/>
            <a:r>
              <a:rPr lang="en-US" altLang="ko-KR" sz="2000" dirty="0">
                <a:latin typeface="Times New Roman" panose="02020603050405020304" pitchFamily="18" charset="0"/>
              </a:rPr>
              <a:t>Negative unate : In SOP representation, x doesn’t appear.</a:t>
            </a:r>
            <a:endParaRPr lang="ko-KR" altLang="en-US" sz="2000" dirty="0">
              <a:latin typeface="Times New Roman" panose="02020603050405020304" pitchFamily="18" charset="0"/>
            </a:endParaRPr>
          </a:p>
          <a:p>
            <a:pPr lvl="2"/>
            <a:r>
              <a:rPr lang="en-US" altLang="ko-KR" sz="2000" dirty="0">
                <a:latin typeface="Times New Roman" panose="02020603050405020304" pitchFamily="18" charset="0"/>
              </a:rPr>
              <a:t>Non-</a:t>
            </a:r>
            <a:r>
              <a:rPr lang="en-US" altLang="ko-KR" sz="2000" dirty="0" err="1">
                <a:latin typeface="Times New Roman" panose="02020603050405020304" pitchFamily="18" charset="0"/>
              </a:rPr>
              <a:t>unate</a:t>
            </a:r>
            <a:r>
              <a:rPr lang="en-US" altLang="ko-KR" sz="2000" dirty="0">
                <a:latin typeface="Times New Roman" panose="02020603050405020304" pitchFamily="18" charset="0"/>
              </a:rPr>
              <a:t> : In SOP representation, both x and x’ appear.</a:t>
            </a:r>
            <a:endParaRPr lang="ko-KR" altLang="en-US" sz="2000" dirty="0">
              <a:latin typeface="Times New Roman" panose="02020603050405020304" pitchFamily="18" charset="0"/>
            </a:endParaRPr>
          </a:p>
          <a:p>
            <a:pPr lvl="4"/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9C9850B-A594-E647-978A-8C4F97724011}"/>
              </a:ext>
            </a:extLst>
          </p:cNvPr>
          <p:cNvGrpSpPr/>
          <p:nvPr/>
        </p:nvGrpSpPr>
        <p:grpSpPr>
          <a:xfrm>
            <a:off x="3643371" y="3039256"/>
            <a:ext cx="4545493" cy="1833693"/>
            <a:chOff x="3823253" y="3083079"/>
            <a:chExt cx="4545493" cy="183369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66E14AF-3777-484A-A64F-BB44D6458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3253" y="3083079"/>
              <a:ext cx="4545493" cy="183369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8E33C1-EB84-DC42-9CDC-54093A327FE2}"/>
                </a:ext>
              </a:extLst>
            </p:cNvPr>
            <p:cNvSpPr/>
            <p:nvPr/>
          </p:nvSpPr>
          <p:spPr>
            <a:xfrm>
              <a:off x="7315200" y="3762531"/>
              <a:ext cx="344774" cy="494675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0" lang="ko-KR" altLang="en-US" sz="2800" b="0" i="0" u="none" strike="noStrike" cap="none" normalizeH="0" baseline="0">
                <a:solidFill>
                  <a:schemeClr val="tx1"/>
                </a:solidFill>
                <a:effectLst/>
                <a:latin typeface="Arial"/>
                <a:ea typeface="굴림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583CD4A-F3E0-2A4D-8B0D-22220E28ABAC}"/>
              </a:ext>
            </a:extLst>
          </p:cNvPr>
          <p:cNvSpPr txBox="1"/>
          <p:nvPr/>
        </p:nvSpPr>
        <p:spPr>
          <a:xfrm>
            <a:off x="4167265" y="4672894"/>
            <a:ext cx="553137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is positive unate with respect to A.</a:t>
            </a:r>
            <a:endParaRPr kumimoji="1"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5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176E-0598-4B11-8681-1A27D1C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1.2b LIB File syntax for Complex Circuit : Timing Sense</a:t>
            </a:r>
            <a:endParaRPr lang="ko-KR" altLang="en-US" sz="30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9D5A05D-FD2B-7342-8A3F-A89DD4519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3718" y="2126790"/>
            <a:ext cx="2880000" cy="144676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374058-9932-E64F-BA1E-A58134E57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282" y="1423854"/>
            <a:ext cx="2737646" cy="43100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6EDE095-8908-1A4C-B566-435F056C3C13}"/>
              </a:ext>
            </a:extLst>
          </p:cNvPr>
          <p:cNvSpPr/>
          <p:nvPr/>
        </p:nvSpPr>
        <p:spPr>
          <a:xfrm>
            <a:off x="2991928" y="2331241"/>
            <a:ext cx="1145357" cy="27357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944138-2884-C04A-BB92-722661FE865F}"/>
              </a:ext>
            </a:extLst>
          </p:cNvPr>
          <p:cNvSpPr/>
          <p:nvPr/>
        </p:nvSpPr>
        <p:spPr>
          <a:xfrm>
            <a:off x="3219281" y="2799523"/>
            <a:ext cx="1276377" cy="27357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ko-KR" altLang="en-US" sz="2800" b="0" i="0" u="none" strike="noStrike" cap="none" normalizeH="0" baseline="0">
              <a:solidFill>
                <a:schemeClr val="tx1"/>
              </a:solidFill>
              <a:effectLst/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0068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테마1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ko-KR" altLang="en-US" sz="28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ko-KR" altLang="en-US" sz="28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굴림"/>
          </a:defRPr>
        </a:defPPr>
      </a:lstStyle>
    </a:lnDef>
    <a:txDef>
      <a:spPr/>
      <a:bodyPr/>
      <a:lstStyle/>
    </a:txDef>
  </a:objectDefaults>
  <a:extraClrSchemeLst/>
  <a:extLst>
    <a:ext uri="{05A4C25C-085E-4340-85A3-A5531E510DB2}">
      <thm15:themeFamily xmlns:thm15="http://schemas.microsoft.com/office/thememl/2012/main" name="테마1" id="{E7AE9667-98D5-49F2-BF12-1EF0E631900A}" vid="{BAA75D41-5ABC-4AD0-A1CA-2AD4DE151DF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1650</TotalTime>
  <Words>4484</Words>
  <Application>Microsoft Office PowerPoint</Application>
  <PresentationFormat>와이드스크린</PresentationFormat>
  <Paragraphs>352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Cambria Math</vt:lpstr>
      <vt:lpstr>Lucida Sans Unicode</vt:lpstr>
      <vt:lpstr>Times New Roman</vt:lpstr>
      <vt:lpstr>Wingdings</vt:lpstr>
      <vt:lpstr>테마1</vt:lpstr>
      <vt:lpstr>2022-01-12  chapter1 ~ 2.3</vt:lpstr>
      <vt:lpstr>Contents</vt:lpstr>
      <vt:lpstr>Introduction</vt:lpstr>
      <vt:lpstr>1.1a Timing Arc</vt:lpstr>
      <vt:lpstr>1.1b Unate : Timing Arc</vt:lpstr>
      <vt:lpstr>1.1c Unateness of Complex Circuit : Timing Arc</vt:lpstr>
      <vt:lpstr>1.1c Unateness of Complex Circuit : Timing Arc</vt:lpstr>
      <vt:lpstr>1.1c Unateness of Complex Circuit : Timing Arc</vt:lpstr>
      <vt:lpstr>1.2b LIB File syntax for Complex Circuit : Timing Sense</vt:lpstr>
      <vt:lpstr>1.2b LIB File syntax for Complex Circuit : Timing Sense</vt:lpstr>
      <vt:lpstr>1.2b LIB File syntax for Complex Circuit : Timing Sense</vt:lpstr>
      <vt:lpstr>1.2b LIB File syntax for Complex Circuit : Timing Sense</vt:lpstr>
      <vt:lpstr>1.2b LIB File syntax for Complex Circuit : Timing Sense</vt:lpstr>
      <vt:lpstr>1.2b LIB File syntax for Complex Circuit : Timing Sense</vt:lpstr>
      <vt:lpstr>2.1 Timing Paths</vt:lpstr>
      <vt:lpstr>2.1 Timing Paths</vt:lpstr>
      <vt:lpstr>2.1 Timing Paths</vt:lpstr>
      <vt:lpstr>2.1 Timing Paths</vt:lpstr>
      <vt:lpstr>2.2 Time Borrowing</vt:lpstr>
      <vt:lpstr>2.3a Basic Concept of Setup-Hold</vt:lpstr>
      <vt:lpstr>2.3b Basic Concept of Setup-Hold Violation</vt:lpstr>
      <vt:lpstr>2.3b Basic Concept of Setup-Hold Violation</vt:lpstr>
      <vt:lpstr>2.3c Examples : Setup-Hold Time / Violation</vt:lpstr>
      <vt:lpstr>2.3c Examples : Setup-Hold Time / Violation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Chapter1.2</dc:title>
  <dc:creator>CAD&amp;VLSI</dc:creator>
  <cp:lastModifiedBy>CAD&amp;VLSI</cp:lastModifiedBy>
  <cp:revision>85</cp:revision>
  <cp:lastPrinted>2022-01-12T05:30:12Z</cp:lastPrinted>
  <dcterms:created xsi:type="dcterms:W3CDTF">2021-09-02T05:32:03Z</dcterms:created>
  <dcterms:modified xsi:type="dcterms:W3CDTF">2022-01-12T07:29:44Z</dcterms:modified>
</cp:coreProperties>
</file>