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309" r:id="rId4"/>
    <p:sldId id="273" r:id="rId5"/>
    <p:sldId id="294" r:id="rId6"/>
    <p:sldId id="274" r:id="rId7"/>
    <p:sldId id="278" r:id="rId8"/>
    <p:sldId id="276" r:id="rId9"/>
    <p:sldId id="280" r:id="rId10"/>
    <p:sldId id="283" r:id="rId11"/>
    <p:sldId id="281" r:id="rId12"/>
    <p:sldId id="284" r:id="rId13"/>
    <p:sldId id="304" r:id="rId14"/>
    <p:sldId id="305" r:id="rId15"/>
    <p:sldId id="307" r:id="rId16"/>
    <p:sldId id="310" r:id="rId17"/>
    <p:sldId id="300" r:id="rId18"/>
    <p:sldId id="299" r:id="rId19"/>
    <p:sldId id="301" r:id="rId20"/>
    <p:sldId id="325" r:id="rId21"/>
    <p:sldId id="302" r:id="rId22"/>
    <p:sldId id="303" r:id="rId23"/>
    <p:sldId id="320" r:id="rId24"/>
    <p:sldId id="32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>
      <p:cViewPr varScale="1">
        <p:scale>
          <a:sx n="113" d="100"/>
          <a:sy n="113" d="100"/>
        </p:scale>
        <p:origin x="78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8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34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626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97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1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52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0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5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2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4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1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6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2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고급그래픽스효과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Lecture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/>
              <a:t>쿼드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가장 작은 단위</a:t>
            </a:r>
            <a:endParaRPr lang="en-US" altLang="ko-KR" dirty="0"/>
          </a:p>
          <a:p>
            <a:pPr lvl="1"/>
            <a:r>
              <a:rPr lang="ko-KR" altLang="en-US" dirty="0"/>
              <a:t>섹션의 디테일 수준을 정하는 단위</a:t>
            </a:r>
            <a:endParaRPr lang="en-US" altLang="ko-KR" dirty="0"/>
          </a:p>
          <a:p>
            <a:pPr lvl="1"/>
            <a:r>
              <a:rPr lang="ko-KR" altLang="en-US" dirty="0"/>
              <a:t>하나의 섹션은 하나 이상의 </a:t>
            </a:r>
            <a:r>
              <a:rPr lang="ko-KR" altLang="en-US" dirty="0" err="1"/>
              <a:t>쿼드로</a:t>
            </a:r>
            <a:r>
              <a:rPr lang="ko-KR" altLang="en-US" dirty="0"/>
              <a:t> 구성될 수 있음</a:t>
            </a:r>
          </a:p>
          <a:p>
            <a:pPr lvl="1"/>
            <a:r>
              <a:rPr lang="ko-KR" altLang="en-US" dirty="0" err="1"/>
              <a:t>쿼드의</a:t>
            </a:r>
            <a:r>
              <a:rPr lang="ko-KR" altLang="en-US" dirty="0"/>
              <a:t> 기본 크기는 어떤 지형에 상관없이 모두 같음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088084" y="4546865"/>
            <a:ext cx="792616" cy="760220"/>
            <a:chOff x="2195736" y="4653136"/>
            <a:chExt cx="1574304" cy="1512168"/>
          </a:xfrm>
        </p:grpSpPr>
        <p:sp>
          <p:nvSpPr>
            <p:cNvPr id="4" name="직사각형 3"/>
            <p:cNvSpPr/>
            <p:nvPr/>
          </p:nvSpPr>
          <p:spPr>
            <a:xfrm>
              <a:off x="2195736" y="4653136"/>
              <a:ext cx="1574304" cy="15121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4" idx="1"/>
              <a:endCxn id="4" idx="3"/>
            </p:cNvCxnSpPr>
            <p:nvPr/>
          </p:nvCxnSpPr>
          <p:spPr>
            <a:xfrm>
              <a:off x="2195736" y="5409220"/>
              <a:ext cx="157430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stCxn id="4" idx="0"/>
              <a:endCxn id="4" idx="2"/>
            </p:cNvCxnSpPr>
            <p:nvPr/>
          </p:nvCxnSpPr>
          <p:spPr>
            <a:xfrm>
              <a:off x="2982888" y="4653136"/>
              <a:ext cx="0" cy="151216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7289068" y="4196801"/>
            <a:ext cx="1574304" cy="151216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7" idx="1"/>
            <a:endCxn id="7" idx="3"/>
          </p:cNvCxnSpPr>
          <p:nvPr/>
        </p:nvCxnSpPr>
        <p:spPr>
          <a:xfrm>
            <a:off x="7289068" y="4952885"/>
            <a:ext cx="157430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0"/>
            <a:endCxn id="7" idx="2"/>
          </p:cNvCxnSpPr>
          <p:nvPr/>
        </p:nvCxnSpPr>
        <p:spPr>
          <a:xfrm>
            <a:off x="8076220" y="4196801"/>
            <a:ext cx="0" cy="15121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298940" y="4587005"/>
            <a:ext cx="157430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289068" y="5307085"/>
            <a:ext cx="157430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686816" y="4196801"/>
            <a:ext cx="0" cy="151216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475496" y="4192665"/>
            <a:ext cx="0" cy="151216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64212" y="595102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개의 컴포넌트당</a:t>
            </a:r>
            <a:r>
              <a:rPr lang="en-US" altLang="ko-KR" dirty="0"/>
              <a:t> 4</a:t>
            </a:r>
            <a:r>
              <a:rPr lang="ko-KR" altLang="en-US" dirty="0"/>
              <a:t>개의 섹션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섹션당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쿼드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56040" y="592436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개의 컴포넌트당</a:t>
            </a:r>
            <a:r>
              <a:rPr lang="en-US" altLang="ko-KR" dirty="0"/>
              <a:t> 4</a:t>
            </a:r>
            <a:r>
              <a:rPr lang="ko-KR" altLang="en-US" dirty="0"/>
              <a:t>개의 섹션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섹션당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쿼드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D7DC7C-831D-6055-1158-ED831584AE63}"/>
              </a:ext>
            </a:extLst>
          </p:cNvPr>
          <p:cNvSpPr/>
          <p:nvPr/>
        </p:nvSpPr>
        <p:spPr>
          <a:xfrm>
            <a:off x="3705520" y="2122427"/>
            <a:ext cx="432048" cy="377416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4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endParaRPr lang="en-US" altLang="ko-KR" dirty="0"/>
          </a:p>
          <a:p>
            <a:pPr lvl="1"/>
            <a:r>
              <a:rPr lang="ko-KR" altLang="en-US" dirty="0"/>
              <a:t>여러 개의 컴포넌트들로 이루어짐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35960" y="4536355"/>
            <a:ext cx="4788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2X2 </a:t>
            </a:r>
            <a:r>
              <a:rPr lang="ko-KR" altLang="en-US" dirty="0"/>
              <a:t>컴포넌트들로 이루어진 </a:t>
            </a:r>
            <a:r>
              <a:rPr lang="ko-KR" altLang="en-US" dirty="0" err="1"/>
              <a:t>랜드스케이프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4X4 </a:t>
            </a:r>
            <a:r>
              <a:rPr lang="ko-KR" altLang="en-US" dirty="0"/>
              <a:t>의 섹션으로 이루어짐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8X8 </a:t>
            </a:r>
            <a:r>
              <a:rPr lang="ko-KR" altLang="en-US" dirty="0"/>
              <a:t>의 </a:t>
            </a:r>
            <a:r>
              <a:rPr lang="ko-KR" altLang="en-US" dirty="0" err="1"/>
              <a:t>쿼드로</a:t>
            </a:r>
            <a:r>
              <a:rPr lang="ko-KR" altLang="en-US" dirty="0"/>
              <a:t> 이루어짐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1B2508-9AF3-0009-46FB-13E84BE0DCFF}"/>
              </a:ext>
            </a:extLst>
          </p:cNvPr>
          <p:cNvSpPr/>
          <p:nvPr/>
        </p:nvSpPr>
        <p:spPr>
          <a:xfrm>
            <a:off x="1321296" y="3220844"/>
            <a:ext cx="1574304" cy="151216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5BFAB9-B495-B4DC-CB85-5EFF8F985613}"/>
              </a:ext>
            </a:extLst>
          </p:cNvPr>
          <p:cNvSpPr/>
          <p:nvPr/>
        </p:nvSpPr>
        <p:spPr>
          <a:xfrm>
            <a:off x="2895600" y="3212976"/>
            <a:ext cx="1574304" cy="151216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A57575-2EA9-FBAC-AFCB-D9F98B087772}"/>
              </a:ext>
            </a:extLst>
          </p:cNvPr>
          <p:cNvSpPr/>
          <p:nvPr/>
        </p:nvSpPr>
        <p:spPr>
          <a:xfrm>
            <a:off x="1321296" y="4715831"/>
            <a:ext cx="1574304" cy="151216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598EAC-CCCB-8ED8-2509-C1D155D382DC}"/>
              </a:ext>
            </a:extLst>
          </p:cNvPr>
          <p:cNvSpPr/>
          <p:nvPr/>
        </p:nvSpPr>
        <p:spPr>
          <a:xfrm>
            <a:off x="2895600" y="4715831"/>
            <a:ext cx="1574304" cy="151216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347323-C13E-6702-9823-F551FDC12583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1321296" y="3969060"/>
            <a:ext cx="3148608" cy="786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97BC7C5-63DC-DF97-F739-726330C874B7}"/>
              </a:ext>
            </a:extLst>
          </p:cNvPr>
          <p:cNvCxnSpPr/>
          <p:nvPr/>
        </p:nvCxnSpPr>
        <p:spPr>
          <a:xfrm flipV="1">
            <a:off x="1321296" y="5489509"/>
            <a:ext cx="3148608" cy="786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0AA4528-ABE6-B50F-7458-349A3D3C4FF1}"/>
              </a:ext>
            </a:extLst>
          </p:cNvPr>
          <p:cNvCxnSpPr>
            <a:stCxn id="4" idx="0"/>
            <a:endCxn id="6" idx="2"/>
          </p:cNvCxnSpPr>
          <p:nvPr/>
        </p:nvCxnSpPr>
        <p:spPr>
          <a:xfrm>
            <a:off x="2108448" y="3220844"/>
            <a:ext cx="0" cy="30071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31714E5-2006-4CDE-CE35-CD026A1F2272}"/>
              </a:ext>
            </a:extLst>
          </p:cNvPr>
          <p:cNvCxnSpPr/>
          <p:nvPr/>
        </p:nvCxnSpPr>
        <p:spPr>
          <a:xfrm>
            <a:off x="3691467" y="3220844"/>
            <a:ext cx="0" cy="30071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98F4B8-720E-25E3-9EC2-0D2D365D4DF8}"/>
              </a:ext>
            </a:extLst>
          </p:cNvPr>
          <p:cNvGrpSpPr/>
          <p:nvPr/>
        </p:nvGrpSpPr>
        <p:grpSpPr>
          <a:xfrm>
            <a:off x="1287429" y="3615349"/>
            <a:ext cx="3199408" cy="2243666"/>
            <a:chOff x="1287429" y="3615349"/>
            <a:chExt cx="3199408" cy="2243666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4AD2E1E-D374-B036-8317-14E46C377C4E}"/>
                </a:ext>
              </a:extLst>
            </p:cNvPr>
            <p:cNvCxnSpPr/>
            <p:nvPr/>
          </p:nvCxnSpPr>
          <p:spPr>
            <a:xfrm>
              <a:off x="1338229" y="3615349"/>
              <a:ext cx="314860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BFE1E71-AB06-DAFC-AD57-1C5833FFD543}"/>
                </a:ext>
              </a:extLst>
            </p:cNvPr>
            <p:cNvCxnSpPr/>
            <p:nvPr/>
          </p:nvCxnSpPr>
          <p:spPr>
            <a:xfrm>
              <a:off x="1312829" y="4343482"/>
              <a:ext cx="314860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6A88FD0-2F70-1E66-DD12-04CBAF303EBA}"/>
                </a:ext>
              </a:extLst>
            </p:cNvPr>
            <p:cNvCxnSpPr/>
            <p:nvPr/>
          </p:nvCxnSpPr>
          <p:spPr>
            <a:xfrm>
              <a:off x="1312829" y="5130882"/>
              <a:ext cx="314860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3D2881-8D12-F837-9F2D-B17A58F7B64D}"/>
                </a:ext>
              </a:extLst>
            </p:cNvPr>
            <p:cNvCxnSpPr/>
            <p:nvPr/>
          </p:nvCxnSpPr>
          <p:spPr>
            <a:xfrm>
              <a:off x="1287429" y="5859015"/>
              <a:ext cx="314860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B011E7A-2101-7D5F-9351-845D1B336F93}"/>
              </a:ext>
            </a:extLst>
          </p:cNvPr>
          <p:cNvCxnSpPr/>
          <p:nvPr/>
        </p:nvCxnSpPr>
        <p:spPr>
          <a:xfrm>
            <a:off x="1703512" y="3220844"/>
            <a:ext cx="0" cy="299784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5E783AB-6998-4AE9-3DF7-A8F1EFE8B121}"/>
              </a:ext>
            </a:extLst>
          </p:cNvPr>
          <p:cNvCxnSpPr/>
          <p:nvPr/>
        </p:nvCxnSpPr>
        <p:spPr>
          <a:xfrm>
            <a:off x="2495600" y="3220844"/>
            <a:ext cx="0" cy="299784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0532293-831C-2B20-8885-045200841972}"/>
              </a:ext>
            </a:extLst>
          </p:cNvPr>
          <p:cNvCxnSpPr/>
          <p:nvPr/>
        </p:nvCxnSpPr>
        <p:spPr>
          <a:xfrm>
            <a:off x="3287688" y="3230158"/>
            <a:ext cx="0" cy="299784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23F0651-347C-F383-25DD-5B56D8D97613}"/>
              </a:ext>
            </a:extLst>
          </p:cNvPr>
          <p:cNvCxnSpPr/>
          <p:nvPr/>
        </p:nvCxnSpPr>
        <p:spPr>
          <a:xfrm>
            <a:off x="4079776" y="3220844"/>
            <a:ext cx="0" cy="299784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8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컴포넌트</a:t>
            </a:r>
            <a:endParaRPr lang="en-US" altLang="ko-KR" dirty="0"/>
          </a:p>
          <a:p>
            <a:pPr lvl="1"/>
            <a:r>
              <a:rPr lang="ko-KR" altLang="en-US" dirty="0" err="1"/>
              <a:t>렌더링</a:t>
            </a:r>
            <a:r>
              <a:rPr lang="en-US" altLang="ko-KR" dirty="0"/>
              <a:t>, Visibility Check, Collision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기본 단위</a:t>
            </a:r>
            <a:endParaRPr lang="en-US" altLang="ko-KR" dirty="0"/>
          </a:p>
          <a:p>
            <a:pPr lvl="1"/>
            <a:r>
              <a:rPr lang="ko-KR" altLang="en-US" dirty="0"/>
              <a:t>많을수록 </a:t>
            </a:r>
            <a:r>
              <a:rPr lang="en-US" altLang="ko-KR" dirty="0"/>
              <a:t>CPU </a:t>
            </a:r>
            <a:r>
              <a:rPr lang="ko-KR" altLang="en-US" dirty="0"/>
              <a:t>비용</a:t>
            </a:r>
            <a:r>
              <a:rPr lang="en-US" altLang="ko-KR" dirty="0"/>
              <a:t> 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ko-KR" altLang="en-US" dirty="0"/>
              <a:t>섹션</a:t>
            </a:r>
            <a:endParaRPr lang="en-US" altLang="ko-KR" dirty="0"/>
          </a:p>
          <a:p>
            <a:pPr lvl="1"/>
            <a:r>
              <a:rPr lang="en-US" altLang="ko-KR" dirty="0"/>
              <a:t>LOD</a:t>
            </a:r>
            <a:r>
              <a:rPr lang="ko-KR" altLang="en-US" dirty="0"/>
              <a:t>계산의 기본 단위</a:t>
            </a:r>
            <a:endParaRPr lang="en-US" altLang="ko-KR" dirty="0"/>
          </a:p>
          <a:p>
            <a:pPr lvl="1"/>
            <a:r>
              <a:rPr lang="ko-KR" altLang="en-US" dirty="0"/>
              <a:t>많을수록 </a:t>
            </a:r>
            <a:r>
              <a:rPr lang="en-US" altLang="ko-KR" dirty="0"/>
              <a:t>Draw call </a:t>
            </a:r>
            <a:r>
              <a:rPr lang="ko-KR" altLang="en-US" dirty="0"/>
              <a:t>수 증가</a:t>
            </a:r>
            <a:endParaRPr lang="en-US" altLang="ko-KR" dirty="0"/>
          </a:p>
          <a:p>
            <a:r>
              <a:rPr lang="ko-KR" altLang="en-US" dirty="0" err="1"/>
              <a:t>쿼드</a:t>
            </a:r>
            <a:endParaRPr lang="en-US" altLang="ko-KR" dirty="0"/>
          </a:p>
          <a:p>
            <a:pPr lvl="1"/>
            <a:r>
              <a:rPr lang="ko-KR" altLang="en-US" dirty="0" err="1"/>
              <a:t>랜드스케이프</a:t>
            </a:r>
            <a:r>
              <a:rPr lang="ko-KR" altLang="en-US" dirty="0"/>
              <a:t> 편집의 최소 단위</a:t>
            </a:r>
          </a:p>
        </p:txBody>
      </p:sp>
    </p:spTree>
    <p:extLst>
      <p:ext uri="{BB962C8B-B14F-4D97-AF65-F5344CB8AC3E}">
        <p14:creationId xmlns:p14="http://schemas.microsoft.com/office/powerpoint/2010/main" val="96788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하이트맵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08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하이트맵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하이트</a:t>
            </a:r>
            <a:r>
              <a:rPr lang="ko-KR" altLang="en-US" dirty="0"/>
              <a:t> </a:t>
            </a:r>
            <a:r>
              <a:rPr lang="ko-KR" altLang="en-US" dirty="0" err="1"/>
              <a:t>맵이란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해당 영역의 높이를 이미지 형태로 저장하여 다양한 용도로 활용하는 방식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733170" y="4797152"/>
            <a:ext cx="1672319" cy="623572"/>
            <a:chOff x="593889" y="4916475"/>
            <a:chExt cx="3525944" cy="1328386"/>
          </a:xfrm>
        </p:grpSpPr>
        <p:sp>
          <p:nvSpPr>
            <p:cNvPr id="6" name="자유형 5"/>
            <p:cNvSpPr/>
            <p:nvPr/>
          </p:nvSpPr>
          <p:spPr>
            <a:xfrm>
              <a:off x="725864" y="5024487"/>
              <a:ext cx="3271101" cy="1121789"/>
            </a:xfrm>
            <a:custGeom>
              <a:avLst/>
              <a:gdLst>
                <a:gd name="connsiteX0" fmla="*/ 0 w 3271101"/>
                <a:gd name="connsiteY0" fmla="*/ 782424 h 1121789"/>
                <a:gd name="connsiteX1" fmla="*/ 763571 w 3271101"/>
                <a:gd name="connsiteY1" fmla="*/ 0 h 1121789"/>
                <a:gd name="connsiteX2" fmla="*/ 1555423 w 3271101"/>
                <a:gd name="connsiteY2" fmla="*/ 1121789 h 1121789"/>
                <a:gd name="connsiteX3" fmla="*/ 2281287 w 3271101"/>
                <a:gd name="connsiteY3" fmla="*/ 424206 h 1121789"/>
                <a:gd name="connsiteX4" fmla="*/ 3271101 w 3271101"/>
                <a:gd name="connsiteY4" fmla="*/ 876692 h 112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1101" h="1121789">
                  <a:moveTo>
                    <a:pt x="0" y="782424"/>
                  </a:moveTo>
                  <a:lnTo>
                    <a:pt x="763571" y="0"/>
                  </a:lnTo>
                  <a:lnTo>
                    <a:pt x="1555423" y="1121789"/>
                  </a:lnTo>
                  <a:lnTo>
                    <a:pt x="2281287" y="424206"/>
                  </a:lnTo>
                  <a:lnTo>
                    <a:pt x="3271101" y="876692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93889" y="5733256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50494" y="4916475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2157737" y="6028837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915816" y="5361501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874097" y="5812813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288939" y="4834403"/>
            <a:ext cx="1672319" cy="623572"/>
            <a:chOff x="593889" y="4916475"/>
            <a:chExt cx="3525944" cy="1328386"/>
          </a:xfrm>
        </p:grpSpPr>
        <p:sp>
          <p:nvSpPr>
            <p:cNvPr id="19" name="자유형 18"/>
            <p:cNvSpPr/>
            <p:nvPr/>
          </p:nvSpPr>
          <p:spPr>
            <a:xfrm>
              <a:off x="725864" y="5024487"/>
              <a:ext cx="3271101" cy="1121789"/>
            </a:xfrm>
            <a:custGeom>
              <a:avLst/>
              <a:gdLst>
                <a:gd name="connsiteX0" fmla="*/ 0 w 3271101"/>
                <a:gd name="connsiteY0" fmla="*/ 782424 h 1121789"/>
                <a:gd name="connsiteX1" fmla="*/ 763571 w 3271101"/>
                <a:gd name="connsiteY1" fmla="*/ 0 h 1121789"/>
                <a:gd name="connsiteX2" fmla="*/ 1555423 w 3271101"/>
                <a:gd name="connsiteY2" fmla="*/ 1121789 h 1121789"/>
                <a:gd name="connsiteX3" fmla="*/ 2281287 w 3271101"/>
                <a:gd name="connsiteY3" fmla="*/ 424206 h 1121789"/>
                <a:gd name="connsiteX4" fmla="*/ 3271101 w 3271101"/>
                <a:gd name="connsiteY4" fmla="*/ 876692 h 112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1101" h="1121789">
                  <a:moveTo>
                    <a:pt x="0" y="782424"/>
                  </a:moveTo>
                  <a:lnTo>
                    <a:pt x="763571" y="0"/>
                  </a:lnTo>
                  <a:lnTo>
                    <a:pt x="1555423" y="1121789"/>
                  </a:lnTo>
                  <a:lnTo>
                    <a:pt x="2281287" y="424206"/>
                  </a:lnTo>
                  <a:lnTo>
                    <a:pt x="3271101" y="876692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93889" y="5733256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350494" y="4916475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157737" y="6028837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915816" y="5361501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74097" y="5812813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44708" y="4866016"/>
            <a:ext cx="1672319" cy="623572"/>
            <a:chOff x="593889" y="4916475"/>
            <a:chExt cx="3525944" cy="1328386"/>
          </a:xfrm>
        </p:grpSpPr>
        <p:sp>
          <p:nvSpPr>
            <p:cNvPr id="26" name="자유형 25"/>
            <p:cNvSpPr/>
            <p:nvPr/>
          </p:nvSpPr>
          <p:spPr>
            <a:xfrm>
              <a:off x="725864" y="5024487"/>
              <a:ext cx="3271101" cy="1121789"/>
            </a:xfrm>
            <a:custGeom>
              <a:avLst/>
              <a:gdLst>
                <a:gd name="connsiteX0" fmla="*/ 0 w 3271101"/>
                <a:gd name="connsiteY0" fmla="*/ 782424 h 1121789"/>
                <a:gd name="connsiteX1" fmla="*/ 763571 w 3271101"/>
                <a:gd name="connsiteY1" fmla="*/ 0 h 1121789"/>
                <a:gd name="connsiteX2" fmla="*/ 1555423 w 3271101"/>
                <a:gd name="connsiteY2" fmla="*/ 1121789 h 1121789"/>
                <a:gd name="connsiteX3" fmla="*/ 2281287 w 3271101"/>
                <a:gd name="connsiteY3" fmla="*/ 424206 h 1121789"/>
                <a:gd name="connsiteX4" fmla="*/ 3271101 w 3271101"/>
                <a:gd name="connsiteY4" fmla="*/ 876692 h 112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1101" h="1121789">
                  <a:moveTo>
                    <a:pt x="0" y="782424"/>
                  </a:moveTo>
                  <a:lnTo>
                    <a:pt x="763571" y="0"/>
                  </a:lnTo>
                  <a:lnTo>
                    <a:pt x="1555423" y="1121789"/>
                  </a:lnTo>
                  <a:lnTo>
                    <a:pt x="2281287" y="424206"/>
                  </a:lnTo>
                  <a:lnTo>
                    <a:pt x="3271101" y="876692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3889" y="5733256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350494" y="4916475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2157737" y="6028837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915816" y="5361501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874097" y="5812813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398977" y="4903267"/>
            <a:ext cx="1672319" cy="623572"/>
            <a:chOff x="593889" y="4916475"/>
            <a:chExt cx="3525944" cy="1328386"/>
          </a:xfrm>
        </p:grpSpPr>
        <p:sp>
          <p:nvSpPr>
            <p:cNvPr id="33" name="자유형 32"/>
            <p:cNvSpPr/>
            <p:nvPr/>
          </p:nvSpPr>
          <p:spPr>
            <a:xfrm>
              <a:off x="725864" y="5024487"/>
              <a:ext cx="3271101" cy="1121789"/>
            </a:xfrm>
            <a:custGeom>
              <a:avLst/>
              <a:gdLst>
                <a:gd name="connsiteX0" fmla="*/ 0 w 3271101"/>
                <a:gd name="connsiteY0" fmla="*/ 782424 h 1121789"/>
                <a:gd name="connsiteX1" fmla="*/ 763571 w 3271101"/>
                <a:gd name="connsiteY1" fmla="*/ 0 h 1121789"/>
                <a:gd name="connsiteX2" fmla="*/ 1555423 w 3271101"/>
                <a:gd name="connsiteY2" fmla="*/ 1121789 h 1121789"/>
                <a:gd name="connsiteX3" fmla="*/ 2281287 w 3271101"/>
                <a:gd name="connsiteY3" fmla="*/ 424206 h 1121789"/>
                <a:gd name="connsiteX4" fmla="*/ 3271101 w 3271101"/>
                <a:gd name="connsiteY4" fmla="*/ 876692 h 112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1101" h="1121789">
                  <a:moveTo>
                    <a:pt x="0" y="782424"/>
                  </a:moveTo>
                  <a:lnTo>
                    <a:pt x="763571" y="0"/>
                  </a:lnTo>
                  <a:lnTo>
                    <a:pt x="1555423" y="1121789"/>
                  </a:lnTo>
                  <a:lnTo>
                    <a:pt x="2281287" y="424206"/>
                  </a:lnTo>
                  <a:lnTo>
                    <a:pt x="3271101" y="876692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93889" y="5733256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1350494" y="4916475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157737" y="6028837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915816" y="5361501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874097" y="5812813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55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하이트맵</a:t>
            </a:r>
            <a:endParaRPr lang="ko-KR" altLang="en-US" dirty="0"/>
          </a:p>
        </p:txBody>
      </p:sp>
      <p:pic>
        <p:nvPicPr>
          <p:cNvPr id="2050" name="Picture 2" descr="C:\Users\water\Dropbox\height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132856"/>
            <a:ext cx="3557836" cy="355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ater\Dropbox\hw1_part1_mountho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47" y="2132857"/>
            <a:ext cx="4223542" cy="271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0322" y="572062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하이트맵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4646" y="484371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하이트맵을</a:t>
            </a:r>
            <a:r>
              <a:rPr lang="ko-KR" altLang="en-US" dirty="0"/>
              <a:t> 적용한 결과</a:t>
            </a:r>
          </a:p>
        </p:txBody>
      </p:sp>
    </p:spTree>
    <p:extLst>
      <p:ext uri="{BB962C8B-B14F-4D97-AF65-F5344CB8AC3E}">
        <p14:creationId xmlns:p14="http://schemas.microsoft.com/office/powerpoint/2010/main" val="215780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폴리지</a:t>
            </a:r>
            <a:r>
              <a:rPr lang="ko-KR" altLang="en-US" dirty="0"/>
              <a:t> 시스템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15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폴리지</a:t>
            </a:r>
            <a:r>
              <a:rPr lang="ko-KR" altLang="en-US" dirty="0"/>
              <a:t> 시스템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랜드스케이프에서</a:t>
            </a:r>
            <a:r>
              <a:rPr lang="ko-KR" altLang="en-US" dirty="0"/>
              <a:t> </a:t>
            </a:r>
            <a:r>
              <a:rPr lang="ko-KR" altLang="en-US" dirty="0" err="1"/>
              <a:t>머터리얼을</a:t>
            </a:r>
            <a:r>
              <a:rPr lang="ko-KR" altLang="en-US" dirty="0"/>
              <a:t> 칠하듯 </a:t>
            </a:r>
            <a:r>
              <a:rPr lang="ko-KR" altLang="en-US" dirty="0" err="1"/>
              <a:t>폴리곤을</a:t>
            </a:r>
            <a:r>
              <a:rPr lang="ko-KR" altLang="en-US" dirty="0"/>
              <a:t> 칠할 수 있게 해 주는 기능</a:t>
            </a:r>
          </a:p>
        </p:txBody>
      </p:sp>
      <p:pic>
        <p:nvPicPr>
          <p:cNvPr id="8" name="Picture 2" descr="landscape unreal engine 4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8" t="60067"/>
          <a:stretch/>
        </p:blipFill>
        <p:spPr bwMode="auto">
          <a:xfrm>
            <a:off x="1708725" y="3148969"/>
            <a:ext cx="502703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60096" y="2924944"/>
            <a:ext cx="345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/>
              <a:t>이 화면에서 바닥이나 물은 텍스처 형식이지만 나무는 </a:t>
            </a:r>
            <a:r>
              <a:rPr lang="ko-KR" altLang="en-US" sz="3600" dirty="0" err="1"/>
              <a:t>폴리곤</a:t>
            </a:r>
            <a:r>
              <a:rPr lang="ko-KR" altLang="en-US" sz="3600" dirty="0"/>
              <a:t> 형태임</a:t>
            </a:r>
          </a:p>
        </p:txBody>
      </p:sp>
      <p:sp>
        <p:nvSpPr>
          <p:cNvPr id="9" name="타원 8"/>
          <p:cNvSpPr/>
          <p:nvPr/>
        </p:nvSpPr>
        <p:spPr>
          <a:xfrm>
            <a:off x="3935760" y="4005064"/>
            <a:ext cx="57606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3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폴리지</a:t>
            </a:r>
            <a:r>
              <a:rPr lang="ko-KR" altLang="en-US" dirty="0"/>
              <a:t> 시스템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나무나 </a:t>
            </a:r>
            <a:r>
              <a:rPr lang="ko-KR" altLang="en-US" dirty="0" err="1"/>
              <a:t>풀등의</a:t>
            </a:r>
            <a:r>
              <a:rPr lang="ko-KR" altLang="en-US" dirty="0"/>
              <a:t> </a:t>
            </a:r>
            <a:r>
              <a:rPr lang="ko-KR" altLang="en-US" dirty="0" err="1"/>
              <a:t>스태틱</a:t>
            </a:r>
            <a:r>
              <a:rPr lang="ko-KR" altLang="en-US" dirty="0"/>
              <a:t> </a:t>
            </a:r>
            <a:r>
              <a:rPr lang="ko-KR" altLang="en-US" dirty="0" err="1"/>
              <a:t>메시</a:t>
            </a:r>
            <a:r>
              <a:rPr lang="ko-KR" altLang="en-US" dirty="0"/>
              <a:t> 세트를 빠르게 칠하거나 지울 수 있게 해 주는 기능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016" y="2852936"/>
            <a:ext cx="5832648" cy="368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자유형 7"/>
          <p:cNvSpPr/>
          <p:nvPr/>
        </p:nvSpPr>
        <p:spPr>
          <a:xfrm>
            <a:off x="5050559" y="3614057"/>
            <a:ext cx="2206584" cy="2325312"/>
          </a:xfrm>
          <a:custGeom>
            <a:avLst/>
            <a:gdLst>
              <a:gd name="connsiteX0" fmla="*/ 508412 w 2206584"/>
              <a:gd name="connsiteY0" fmla="*/ 0 h 2325312"/>
              <a:gd name="connsiteX1" fmla="*/ 412 w 2206584"/>
              <a:gd name="connsiteY1" fmla="*/ 406400 h 2325312"/>
              <a:gd name="connsiteX2" fmla="*/ 435841 w 2206584"/>
              <a:gd name="connsiteY2" fmla="*/ 1364343 h 2325312"/>
              <a:gd name="connsiteX3" fmla="*/ 1147041 w 2206584"/>
              <a:gd name="connsiteY3" fmla="*/ 2177143 h 2325312"/>
              <a:gd name="connsiteX4" fmla="*/ 2206584 w 2206584"/>
              <a:gd name="connsiteY4" fmla="*/ 2322286 h 232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6584" h="2325312">
                <a:moveTo>
                  <a:pt x="508412" y="0"/>
                </a:moveTo>
                <a:cubicBezTo>
                  <a:pt x="260459" y="89505"/>
                  <a:pt x="12507" y="179010"/>
                  <a:pt x="412" y="406400"/>
                </a:cubicBezTo>
                <a:cubicBezTo>
                  <a:pt x="-11683" y="633791"/>
                  <a:pt x="244736" y="1069219"/>
                  <a:pt x="435841" y="1364343"/>
                </a:cubicBezTo>
                <a:cubicBezTo>
                  <a:pt x="626946" y="1659467"/>
                  <a:pt x="851917" y="2017486"/>
                  <a:pt x="1147041" y="2177143"/>
                </a:cubicBezTo>
                <a:cubicBezTo>
                  <a:pt x="1442165" y="2336800"/>
                  <a:pt x="1824374" y="2329543"/>
                  <a:pt x="2206584" y="2322286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6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폴리지</a:t>
            </a:r>
            <a:r>
              <a:rPr lang="ko-KR" altLang="en-US" dirty="0"/>
              <a:t>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인스턴스드</a:t>
            </a:r>
            <a:r>
              <a:rPr lang="ko-KR" altLang="en-US" dirty="0"/>
              <a:t> </a:t>
            </a:r>
            <a:r>
              <a:rPr lang="ko-KR" altLang="en-US" dirty="0" err="1"/>
              <a:t>메시</a:t>
            </a:r>
            <a:r>
              <a:rPr lang="ko-KR" altLang="en-US" dirty="0"/>
              <a:t> 형태로 그려지게 됨</a:t>
            </a:r>
            <a:endParaRPr lang="en-US" altLang="ko-KR" dirty="0"/>
          </a:p>
          <a:p>
            <a:pPr lvl="1"/>
            <a:r>
              <a:rPr lang="ko-KR" altLang="en-US" dirty="0"/>
              <a:t>그래픽 카드에 입력되는 메시는 하나이지만 그려지는 메시는 여러 개일 수 있는 기법</a:t>
            </a:r>
            <a:endParaRPr lang="en-US" altLang="ko-KR" dirty="0"/>
          </a:p>
          <a:p>
            <a:pPr lvl="1"/>
            <a:r>
              <a:rPr lang="ko-KR" altLang="en-US" dirty="0"/>
              <a:t>메모리를 효율적으로 사용하여 </a:t>
            </a:r>
            <a:r>
              <a:rPr lang="ko-KR" altLang="en-US" dirty="0" err="1"/>
              <a:t>렌더링</a:t>
            </a:r>
            <a:r>
              <a:rPr lang="ko-KR" altLang="en-US" dirty="0"/>
              <a:t> 성능이 뛰어남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303912" y="4509120"/>
            <a:ext cx="1872208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GPU</a:t>
            </a:r>
            <a:endParaRPr lang="ko-KR" altLang="en-US" sz="4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268400" y="4194829"/>
            <a:ext cx="1903874" cy="2292606"/>
            <a:chOff x="744400" y="4194829"/>
            <a:chExt cx="1903874" cy="2292606"/>
          </a:xfrm>
        </p:grpSpPr>
        <p:grpSp>
          <p:nvGrpSpPr>
            <p:cNvPr id="12" name="그룹 11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5" name="자유형 4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자유형 5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/>
          <p:cNvCxnSpPr>
            <a:endCxn id="4" idx="1"/>
          </p:cNvCxnSpPr>
          <p:nvPr/>
        </p:nvCxnSpPr>
        <p:spPr>
          <a:xfrm>
            <a:off x="4475094" y="5157192"/>
            <a:ext cx="828819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7733082" y="3921833"/>
            <a:ext cx="792088" cy="928263"/>
            <a:chOff x="744400" y="4194829"/>
            <a:chExt cx="1903874" cy="2292606"/>
          </a:xfrm>
        </p:grpSpPr>
        <p:grpSp>
          <p:nvGrpSpPr>
            <p:cNvPr id="19" name="그룹 18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21" name="자유형 20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자유형 21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2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자유형 19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183193" y="4276122"/>
            <a:ext cx="792088" cy="928263"/>
            <a:chOff x="744400" y="4194829"/>
            <a:chExt cx="1903874" cy="2292606"/>
          </a:xfrm>
        </p:grpSpPr>
        <p:grpSp>
          <p:nvGrpSpPr>
            <p:cNvPr id="25" name="그룹 24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27" name="자유형 26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자유형 27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 28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자유형 25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22472" y="4669999"/>
            <a:ext cx="792088" cy="928263"/>
            <a:chOff x="744400" y="4194829"/>
            <a:chExt cx="1903874" cy="2292606"/>
          </a:xfrm>
        </p:grpSpPr>
        <p:grpSp>
          <p:nvGrpSpPr>
            <p:cNvPr id="31" name="그룹 30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33" name="자유형 32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 33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자유형 34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자유형 31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635824" y="4824912"/>
            <a:ext cx="792088" cy="928263"/>
            <a:chOff x="744400" y="4194829"/>
            <a:chExt cx="1903874" cy="2292606"/>
          </a:xfrm>
        </p:grpSpPr>
        <p:grpSp>
          <p:nvGrpSpPr>
            <p:cNvPr id="37" name="그룹 36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39" name="자유형 38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자유형 37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177698" y="5101119"/>
            <a:ext cx="792088" cy="928263"/>
            <a:chOff x="744400" y="4194829"/>
            <a:chExt cx="1903874" cy="2292606"/>
          </a:xfrm>
        </p:grpSpPr>
        <p:grpSp>
          <p:nvGrpSpPr>
            <p:cNvPr id="43" name="그룹 42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45" name="자유형 44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자유형 46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자유형 43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871453" y="4249218"/>
            <a:ext cx="792088" cy="928263"/>
            <a:chOff x="744400" y="4194829"/>
            <a:chExt cx="1903874" cy="2292606"/>
          </a:xfrm>
        </p:grpSpPr>
        <p:grpSp>
          <p:nvGrpSpPr>
            <p:cNvPr id="49" name="그룹 48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51" name="자유형 50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자유형 51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 52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 49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990490" y="5490933"/>
            <a:ext cx="792088" cy="928263"/>
            <a:chOff x="744400" y="4194829"/>
            <a:chExt cx="1903874" cy="2292606"/>
          </a:xfrm>
        </p:grpSpPr>
        <p:grpSp>
          <p:nvGrpSpPr>
            <p:cNvPr id="55" name="그룹 54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57" name="자유형 56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자유형 57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자유형 58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자유형 55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343542" y="5046169"/>
            <a:ext cx="792088" cy="928263"/>
            <a:chOff x="744400" y="4194829"/>
            <a:chExt cx="1903874" cy="2292606"/>
          </a:xfrm>
        </p:grpSpPr>
        <p:grpSp>
          <p:nvGrpSpPr>
            <p:cNvPr id="61" name="그룹 60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63" name="자유형 62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 63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자유형 64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자유형 61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6" name="직선 화살표 연결선 65"/>
          <p:cNvCxnSpPr>
            <a:stCxn id="4" idx="3"/>
          </p:cNvCxnSpPr>
          <p:nvPr/>
        </p:nvCxnSpPr>
        <p:spPr>
          <a:xfrm flipV="1">
            <a:off x="7176120" y="4595680"/>
            <a:ext cx="931786" cy="56151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" idx="3"/>
          </p:cNvCxnSpPr>
          <p:nvPr/>
        </p:nvCxnSpPr>
        <p:spPr>
          <a:xfrm flipV="1">
            <a:off x="7176120" y="4748080"/>
            <a:ext cx="1084186" cy="40911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" idx="3"/>
            <a:endCxn id="28" idx="3"/>
          </p:cNvCxnSpPr>
          <p:nvPr/>
        </p:nvCxnSpPr>
        <p:spPr>
          <a:xfrm flipV="1">
            <a:off x="7176120" y="4874660"/>
            <a:ext cx="1489666" cy="28253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4" idx="3"/>
            <a:endCxn id="50" idx="0"/>
          </p:cNvCxnSpPr>
          <p:nvPr/>
        </p:nvCxnSpPr>
        <p:spPr>
          <a:xfrm flipV="1">
            <a:off x="7176120" y="4765938"/>
            <a:ext cx="2003178" cy="39125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" idx="3"/>
            <a:endCxn id="65" idx="3"/>
          </p:cNvCxnSpPr>
          <p:nvPr/>
        </p:nvCxnSpPr>
        <p:spPr>
          <a:xfrm>
            <a:off x="7176121" y="5157193"/>
            <a:ext cx="2316607" cy="2516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" idx="3"/>
            <a:endCxn id="58" idx="2"/>
          </p:cNvCxnSpPr>
          <p:nvPr/>
        </p:nvCxnSpPr>
        <p:spPr>
          <a:xfrm>
            <a:off x="7176120" y="5157192"/>
            <a:ext cx="2248658" cy="7890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4" idx="3"/>
            <a:endCxn id="64" idx="3"/>
          </p:cNvCxnSpPr>
          <p:nvPr/>
        </p:nvCxnSpPr>
        <p:spPr>
          <a:xfrm>
            <a:off x="7176121" y="5157193"/>
            <a:ext cx="2650015" cy="48751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49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지난주 강의 내용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544258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그래스</a:t>
            </a:r>
            <a:r>
              <a:rPr lang="ko-KR" altLang="en-US" dirty="0"/>
              <a:t> 툴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627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그래스</a:t>
            </a:r>
            <a:r>
              <a:rPr lang="en-US" altLang="ko-KR" dirty="0"/>
              <a:t> </a:t>
            </a:r>
            <a:r>
              <a:rPr lang="ko-KR" altLang="en-US" dirty="0"/>
              <a:t>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랜드스케이프가</a:t>
            </a:r>
            <a:r>
              <a:rPr lang="ko-KR" altLang="en-US" dirty="0"/>
              <a:t> 두꺼운 풀에 </a:t>
            </a:r>
            <a:r>
              <a:rPr lang="ko-KR" altLang="en-US" dirty="0" err="1"/>
              <a:t>빽빽히</a:t>
            </a:r>
            <a:r>
              <a:rPr lang="ko-KR" altLang="en-US" dirty="0"/>
              <a:t> 덮여있는 것처럼 보이도록 </a:t>
            </a:r>
            <a:r>
              <a:rPr lang="ko-KR" altLang="en-US" dirty="0" err="1"/>
              <a:t>스태틱</a:t>
            </a:r>
            <a:r>
              <a:rPr lang="ko-KR" altLang="en-US" dirty="0"/>
              <a:t> </a:t>
            </a:r>
            <a:r>
              <a:rPr lang="ko-KR" altLang="en-US" dirty="0" err="1"/>
              <a:t>메시를</a:t>
            </a:r>
            <a:r>
              <a:rPr lang="ko-KR" altLang="en-US" dirty="0"/>
              <a:t> 생성하는 방법</a:t>
            </a:r>
          </a:p>
        </p:txBody>
      </p:sp>
      <p:pic>
        <p:nvPicPr>
          <p:cNvPr id="2050" name="Picture 2" descr="T_Grass_Int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9" y="3141216"/>
            <a:ext cx="6419949" cy="36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70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그래스</a:t>
            </a:r>
            <a:r>
              <a:rPr lang="en-US" altLang="ko-KR" dirty="0"/>
              <a:t> </a:t>
            </a:r>
            <a:r>
              <a:rPr lang="ko-KR" altLang="en-US" dirty="0"/>
              <a:t>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폴리지</a:t>
            </a:r>
            <a:r>
              <a:rPr lang="ko-KR" altLang="en-US" dirty="0"/>
              <a:t> 시스템과 다르게 </a:t>
            </a:r>
            <a:r>
              <a:rPr lang="ko-KR" altLang="en-US" dirty="0" err="1"/>
              <a:t>랜드스케이프</a:t>
            </a:r>
            <a:r>
              <a:rPr lang="ko-KR" altLang="en-US" dirty="0"/>
              <a:t> </a:t>
            </a:r>
            <a:r>
              <a:rPr lang="ko-KR" altLang="en-US" dirty="0" err="1"/>
              <a:t>액터에만</a:t>
            </a:r>
            <a:r>
              <a:rPr lang="ko-KR" altLang="en-US" dirty="0"/>
              <a:t> 적용이 가능함</a:t>
            </a:r>
            <a:endParaRPr lang="en-US" altLang="ko-KR" dirty="0"/>
          </a:p>
          <a:p>
            <a:r>
              <a:rPr lang="ko-KR" altLang="en-US" dirty="0" err="1"/>
              <a:t>랜드스케이프</a:t>
            </a:r>
            <a:r>
              <a:rPr lang="ko-KR" altLang="en-US" dirty="0"/>
              <a:t> 표면에 풀 모양의 </a:t>
            </a:r>
            <a:r>
              <a:rPr lang="ko-KR" altLang="en-US" dirty="0" err="1"/>
              <a:t>머터리얼을</a:t>
            </a:r>
            <a:r>
              <a:rPr lang="ko-KR" altLang="en-US" dirty="0"/>
              <a:t> 가지는 </a:t>
            </a:r>
            <a:r>
              <a:rPr lang="ko-KR" altLang="en-US" dirty="0" err="1"/>
              <a:t>스테틱</a:t>
            </a:r>
            <a:r>
              <a:rPr lang="ko-KR" altLang="en-US" dirty="0"/>
              <a:t> </a:t>
            </a:r>
            <a:r>
              <a:rPr lang="ko-KR" altLang="en-US" dirty="0" err="1"/>
              <a:t>메시를</a:t>
            </a:r>
            <a:r>
              <a:rPr lang="ko-KR" altLang="en-US" dirty="0"/>
              <a:t> 입혀주는 형식</a:t>
            </a:r>
            <a:endParaRPr lang="en-US" altLang="ko-KR" dirty="0"/>
          </a:p>
          <a:p>
            <a:r>
              <a:rPr lang="ko-KR" altLang="en-US" dirty="0" err="1"/>
              <a:t>랜드스케이프에</a:t>
            </a:r>
            <a:r>
              <a:rPr lang="ko-KR" altLang="en-US" dirty="0"/>
              <a:t> 흙</a:t>
            </a:r>
            <a:r>
              <a:rPr lang="en-US" altLang="ko-KR" dirty="0"/>
              <a:t>, 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풀을 칠하는 방식과 동일하게 동작함</a:t>
            </a:r>
          </a:p>
        </p:txBody>
      </p:sp>
    </p:spTree>
    <p:extLst>
      <p:ext uri="{BB962C8B-B14F-4D97-AF65-F5344CB8AC3E}">
        <p14:creationId xmlns:p14="http://schemas.microsoft.com/office/powerpoint/2010/main" val="4053460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39816" y="620688"/>
            <a:ext cx="380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Grass Type </a:t>
            </a:r>
            <a:r>
              <a:rPr lang="ko-KR" altLang="en-US" sz="3600" dirty="0"/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C51578-DF93-D253-8C1F-916E2C80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4581128"/>
            <a:ext cx="2047875" cy="1362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FD212C-1649-014F-2644-33495B69F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1556792"/>
            <a:ext cx="1397561" cy="508518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C64827-1415-1A7F-E553-11A621CD0AB1}"/>
              </a:ext>
            </a:extLst>
          </p:cNvPr>
          <p:cNvCxnSpPr/>
          <p:nvPr/>
        </p:nvCxnSpPr>
        <p:spPr>
          <a:xfrm flipH="1" flipV="1">
            <a:off x="2351584" y="4869160"/>
            <a:ext cx="936104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754BAD6-EC84-C90A-8E3E-509881442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17" y="2865146"/>
            <a:ext cx="4766622" cy="25819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AFED5F-BED1-43A1-1E00-572BFAAF8EEE}"/>
              </a:ext>
            </a:extLst>
          </p:cNvPr>
          <p:cNvSpPr txBox="1"/>
          <p:nvPr/>
        </p:nvSpPr>
        <p:spPr>
          <a:xfrm>
            <a:off x="6432517" y="5586447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생성 후 적당한 메시 추가</a:t>
            </a:r>
          </a:p>
        </p:txBody>
      </p:sp>
    </p:spTree>
    <p:extLst>
      <p:ext uri="{BB962C8B-B14F-4D97-AF65-F5344CB8AC3E}">
        <p14:creationId xmlns:p14="http://schemas.microsoft.com/office/powerpoint/2010/main" val="266344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9457" y="753152"/>
            <a:ext cx="522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Grass Material </a:t>
            </a:r>
            <a:r>
              <a:rPr lang="ko-KR" altLang="en-US" sz="3600" dirty="0"/>
              <a:t>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5C73D8-134F-94BC-C4A5-12A0B570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623550"/>
            <a:ext cx="2562225" cy="28479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4A52388-8362-799E-693D-6B67630E0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4476052"/>
            <a:ext cx="4032448" cy="102120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E8B770E-9580-4A23-E8B4-0AFF80586C82}"/>
              </a:ext>
            </a:extLst>
          </p:cNvPr>
          <p:cNvCxnSpPr>
            <a:cxnSpLocks/>
          </p:cNvCxnSpPr>
          <p:nvPr/>
        </p:nvCxnSpPr>
        <p:spPr>
          <a:xfrm>
            <a:off x="2495600" y="3582076"/>
            <a:ext cx="5832648" cy="99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D6F7B6D-B763-4B71-2548-A9D35A6D66A8}"/>
              </a:ext>
            </a:extLst>
          </p:cNvPr>
          <p:cNvCxnSpPr/>
          <p:nvPr/>
        </p:nvCxnSpPr>
        <p:spPr>
          <a:xfrm>
            <a:off x="2495600" y="4149080"/>
            <a:ext cx="2808312" cy="75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C77878-1843-669D-4DCD-9176429EC948}"/>
              </a:ext>
            </a:extLst>
          </p:cNvPr>
          <p:cNvSpPr txBox="1"/>
          <p:nvPr/>
        </p:nvSpPr>
        <p:spPr>
          <a:xfrm>
            <a:off x="5057825" y="328469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랜드스케이프의</a:t>
            </a:r>
            <a:r>
              <a:rPr lang="ko-KR" altLang="en-US" dirty="0"/>
              <a:t> 레이어 정보를 기반하여 </a:t>
            </a:r>
            <a:r>
              <a:rPr lang="en-US" altLang="ko-KR" dirty="0"/>
              <a:t>Grass type </a:t>
            </a:r>
            <a:r>
              <a:rPr lang="ko-KR" altLang="en-US" dirty="0"/>
              <a:t>설정에 따라 렌더링 함</a:t>
            </a:r>
          </a:p>
        </p:txBody>
      </p:sp>
    </p:spTree>
    <p:extLst>
      <p:ext uri="{BB962C8B-B14F-4D97-AF65-F5344CB8AC3E}">
        <p14:creationId xmlns:p14="http://schemas.microsoft.com/office/powerpoint/2010/main" val="17248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수업에</a:t>
            </a:r>
            <a:r>
              <a:rPr lang="en-US" altLang="ko-KR"/>
              <a:t> </a:t>
            </a:r>
            <a:r>
              <a:rPr lang="ko-KR" altLang="en-US"/>
              <a:t>다룰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랜드스케이프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821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4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endParaRPr lang="ko-KR" altLang="en-US" dirty="0"/>
          </a:p>
        </p:txBody>
      </p:sp>
      <p:pic>
        <p:nvPicPr>
          <p:cNvPr id="1026" name="Picture 2" descr="landscape unreal engine 4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484784"/>
            <a:ext cx="832092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야외 지형을 만들 수 있는 기능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높낮이</a:t>
            </a:r>
            <a:r>
              <a:rPr lang="en-US" altLang="ko-KR" dirty="0"/>
              <a:t>, </a:t>
            </a:r>
            <a:r>
              <a:rPr lang="ko-KR" altLang="en-US" dirty="0"/>
              <a:t>날카로움</a:t>
            </a:r>
            <a:r>
              <a:rPr lang="en-US" altLang="ko-KR" dirty="0"/>
              <a:t>, </a:t>
            </a:r>
            <a:r>
              <a:rPr lang="ko-KR" altLang="en-US" dirty="0"/>
              <a:t>부드러움</a:t>
            </a:r>
            <a:r>
              <a:rPr lang="en-US" altLang="ko-KR" dirty="0"/>
              <a:t>, </a:t>
            </a:r>
            <a:r>
              <a:rPr lang="ko-KR" altLang="en-US" dirty="0"/>
              <a:t>평편함</a:t>
            </a:r>
            <a:r>
              <a:rPr lang="en-US" altLang="ko-KR" dirty="0"/>
              <a:t> </a:t>
            </a:r>
            <a:r>
              <a:rPr lang="ko-KR" altLang="en-US" dirty="0"/>
              <a:t>편집</a:t>
            </a:r>
            <a:endParaRPr lang="en-US" altLang="ko-KR" dirty="0"/>
          </a:p>
          <a:p>
            <a:pPr lvl="1"/>
            <a:r>
              <a:rPr lang="ko-KR" altLang="en-US" dirty="0"/>
              <a:t>특정 모양으로 조각</a:t>
            </a:r>
            <a:endParaRPr lang="en-US" altLang="ko-KR" dirty="0"/>
          </a:p>
          <a:p>
            <a:pPr lvl="1"/>
            <a:r>
              <a:rPr lang="en-US" altLang="ko-KR" dirty="0"/>
              <a:t>Material</a:t>
            </a:r>
            <a:r>
              <a:rPr lang="ko-KR" altLang="en-US" dirty="0"/>
              <a:t> 부여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52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58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303912" y="4021819"/>
            <a:ext cx="1574304" cy="151216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endParaRPr lang="en-US" altLang="ko-KR" dirty="0"/>
          </a:p>
          <a:p>
            <a:pPr lvl="1"/>
            <a:r>
              <a:rPr lang="ko-KR" altLang="en-US" dirty="0"/>
              <a:t>충돌처리</a:t>
            </a:r>
            <a:r>
              <a:rPr lang="en-US" altLang="ko-KR" dirty="0"/>
              <a:t>, </a:t>
            </a:r>
            <a:r>
              <a:rPr lang="ko-KR" altLang="en-US" dirty="0" err="1"/>
              <a:t>랜더링</a:t>
            </a:r>
            <a:r>
              <a:rPr lang="en-US" altLang="ko-KR" dirty="0"/>
              <a:t>, </a:t>
            </a:r>
            <a:r>
              <a:rPr lang="ko-KR" altLang="en-US" dirty="0"/>
              <a:t>편집의 기본 단위</a:t>
            </a:r>
            <a:endParaRPr lang="en-US" altLang="ko-KR" dirty="0"/>
          </a:p>
          <a:p>
            <a:pPr lvl="1"/>
            <a:r>
              <a:rPr lang="ko-KR" altLang="en-US" dirty="0"/>
              <a:t>정사각형</a:t>
            </a:r>
            <a:endParaRPr lang="en-US" altLang="ko-KR" dirty="0"/>
          </a:p>
          <a:p>
            <a:pPr lvl="1"/>
            <a:r>
              <a:rPr lang="ko-KR" altLang="en-US" dirty="0"/>
              <a:t>컴포넌트의 크기는 모두 같음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791744" y="45932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D605-AAB1-D20D-15C1-A2F6CCF84C53}"/>
              </a:ext>
            </a:extLst>
          </p:cNvPr>
          <p:cNvSpPr/>
          <p:nvPr/>
        </p:nvSpPr>
        <p:spPr>
          <a:xfrm>
            <a:off x="2279576" y="2091185"/>
            <a:ext cx="443921" cy="43204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7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섹션</a:t>
            </a:r>
            <a:endParaRPr lang="en-US" altLang="ko-KR" dirty="0"/>
          </a:p>
          <a:p>
            <a:pPr lvl="1"/>
            <a:r>
              <a:rPr lang="ko-KR" altLang="en-US" dirty="0"/>
              <a:t>컴포넌트의 디테일 수준을 정하는 단위</a:t>
            </a:r>
            <a:endParaRPr lang="en-US" altLang="ko-KR" dirty="0"/>
          </a:p>
          <a:p>
            <a:pPr lvl="1"/>
            <a:r>
              <a:rPr lang="ko-KR" altLang="en-US" dirty="0"/>
              <a:t>하나의 컴포넌트는 하나 이상의 섹션으로 구성될 수 있음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50539" y="4395268"/>
            <a:ext cx="1574304" cy="151216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46422" y="49666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464152" y="3454518"/>
            <a:ext cx="1574304" cy="151216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64152" y="5157192"/>
            <a:ext cx="1574304" cy="151216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6" idx="1"/>
            <a:endCxn id="6" idx="3"/>
          </p:cNvCxnSpPr>
          <p:nvPr/>
        </p:nvCxnSpPr>
        <p:spPr>
          <a:xfrm>
            <a:off x="7464152" y="4210602"/>
            <a:ext cx="157430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  <a:stCxn id="6" idx="0"/>
            <a:endCxn id="6" idx="2"/>
          </p:cNvCxnSpPr>
          <p:nvPr/>
        </p:nvCxnSpPr>
        <p:spPr>
          <a:xfrm>
            <a:off x="8251304" y="3454518"/>
            <a:ext cx="0" cy="151216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1"/>
            <a:endCxn id="7" idx="3"/>
          </p:cNvCxnSpPr>
          <p:nvPr/>
        </p:nvCxnSpPr>
        <p:spPr>
          <a:xfrm>
            <a:off x="7464152" y="5913276"/>
            <a:ext cx="157430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0"/>
            <a:endCxn id="7" idx="2"/>
          </p:cNvCxnSpPr>
          <p:nvPr/>
        </p:nvCxnSpPr>
        <p:spPr>
          <a:xfrm>
            <a:off x="8251304" y="5157192"/>
            <a:ext cx="0" cy="15121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474024" y="5547396"/>
            <a:ext cx="157430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64152" y="6267476"/>
            <a:ext cx="157430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61900" y="5157192"/>
            <a:ext cx="0" cy="15121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0580" y="5153056"/>
            <a:ext cx="0" cy="15121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 rot="20551139">
            <a:off x="5383448" y="4411603"/>
            <a:ext cx="1547444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133984">
            <a:off x="5352500" y="5372366"/>
            <a:ext cx="1609340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18757" y="3645025"/>
            <a:ext cx="218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 (2X2)</a:t>
            </a:r>
            <a:r>
              <a:rPr lang="ko-KR" altLang="en-US" dirty="0"/>
              <a:t> 섹션으로 구성할 경우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00138" y="5835257"/>
            <a:ext cx="233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개</a:t>
            </a:r>
            <a:r>
              <a:rPr lang="en-US" altLang="ko-KR" dirty="0"/>
              <a:t> (4X4)</a:t>
            </a:r>
            <a:r>
              <a:rPr lang="ko-KR" altLang="en-US" dirty="0"/>
              <a:t> 섹션으로 구성할 경우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AF8FFF-358C-C999-1C35-87BF89561563}"/>
              </a:ext>
            </a:extLst>
          </p:cNvPr>
          <p:cNvSpPr/>
          <p:nvPr/>
        </p:nvSpPr>
        <p:spPr>
          <a:xfrm>
            <a:off x="1791911" y="1965193"/>
            <a:ext cx="509022" cy="522064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36528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2094</TotalTime>
  <Words>340</Words>
  <Application>Microsoft Office PowerPoint</Application>
  <PresentationFormat>와이드스크린</PresentationFormat>
  <Paragraphs>82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비행기 구름</vt:lpstr>
      <vt:lpstr>고급그래픽스효과</vt:lpstr>
      <vt:lpstr>지난주 강의 내용 요약</vt:lpstr>
      <vt:lpstr>수업에 다룰 내용</vt:lpstr>
      <vt:lpstr>랜드스케이프</vt:lpstr>
      <vt:lpstr>랜드스케이프</vt:lpstr>
      <vt:lpstr>랜드스케이프</vt:lpstr>
      <vt:lpstr>랜드스케이프 생성</vt:lpstr>
      <vt:lpstr>랜드스케이프 생성</vt:lpstr>
      <vt:lpstr>랜드스케이프 생성</vt:lpstr>
      <vt:lpstr>랜드스케이프 생성</vt:lpstr>
      <vt:lpstr>랜드스케이프 생성</vt:lpstr>
      <vt:lpstr>랜드스케이프 생성</vt:lpstr>
      <vt:lpstr>하이트맵</vt:lpstr>
      <vt:lpstr>하이트맵</vt:lpstr>
      <vt:lpstr>하이트맵</vt:lpstr>
      <vt:lpstr>폴리지 시스템</vt:lpstr>
      <vt:lpstr>폴리지 시스템</vt:lpstr>
      <vt:lpstr>폴리지 시스템</vt:lpstr>
      <vt:lpstr>폴리지 시스템</vt:lpstr>
      <vt:lpstr>그래스 툴</vt:lpstr>
      <vt:lpstr>그래스 툴</vt:lpstr>
      <vt:lpstr>그래스 툴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Lee TaekHee</cp:lastModifiedBy>
  <cp:revision>54</cp:revision>
  <dcterms:created xsi:type="dcterms:W3CDTF">2006-10-05T04:04:58Z</dcterms:created>
  <dcterms:modified xsi:type="dcterms:W3CDTF">2023-05-25T12:13:38Z</dcterms:modified>
</cp:coreProperties>
</file>