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22469475" cy="30470475"/>
  <p:notesSz cx="6856413" cy="9142413"/>
  <p:defaultTextStyle>
    <a:defPPr>
      <a:defRPr lang="ko-KR"/>
    </a:defPPr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508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92D2-4FCE-A7C3-08BC-075DD275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8288" y="4986338"/>
            <a:ext cx="16852900" cy="10609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77C51-74B3-6A69-C1B3-F175DC296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288" y="16003588"/>
            <a:ext cx="16852900" cy="73564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5FE48-3AA7-38F8-5CEB-6237E534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BE85F-AE81-55CA-DD6E-5601DCDC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0E29C-F814-E5C2-0CC9-1CA82A2E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5FF51-0F68-4FBA-8A9E-96B8F664EA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2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9F84-4E97-E1EE-8611-F0A850BD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EF380-E24A-4BAA-3FCD-B72DB3CA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C68B-7073-0F6B-AD36-440EAF52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354AC-FC64-3A3F-C0BC-2073FFD4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32E5B-D49B-D7EF-B684-9A1DB657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B36EA-2CD0-44DA-B16E-2563BD4256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86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6D30F9-5B08-8192-45BC-AA4EDA99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868650" y="2709863"/>
            <a:ext cx="4914900" cy="14157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55ACA-35AD-83D3-7EE7-BD8C79E2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2363" y="2709863"/>
            <a:ext cx="14593887" cy="14157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2B537-98AE-DC38-157A-22BF0117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040E5-9032-3A2B-FB71-7E4569D6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FBB8B-0812-8F41-11DE-851E6D6A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5F632-5FEE-4506-A964-23BA8F51D0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12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750D3-167E-37D8-873E-533E9D6F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5B833-981B-F6B4-C038-949129A9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48D16-B3EE-F42B-F191-97FD2F0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505CA-60A0-2BCF-BB63-B82A22E4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B35C9-EA5A-2FEC-FD3B-BDDA1E17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86931-3246-4F46-A8C6-9966FE5008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20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02E9-2E5A-3E6A-68FD-E719043B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7596188"/>
            <a:ext cx="19380200" cy="12674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38444-A2AD-F9CF-3369-2A87F0B9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525" y="20391438"/>
            <a:ext cx="19380200" cy="666591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5041D-8143-E59F-12C7-DFCFDF82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4A9EF-8D7A-3B5E-E920-F6899EAB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1DB0A-2F74-9842-58D2-E7A20837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A48DE-E21C-48DA-9397-A1791D80A9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92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7866-9860-F55F-6A08-4A57112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7C17B-CBA3-711B-9157-4DE2F82B7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2363" y="7108825"/>
            <a:ext cx="4886325" cy="975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4A926-C45A-DB65-27DD-B8337ABD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1088" y="7108825"/>
            <a:ext cx="4886325" cy="975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5693A-A291-498F-71F9-3A3F56DC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43B43-0FE7-1A98-8A61-94E7BF83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0EC4D-F326-55BE-9FE4-1C361B9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84DE9-6FA6-4BCE-81A5-C744F768A6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13C8-FD66-B90E-33D9-48DB8DC8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1622425"/>
            <a:ext cx="19380200" cy="58896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27F5E-FFC6-C593-2284-3C7D0E8A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813" y="7469188"/>
            <a:ext cx="9505950" cy="3660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5C41E-F8D1-8695-8A06-E47719D0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7813" y="11129963"/>
            <a:ext cx="9505950" cy="16370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F7E043-629C-945E-8AC4-6D4F700ED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74438" y="7469188"/>
            <a:ext cx="9553575" cy="3660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573F1-22E1-8056-5F71-ADA0557CA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374438" y="11129963"/>
            <a:ext cx="9553575" cy="16370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A641C3-F420-2DE6-0A2C-C8104AEC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990778-B827-F756-33F7-10CAF1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BC0C9-D544-2B4E-197C-30E169AE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C1B23-FA33-4034-9F33-D81227B02F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66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0145E-EA92-2995-886F-DA07372A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93E5B-511C-1DC5-D56C-CB3073FF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60E50-616D-3144-0E34-C0C2EAF7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913BA-94AE-87ED-54AF-21A53D3A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7D030-F356-4F77-92E0-6C1D869A7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820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F69FA7-5613-6383-39D5-53E44799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F6BAAE-FBBD-6A1B-92AC-E9034F50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62E05-E95F-02FA-5FF1-FF08817C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82D2B-5605-48CF-B62E-8DED774E56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28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D15A3-C99C-5B4F-5E32-FE77725F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2032000"/>
            <a:ext cx="7246937" cy="71088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61CEE-7C1F-E190-6FE7-E17E50C82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1988" y="4387850"/>
            <a:ext cx="11376025" cy="21653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047DF-BB15-D127-A3B1-1A6BCA582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7813" y="9140825"/>
            <a:ext cx="7246937" cy="169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0BCE7-8C03-2E42-CE32-45ADA44D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A7432-8BAB-5E08-D3F5-A5EB2143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2AC74-AA83-FBDA-DD7C-F6A3ABFE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5AB21-8F9C-4261-8BD4-8B5758132E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28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523D-8413-839C-6812-4DBEB280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2032000"/>
            <a:ext cx="7246937" cy="71088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14F532-56AD-91DF-A183-A2B2FCFBD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551988" y="4387850"/>
            <a:ext cx="11376025" cy="2165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07DE1-3E6D-1A91-3D15-E49D510D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7813" y="9140825"/>
            <a:ext cx="7246937" cy="169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2AD34-5CBE-3030-DCB0-6231FA3A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D4E4B-A877-FEA7-56A4-3CC29A32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1C129-07ED-EC83-75A0-3831B8A4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B5AB0-1B68-4A59-A646-6E6B3FFC4D7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7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50DEE44E-4BD7-BA33-F7F3-529D36B7FA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84338" y="2709863"/>
            <a:ext cx="19099212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제목 스타일 편집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FF89922-DF0A-BF1D-EF41-E3707ACD7B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22363" y="7108825"/>
            <a:ext cx="9925050" cy="97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0"/>
            <a:r>
              <a:rPr lang="ko-KR" altLang="en-US"/>
              <a:t>셋째 수준</a:t>
            </a:r>
          </a:p>
          <a:p>
            <a:pPr lvl="0"/>
            <a:r>
              <a:rPr lang="ko-KR" altLang="en-US"/>
              <a:t>넷째 수준</a:t>
            </a:r>
          </a:p>
          <a:p>
            <a:pPr lvl="0"/>
            <a:r>
              <a:rPr lang="ko-KR" altLang="en-US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2FF0EC0-BD9F-EDFA-3BE7-DBF4C2438D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22063" y="7108825"/>
            <a:ext cx="9923462" cy="97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0"/>
            <a:r>
              <a:rPr lang="ko-KR" altLang="en-US"/>
              <a:t>셋째 수준</a:t>
            </a:r>
          </a:p>
          <a:p>
            <a:pPr lvl="0"/>
            <a:r>
              <a:rPr lang="ko-KR" altLang="en-US"/>
              <a:t>넷째 수준</a:t>
            </a:r>
          </a:p>
          <a:p>
            <a:pPr lvl="0"/>
            <a:r>
              <a:rPr lang="ko-KR" altLang="en-US"/>
              <a:t>다섯째 수준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8F0C696-CC57-3596-FF05-333E697F2C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9188" y="17702213"/>
            <a:ext cx="9925050" cy="975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0"/>
            <a:r>
              <a:rPr lang="ko-KR" altLang="en-US"/>
              <a:t>셋째 수준</a:t>
            </a:r>
          </a:p>
          <a:p>
            <a:pPr lvl="0"/>
            <a:r>
              <a:rPr lang="ko-KR" altLang="en-US"/>
              <a:t>넷째 수준</a:t>
            </a:r>
          </a:p>
          <a:p>
            <a:pPr lvl="0"/>
            <a:r>
              <a:rPr lang="ko-KR" altLang="en-US"/>
              <a:t>다섯째 수준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2B6AACD-238C-8874-EE03-C855AE8D51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18888" y="17702213"/>
            <a:ext cx="9923462" cy="975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0"/>
            <a:r>
              <a:rPr lang="ko-KR" altLang="en-US"/>
              <a:t>셋째 수준</a:t>
            </a:r>
          </a:p>
          <a:p>
            <a:pPr lvl="0"/>
            <a:r>
              <a:rPr lang="ko-KR" altLang="en-US"/>
              <a:t>넷째 수준</a:t>
            </a:r>
          </a:p>
          <a:p>
            <a:pPr lvl="0"/>
            <a:r>
              <a:rPr lang="ko-KR" altLang="en-US"/>
              <a:t>다섯째 수준</a:t>
            </a: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DF60F6CD-7D35-E7D3-79D3-70FD50B170C5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1684338" y="27760613"/>
            <a:ext cx="4681537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defTabSz="1028700" ea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392298C2-7938-E9BD-BDD2-848E7CF9DEA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7677150" y="27760613"/>
            <a:ext cx="711517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defTabSz="1028700" ea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99A454AE-5391-B820-2CA9-F99C03BF57A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6102013" y="27760613"/>
            <a:ext cx="4681537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defTabSz="1028700" ea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AFE03A09-905B-4E9F-9EB4-BF84B2E951A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02250D31-2DCE-1B08-3CEA-8C33905D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25"/>
            <a:ext cx="22480588" cy="10255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479AACE-FD3C-CCDB-9EE8-D89C0160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646488"/>
            <a:ext cx="8855075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3000">
                <a:solidFill>
                  <a:srgbClr val="231F2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Avoid* Him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D679747-4F45-1D43-9597-3677542D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8901113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F54B50D-EECF-0867-4BB9-66323CFC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8901113"/>
            <a:ext cx="1795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개발배경</a:t>
            </a:r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49448029-584C-6736-81FE-153CBF9E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10385425"/>
            <a:ext cx="6350" cy="3556000"/>
          </a:xfrm>
          <a:custGeom>
            <a:avLst/>
            <a:gdLst>
              <a:gd name="T0" fmla="*/ 0 h 2239"/>
              <a:gd name="T1" fmla="*/ 2239 h 2239"/>
              <a:gd name="T2" fmla="*/ 0 h 223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239">
                <a:moveTo>
                  <a:pt x="0" y="0"/>
                </a:move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1" name="Line 9">
            <a:extLst>
              <a:ext uri="{FF2B5EF4-FFF2-40B4-BE49-F238E27FC236}">
                <a16:creationId xmlns:a16="http://schemas.microsoft.com/office/drawing/2014/main" id="{EDDA0B46-B2A3-7B1C-7EC2-B32C3301A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588" y="10385425"/>
            <a:ext cx="6350" cy="355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595A9E26-E18B-FB40-1185-A81A5387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775" y="17178338"/>
            <a:ext cx="4992688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D2A79093-14CB-EE14-EE0A-D733BB3D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700" y="17178338"/>
            <a:ext cx="38862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고딕 L" charset="0"/>
                <a:ea typeface="바탕" panose="02030600000101010101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및 시장성</a:t>
            </a:r>
          </a:p>
        </p:txBody>
      </p:sp>
      <p:sp>
        <p:nvSpPr>
          <p:cNvPr id="3084" name="Freeform 12">
            <a:extLst>
              <a:ext uri="{FF2B5EF4-FFF2-40B4-BE49-F238E27FC236}">
                <a16:creationId xmlns:a16="http://schemas.microsoft.com/office/drawing/2014/main" id="{D162B9BE-48B2-D2BB-2E8F-83F55C7C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538" y="16510000"/>
            <a:ext cx="4762" cy="2867025"/>
          </a:xfrm>
          <a:custGeom>
            <a:avLst/>
            <a:gdLst>
              <a:gd name="T0" fmla="*/ 0 h 1805"/>
              <a:gd name="T1" fmla="*/ 1805 h 1805"/>
              <a:gd name="T2" fmla="*/ 0 h 180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805">
                <a:moveTo>
                  <a:pt x="0" y="0"/>
                </a:moveTo>
                <a:lnTo>
                  <a:pt x="0" y="180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B0671CFB-1966-1AB2-3119-514130C23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500" y="16386175"/>
            <a:ext cx="4763" cy="28670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14090806-F776-E8A3-914F-9577F3E89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538" y="21129625"/>
            <a:ext cx="4762" cy="2700338"/>
          </a:xfrm>
          <a:custGeom>
            <a:avLst/>
            <a:gdLst>
              <a:gd name="T0" fmla="*/ 0 h 1700"/>
              <a:gd name="T1" fmla="*/ 1700 h 1700"/>
              <a:gd name="T2" fmla="*/ 0 h 170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700">
                <a:moveTo>
                  <a:pt x="0" y="0"/>
                </a:moveTo>
                <a:lnTo>
                  <a:pt x="0" y="1700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4A60D35C-00C5-2990-57AC-DD1A36098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0538" y="21129625"/>
            <a:ext cx="4762" cy="27003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3E964303-7EB4-5A6A-E120-F698243D8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8330863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8B50D153-F100-7E5C-C089-329E6AF6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18330863"/>
            <a:ext cx="17938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개발결과</a:t>
            </a:r>
          </a:p>
        </p:txBody>
      </p:sp>
      <p:sp>
        <p:nvSpPr>
          <p:cNvPr id="3093" name="Freeform 21">
            <a:extLst>
              <a:ext uri="{FF2B5EF4-FFF2-40B4-BE49-F238E27FC236}">
                <a16:creationId xmlns:a16="http://schemas.microsoft.com/office/drawing/2014/main" id="{1BCA2718-E320-B618-5FF8-C7A3D3B71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5313" y="22577425"/>
            <a:ext cx="769937" cy="552450"/>
          </a:xfrm>
          <a:custGeom>
            <a:avLst/>
            <a:gdLst>
              <a:gd name="T0" fmla="*/ 157 w 484"/>
              <a:gd name="T1" fmla="*/ 0 h 347"/>
              <a:gd name="T2" fmla="*/ 52 w 484"/>
              <a:gd name="T3" fmla="*/ 59 h 347"/>
              <a:gd name="T4" fmla="*/ 0 w 484"/>
              <a:gd name="T5" fmla="*/ 173 h 347"/>
              <a:gd name="T6" fmla="*/ 0 w 484"/>
              <a:gd name="T7" fmla="*/ 347 h 347"/>
              <a:gd name="T8" fmla="*/ 204 w 484"/>
              <a:gd name="T9" fmla="*/ 347 h 347"/>
              <a:gd name="T10" fmla="*/ 204 w 484"/>
              <a:gd name="T11" fmla="*/ 173 h 347"/>
              <a:gd name="T12" fmla="*/ 87 w 484"/>
              <a:gd name="T13" fmla="*/ 173 h 347"/>
              <a:gd name="T14" fmla="*/ 105 w 484"/>
              <a:gd name="T15" fmla="*/ 103 h 347"/>
              <a:gd name="T16" fmla="*/ 157 w 484"/>
              <a:gd name="T17" fmla="*/ 65 h 347"/>
              <a:gd name="T18" fmla="*/ 157 w 484"/>
              <a:gd name="T19" fmla="*/ 0 h 347"/>
              <a:gd name="T20" fmla="*/ 443 w 484"/>
              <a:gd name="T21" fmla="*/ 0 h 347"/>
              <a:gd name="T22" fmla="*/ 332 w 484"/>
              <a:gd name="T23" fmla="*/ 59 h 347"/>
              <a:gd name="T24" fmla="*/ 280 w 484"/>
              <a:gd name="T25" fmla="*/ 173 h 347"/>
              <a:gd name="T26" fmla="*/ 280 w 484"/>
              <a:gd name="T27" fmla="*/ 347 h 347"/>
              <a:gd name="T28" fmla="*/ 484 w 484"/>
              <a:gd name="T29" fmla="*/ 347 h 347"/>
              <a:gd name="T30" fmla="*/ 484 w 484"/>
              <a:gd name="T31" fmla="*/ 173 h 347"/>
              <a:gd name="T32" fmla="*/ 368 w 484"/>
              <a:gd name="T33" fmla="*/ 173 h 347"/>
              <a:gd name="T34" fmla="*/ 385 w 484"/>
              <a:gd name="T35" fmla="*/ 103 h 347"/>
              <a:gd name="T36" fmla="*/ 443 w 484"/>
              <a:gd name="T37" fmla="*/ 65 h 347"/>
              <a:gd name="T38" fmla="*/ 443 w 484"/>
              <a:gd name="T39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4" h="347">
                <a:moveTo>
                  <a:pt x="157" y="0"/>
                </a:moveTo>
                <a:cubicBezTo>
                  <a:pt x="116" y="5"/>
                  <a:pt x="81" y="27"/>
                  <a:pt x="52" y="59"/>
                </a:cubicBezTo>
                <a:cubicBezTo>
                  <a:pt x="17" y="92"/>
                  <a:pt x="5" y="130"/>
                  <a:pt x="0" y="173"/>
                </a:cubicBezTo>
                <a:cubicBezTo>
                  <a:pt x="0" y="347"/>
                  <a:pt x="0" y="347"/>
                  <a:pt x="0" y="347"/>
                </a:cubicBezTo>
                <a:cubicBezTo>
                  <a:pt x="204" y="347"/>
                  <a:pt x="204" y="347"/>
                  <a:pt x="204" y="347"/>
                </a:cubicBezTo>
                <a:cubicBezTo>
                  <a:pt x="204" y="173"/>
                  <a:pt x="204" y="173"/>
                  <a:pt x="204" y="173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87" y="146"/>
                  <a:pt x="93" y="125"/>
                  <a:pt x="105" y="103"/>
                </a:cubicBezTo>
                <a:cubicBezTo>
                  <a:pt x="116" y="86"/>
                  <a:pt x="134" y="76"/>
                  <a:pt x="157" y="65"/>
                </a:cubicBezTo>
                <a:cubicBezTo>
                  <a:pt x="157" y="0"/>
                  <a:pt x="157" y="0"/>
                  <a:pt x="157" y="0"/>
                </a:cubicBezTo>
                <a:moveTo>
                  <a:pt x="443" y="0"/>
                </a:moveTo>
                <a:cubicBezTo>
                  <a:pt x="397" y="5"/>
                  <a:pt x="362" y="27"/>
                  <a:pt x="332" y="59"/>
                </a:cubicBezTo>
                <a:cubicBezTo>
                  <a:pt x="303" y="92"/>
                  <a:pt x="286" y="130"/>
                  <a:pt x="280" y="173"/>
                </a:cubicBezTo>
                <a:cubicBezTo>
                  <a:pt x="280" y="347"/>
                  <a:pt x="280" y="347"/>
                  <a:pt x="280" y="347"/>
                </a:cubicBezTo>
                <a:cubicBezTo>
                  <a:pt x="484" y="347"/>
                  <a:pt x="484" y="347"/>
                  <a:pt x="484" y="347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368" y="173"/>
                  <a:pt x="368" y="173"/>
                  <a:pt x="368" y="173"/>
                </a:cubicBezTo>
                <a:cubicBezTo>
                  <a:pt x="368" y="146"/>
                  <a:pt x="373" y="125"/>
                  <a:pt x="385" y="103"/>
                </a:cubicBezTo>
                <a:cubicBezTo>
                  <a:pt x="397" y="86"/>
                  <a:pt x="414" y="76"/>
                  <a:pt x="443" y="65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94" name="Freeform 22">
            <a:extLst>
              <a:ext uri="{FF2B5EF4-FFF2-40B4-BE49-F238E27FC236}">
                <a16:creationId xmlns:a16="http://schemas.microsoft.com/office/drawing/2014/main" id="{B2E22035-B4C0-2DB6-41B1-0264D5BFC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9663" y="22721888"/>
            <a:ext cx="720725" cy="576262"/>
          </a:xfrm>
          <a:custGeom>
            <a:avLst/>
            <a:gdLst>
              <a:gd name="T0" fmla="*/ 187 w 453"/>
              <a:gd name="T1" fmla="*/ 0 h 362"/>
              <a:gd name="T2" fmla="*/ 0 w 453"/>
              <a:gd name="T3" fmla="*/ 0 h 362"/>
              <a:gd name="T4" fmla="*/ 0 w 453"/>
              <a:gd name="T5" fmla="*/ 179 h 362"/>
              <a:gd name="T6" fmla="*/ 107 w 453"/>
              <a:gd name="T7" fmla="*/ 179 h 362"/>
              <a:gd name="T8" fmla="*/ 87 w 453"/>
              <a:gd name="T9" fmla="*/ 252 h 362"/>
              <a:gd name="T10" fmla="*/ 39 w 453"/>
              <a:gd name="T11" fmla="*/ 289 h 362"/>
              <a:gd name="T12" fmla="*/ 39 w 453"/>
              <a:gd name="T13" fmla="*/ 362 h 362"/>
              <a:gd name="T14" fmla="*/ 143 w 453"/>
              <a:gd name="T15" fmla="*/ 297 h 362"/>
              <a:gd name="T16" fmla="*/ 187 w 453"/>
              <a:gd name="T17" fmla="*/ 179 h 362"/>
              <a:gd name="T18" fmla="*/ 187 w 453"/>
              <a:gd name="T19" fmla="*/ 0 h 362"/>
              <a:gd name="T20" fmla="*/ 453 w 453"/>
              <a:gd name="T21" fmla="*/ 0 h 362"/>
              <a:gd name="T22" fmla="*/ 262 w 453"/>
              <a:gd name="T23" fmla="*/ 0 h 362"/>
              <a:gd name="T24" fmla="*/ 262 w 453"/>
              <a:gd name="T25" fmla="*/ 179 h 362"/>
              <a:gd name="T26" fmla="*/ 370 w 453"/>
              <a:gd name="T27" fmla="*/ 179 h 362"/>
              <a:gd name="T28" fmla="*/ 354 w 453"/>
              <a:gd name="T29" fmla="*/ 252 h 362"/>
              <a:gd name="T30" fmla="*/ 302 w 453"/>
              <a:gd name="T31" fmla="*/ 289 h 362"/>
              <a:gd name="T32" fmla="*/ 302 w 453"/>
              <a:gd name="T33" fmla="*/ 362 h 362"/>
              <a:gd name="T34" fmla="*/ 410 w 453"/>
              <a:gd name="T35" fmla="*/ 297 h 362"/>
              <a:gd name="T36" fmla="*/ 453 w 453"/>
              <a:gd name="T37" fmla="*/ 179 h 362"/>
              <a:gd name="T38" fmla="*/ 453 w 453"/>
              <a:gd name="T39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3" h="362">
                <a:moveTo>
                  <a:pt x="1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7" y="207"/>
                  <a:pt x="99" y="232"/>
                  <a:pt x="87" y="252"/>
                </a:cubicBezTo>
                <a:cubicBezTo>
                  <a:pt x="79" y="269"/>
                  <a:pt x="59" y="281"/>
                  <a:pt x="39" y="289"/>
                </a:cubicBezTo>
                <a:cubicBezTo>
                  <a:pt x="39" y="362"/>
                  <a:pt x="39" y="362"/>
                  <a:pt x="39" y="362"/>
                </a:cubicBezTo>
                <a:cubicBezTo>
                  <a:pt x="79" y="350"/>
                  <a:pt x="115" y="330"/>
                  <a:pt x="143" y="297"/>
                </a:cubicBezTo>
                <a:cubicBezTo>
                  <a:pt x="171" y="265"/>
                  <a:pt x="187" y="228"/>
                  <a:pt x="187" y="179"/>
                </a:cubicBezTo>
                <a:cubicBezTo>
                  <a:pt x="187" y="0"/>
                  <a:pt x="187" y="0"/>
                  <a:pt x="187" y="0"/>
                </a:cubicBezTo>
                <a:moveTo>
                  <a:pt x="453" y="0"/>
                </a:moveTo>
                <a:cubicBezTo>
                  <a:pt x="262" y="0"/>
                  <a:pt x="262" y="0"/>
                  <a:pt x="262" y="0"/>
                </a:cubicBezTo>
                <a:cubicBezTo>
                  <a:pt x="262" y="179"/>
                  <a:pt x="262" y="179"/>
                  <a:pt x="262" y="179"/>
                </a:cubicBezTo>
                <a:cubicBezTo>
                  <a:pt x="370" y="179"/>
                  <a:pt x="370" y="179"/>
                  <a:pt x="370" y="179"/>
                </a:cubicBezTo>
                <a:cubicBezTo>
                  <a:pt x="370" y="207"/>
                  <a:pt x="366" y="232"/>
                  <a:pt x="354" y="252"/>
                </a:cubicBezTo>
                <a:cubicBezTo>
                  <a:pt x="342" y="269"/>
                  <a:pt x="326" y="281"/>
                  <a:pt x="302" y="289"/>
                </a:cubicBezTo>
                <a:cubicBezTo>
                  <a:pt x="302" y="362"/>
                  <a:pt x="302" y="362"/>
                  <a:pt x="302" y="362"/>
                </a:cubicBezTo>
                <a:cubicBezTo>
                  <a:pt x="346" y="350"/>
                  <a:pt x="382" y="330"/>
                  <a:pt x="410" y="297"/>
                </a:cubicBezTo>
                <a:cubicBezTo>
                  <a:pt x="437" y="265"/>
                  <a:pt x="449" y="228"/>
                  <a:pt x="453" y="179"/>
                </a:cubicBezTo>
                <a:cubicBezTo>
                  <a:pt x="453" y="0"/>
                  <a:pt x="453" y="0"/>
                  <a:pt x="453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B2FDED4F-4527-4637-4611-2A114A07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6308725"/>
            <a:ext cx="3219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게임공학과  </a:t>
            </a:r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040B6706-C8B4-0590-F885-C7F94A2C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7316787"/>
            <a:ext cx="705433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4400" b="1" dirty="0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지도교수 : 김재경 교수님 </a:t>
            </a:r>
          </a:p>
        </p:txBody>
      </p:sp>
      <p:sp>
        <p:nvSpPr>
          <p:cNvPr id="3097" name="Rectangle 25">
            <a:extLst>
              <a:ext uri="{FF2B5EF4-FFF2-40B4-BE49-F238E27FC236}">
                <a16:creationId xmlns:a16="http://schemas.microsoft.com/office/drawing/2014/main" id="{A3B16252-71A5-765C-40AA-0B98AF97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9837738"/>
            <a:ext cx="9829800" cy="466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en-US" sz="3200" dirty="0">
              <a:solidFill>
                <a:srgbClr val="000000"/>
              </a:solidFill>
              <a:latin typeface="산돌고딕 M" charset="0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DirectX12를 사용한 멀티 서바이벌 게임 개발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ko-KR" altLang="en-US" sz="3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AsyncSelect로</a:t>
            </a: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작동하는 서버와 클라이언트와의 연동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ko-KR" altLang="en-US" sz="3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교수 </a:t>
            </a:r>
            <a:r>
              <a:rPr lang="ko-KR" altLang="en-US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vs</a:t>
            </a: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학생의 비대칭 서바이벌 게임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ko-KR" altLang="en-US" sz="3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158804D5-CDF9-4C5E-2208-192C112EB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15306675"/>
            <a:ext cx="8661400" cy="244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산돌돌 L" charset="0"/>
                <a:ea typeface="굴림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여러 </a:t>
            </a:r>
            <a:r>
              <a:rPr lang="ko-KR" altLang="en-US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쉐이더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단계를 이용하여 화려한 </a:t>
            </a:r>
            <a:r>
              <a:rPr lang="ko-KR" altLang="en-US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파티클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후처리 효과 구현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많은 오브젝트에 대한 충돌과 렌더링 최적화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다수의 조명에 대한 다중 그림자와 스킬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다양한 아이템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구현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25E0426-80A8-23A8-3E62-30EA692B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1575" y="18475325"/>
            <a:ext cx="8661400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50" charset="-127"/>
              </a:rPr>
              <a:t>•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실제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공간을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배경으로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하여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몰입도를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높일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수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있도록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함.</a:t>
            </a:r>
          </a:p>
          <a:p>
            <a:pPr eaLnBrk="1" hangingPunct="1">
              <a:spcBef>
                <a:spcPct val="0"/>
              </a:spcBef>
            </a:pPr>
            <a:endParaRPr lang="en-US" altLang="ko-KR" sz="28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</a:rPr>
              <a:t>•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비주얼과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사운드를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통해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긴장감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있는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플레이를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할 수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있게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함.</a:t>
            </a:r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17F3313F-740F-A6D4-7830-26F1D3566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1575" y="22721888"/>
            <a:ext cx="9069388" cy="101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4700" dirty="0">
                <a:solidFill>
                  <a:srgbClr val="376092"/>
                </a:solidFill>
                <a:latin typeface="산돌명조 M" charset="0"/>
                <a:ea typeface="굴림" panose="020B0600000101010101" pitchFamily="50" charset="-127"/>
              </a:rPr>
              <a:t> </a:t>
            </a:r>
            <a:endParaRPr lang="ko-KR" altLang="en-US" sz="4700" dirty="0">
              <a:solidFill>
                <a:srgbClr val="376092"/>
              </a:solidFill>
              <a:latin typeface="산돌고딕 M" charset="0"/>
              <a:ea typeface="굴림" panose="020B0600000101010101" pitchFamily="50" charset="-127"/>
            </a:endParaRPr>
          </a:p>
        </p:txBody>
      </p:sp>
      <p:sp>
        <p:nvSpPr>
          <p:cNvPr id="3101" name="Line 29">
            <a:extLst>
              <a:ext uri="{FF2B5EF4-FFF2-40B4-BE49-F238E27FC236}">
                <a16:creationId xmlns:a16="http://schemas.microsoft.com/office/drawing/2014/main" id="{0AA6E456-17AC-72D8-A5FC-6DFB1CBC8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632275"/>
            <a:ext cx="22469475" cy="0"/>
          </a:xfrm>
          <a:prstGeom prst="line">
            <a:avLst/>
          </a:prstGeom>
          <a:noFill/>
          <a:ln w="12726" cap="sq" cmpd="sng">
            <a:solidFill>
              <a:srgbClr val="00CC9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16B0D31F-467F-8E9C-BCBE-EDCE20C39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69313"/>
            <a:ext cx="22469475" cy="0"/>
          </a:xfrm>
          <a:prstGeom prst="line">
            <a:avLst/>
          </a:prstGeom>
          <a:noFill/>
          <a:ln w="12726" cap="sq" cmpd="sng">
            <a:solidFill>
              <a:srgbClr val="00CC9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6AE32BA5-103F-2BC5-B8E5-C5769A3C14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6425" y="9980613"/>
            <a:ext cx="1588" cy="3743325"/>
          </a:xfrm>
          <a:prstGeom prst="line">
            <a:avLst/>
          </a:prstGeom>
          <a:noFill/>
          <a:ln w="9544" cmpd="sng">
            <a:solidFill>
              <a:srgbClr val="00CC9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4" name="Line 32">
            <a:extLst>
              <a:ext uri="{FF2B5EF4-FFF2-40B4-BE49-F238E27FC236}">
                <a16:creationId xmlns:a16="http://schemas.microsoft.com/office/drawing/2014/main" id="{D3929122-212C-8B38-0304-49269E44A65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876425" y="15090775"/>
            <a:ext cx="1588" cy="2881313"/>
          </a:xfrm>
          <a:prstGeom prst="line">
            <a:avLst/>
          </a:prstGeom>
          <a:noFill/>
          <a:ln w="9544" cmpd="sng">
            <a:solidFill>
              <a:srgbClr val="00CC9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8" name="Line 36">
            <a:extLst>
              <a:ext uri="{FF2B5EF4-FFF2-40B4-BE49-F238E27FC236}">
                <a16:creationId xmlns:a16="http://schemas.microsoft.com/office/drawing/2014/main" id="{FDC74AD5-92EB-C5F4-5F3C-E08A42D884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85675" y="18259425"/>
            <a:ext cx="1588" cy="3022600"/>
          </a:xfrm>
          <a:prstGeom prst="line">
            <a:avLst/>
          </a:prstGeom>
          <a:noFill/>
          <a:ln w="9544" cmpd="sng">
            <a:solidFill>
              <a:srgbClr val="00CC9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9" name="Rectangle 37">
            <a:extLst>
              <a:ext uri="{FF2B5EF4-FFF2-40B4-BE49-F238E27FC236}">
                <a16:creationId xmlns:a16="http://schemas.microsoft.com/office/drawing/2014/main" id="{A6022D01-61BA-7480-B228-AEC31B381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4011275"/>
            <a:ext cx="3743325" cy="5762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0" name="Rectangle 38">
            <a:extLst>
              <a:ext uri="{FF2B5EF4-FFF2-40B4-BE49-F238E27FC236}">
                <a16:creationId xmlns:a16="http://schemas.microsoft.com/office/drawing/2014/main" id="{9B3C673C-8DE5-E3F7-C13C-4E50D943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4011275"/>
            <a:ext cx="3814763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개발목표 및 내용</a:t>
            </a:r>
          </a:p>
        </p:txBody>
      </p:sp>
      <p:sp>
        <p:nvSpPr>
          <p:cNvPr id="3111" name="Rectangle 39">
            <a:extLst>
              <a:ext uri="{FF2B5EF4-FFF2-40B4-BE49-F238E27FC236}">
                <a16:creationId xmlns:a16="http://schemas.microsoft.com/office/drawing/2014/main" id="{1DA8B4EB-0F1A-9FF4-F90C-71B83AAE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361525"/>
            <a:ext cx="3959225" cy="2971800"/>
          </a:xfrm>
          <a:prstGeom prst="rect">
            <a:avLst/>
          </a:prstGeom>
          <a:solidFill>
            <a:srgbClr val="E6E6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2" name="Rectangle 40">
            <a:extLst>
              <a:ext uri="{FF2B5EF4-FFF2-40B4-BE49-F238E27FC236}">
                <a16:creationId xmlns:a16="http://schemas.microsoft.com/office/drawing/2014/main" id="{5C803A73-A956-2839-B26C-69672B64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19194463"/>
            <a:ext cx="5846763" cy="6118225"/>
          </a:xfrm>
          <a:prstGeom prst="rect">
            <a:avLst/>
          </a:prstGeom>
          <a:solidFill>
            <a:srgbClr val="E6E6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3" name="Rectangle 41">
            <a:extLst>
              <a:ext uri="{FF2B5EF4-FFF2-40B4-BE49-F238E27FC236}">
                <a16:creationId xmlns:a16="http://schemas.microsoft.com/office/drawing/2014/main" id="{F169DC58-0047-AF3A-4F83-35ED6518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23874413"/>
            <a:ext cx="1468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ko-KR" sz="3800">
                <a:solidFill>
                  <a:srgbClr val="808183"/>
                </a:solidFill>
                <a:latin typeface="함초롬돋움" charset="-127"/>
                <a:ea typeface="함초롬돋움" charset="-127"/>
              </a:rPr>
              <a:t>IMAGE</a:t>
            </a:r>
            <a:endParaRPr lang="ko-KR" altLang="ko-KR" sz="3800">
              <a:solidFill>
                <a:srgbClr val="808183"/>
              </a:solidFill>
              <a:latin typeface="산돌고딕 L" charset="0"/>
              <a:ea typeface="굴림" panose="020B0600000101010101" pitchFamily="50" charset="-127"/>
            </a:endParaRPr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ADC2090-FE97-E19D-A6D4-25A81692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21858288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50" charset="-127"/>
              </a:rPr>
              <a:t>IMAGE</a:t>
            </a:r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D4F22958-2DD7-0F2D-3186-5E69DF26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25600025"/>
            <a:ext cx="4337050" cy="67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및 해킹 장면</a:t>
            </a:r>
          </a:p>
        </p:txBody>
      </p:sp>
      <p:sp>
        <p:nvSpPr>
          <p:cNvPr id="3117" name="Freeform 45">
            <a:extLst>
              <a:ext uri="{FF2B5EF4-FFF2-40B4-BE49-F238E27FC236}">
                <a16:creationId xmlns:a16="http://schemas.microsoft.com/office/drawing/2014/main" id="{B65C036B-C40E-89AC-D12A-EC83B413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25815925"/>
            <a:ext cx="215900" cy="288925"/>
          </a:xfrm>
          <a:custGeom>
            <a:avLst/>
            <a:gdLst>
              <a:gd name="T0" fmla="*/ 135 w 135"/>
              <a:gd name="T1" fmla="*/ 88 h 181"/>
              <a:gd name="T2" fmla="*/ 0 w 135"/>
              <a:gd name="T3" fmla="*/ 0 h 181"/>
              <a:gd name="T4" fmla="*/ 0 w 135"/>
              <a:gd name="T5" fmla="*/ 181 h 181"/>
              <a:gd name="T6" fmla="*/ 135 w 135"/>
              <a:gd name="T7" fmla="*/ 8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181">
                <a:moveTo>
                  <a:pt x="135" y="88"/>
                </a:moveTo>
                <a:lnTo>
                  <a:pt x="0" y="0"/>
                </a:lnTo>
                <a:lnTo>
                  <a:pt x="0" y="181"/>
                </a:lnTo>
                <a:lnTo>
                  <a:pt x="135" y="88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8" name="Freeform 46">
            <a:extLst>
              <a:ext uri="{FF2B5EF4-FFF2-40B4-BE49-F238E27FC236}">
                <a16:creationId xmlns:a16="http://schemas.microsoft.com/office/drawing/2014/main" id="{2822235F-854B-39A4-794E-116F98E47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761" y="25830249"/>
            <a:ext cx="215900" cy="215900"/>
          </a:xfrm>
          <a:custGeom>
            <a:avLst/>
            <a:gdLst>
              <a:gd name="T0" fmla="*/ 135 w 135"/>
              <a:gd name="T1" fmla="*/ 65 h 135"/>
              <a:gd name="T2" fmla="*/ 0 w 135"/>
              <a:gd name="T3" fmla="*/ 0 h 135"/>
              <a:gd name="T4" fmla="*/ 0 w 135"/>
              <a:gd name="T5" fmla="*/ 135 h 135"/>
              <a:gd name="T6" fmla="*/ 135 w 135"/>
              <a:gd name="T7" fmla="*/ 6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135">
                <a:moveTo>
                  <a:pt x="135" y="65"/>
                </a:moveTo>
                <a:lnTo>
                  <a:pt x="0" y="0"/>
                </a:lnTo>
                <a:lnTo>
                  <a:pt x="0" y="135"/>
                </a:lnTo>
                <a:lnTo>
                  <a:pt x="135" y="65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9" name="Rectangle 47">
            <a:extLst>
              <a:ext uri="{FF2B5EF4-FFF2-40B4-BE49-F238E27FC236}">
                <a16:creationId xmlns:a16="http://schemas.microsoft.com/office/drawing/2014/main" id="{6B50A88A-D84E-447C-58F9-9848B8F2E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5313" y="8829675"/>
            <a:ext cx="8710612" cy="6621463"/>
          </a:xfrm>
          <a:prstGeom prst="rect">
            <a:avLst/>
          </a:prstGeom>
          <a:solidFill>
            <a:srgbClr val="E6E6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20" name="Rectangle 48">
            <a:extLst>
              <a:ext uri="{FF2B5EF4-FFF2-40B4-BE49-F238E27FC236}">
                <a16:creationId xmlns:a16="http://schemas.microsoft.com/office/drawing/2014/main" id="{610A2322-8E71-A5CC-88BF-BF7501546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138" y="15882938"/>
            <a:ext cx="76327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 플레이 중 추격 모습</a:t>
            </a:r>
          </a:p>
        </p:txBody>
      </p:sp>
      <p:sp>
        <p:nvSpPr>
          <p:cNvPr id="3124" name="Freeform 52">
            <a:extLst>
              <a:ext uri="{FF2B5EF4-FFF2-40B4-BE49-F238E27FC236}">
                <a16:creationId xmlns:a16="http://schemas.microsoft.com/office/drawing/2014/main" id="{970B1465-5538-EC2B-A5FF-F0A6E04E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675" y="16025813"/>
            <a:ext cx="215900" cy="360362"/>
          </a:xfrm>
          <a:custGeom>
            <a:avLst/>
            <a:gdLst>
              <a:gd name="T0" fmla="*/ 135 w 135"/>
              <a:gd name="T1" fmla="*/ 109 h 226"/>
              <a:gd name="T2" fmla="*/ 0 w 135"/>
              <a:gd name="T3" fmla="*/ 0 h 226"/>
              <a:gd name="T4" fmla="*/ 0 w 135"/>
              <a:gd name="T5" fmla="*/ 226 h 226"/>
              <a:gd name="T6" fmla="*/ 135 w 135"/>
              <a:gd name="T7" fmla="*/ 109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226">
                <a:moveTo>
                  <a:pt x="135" y="109"/>
                </a:moveTo>
                <a:lnTo>
                  <a:pt x="0" y="0"/>
                </a:lnTo>
                <a:lnTo>
                  <a:pt x="0" y="226"/>
                </a:lnTo>
                <a:lnTo>
                  <a:pt x="135" y="109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25" name="Rectangle 53">
            <a:extLst>
              <a:ext uri="{FF2B5EF4-FFF2-40B4-BE49-F238E27FC236}">
                <a16:creationId xmlns:a16="http://schemas.microsoft.com/office/drawing/2014/main" id="{F56AC018-F82B-6189-F4C3-65BE13D31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638" y="11636375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50" charset="-127"/>
              </a:rPr>
              <a:t>IMAGE</a:t>
            </a:r>
          </a:p>
        </p:txBody>
      </p:sp>
      <p:sp>
        <p:nvSpPr>
          <p:cNvPr id="3126" name="Rectangle 54">
            <a:extLst>
              <a:ext uri="{FF2B5EF4-FFF2-40B4-BE49-F238E27FC236}">
                <a16:creationId xmlns:a16="http://schemas.microsoft.com/office/drawing/2014/main" id="{6F9E59D0-4B4C-9FD4-E8F5-AC05AA5C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0388" y="7827963"/>
            <a:ext cx="36401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김시인, 김연규, 전수민</a:t>
            </a:r>
          </a:p>
        </p:txBody>
      </p:sp>
      <p:pic>
        <p:nvPicPr>
          <p:cNvPr id="3127" name="Picture 55">
            <a:extLst>
              <a:ext uri="{FF2B5EF4-FFF2-40B4-BE49-F238E27FC236}">
                <a16:creationId xmlns:a16="http://schemas.microsoft.com/office/drawing/2014/main" id="{0F705F43-1AF9-1DE5-4D66-59D00079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482600"/>
            <a:ext cx="4700587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990DD9F-F525-5A44-7336-B1BB891B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04" y="22369454"/>
            <a:ext cx="3888845" cy="294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213FCA-2D7D-6547-356E-8B656922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13" y="19204253"/>
            <a:ext cx="3894136" cy="2963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0EAF5A-C56B-4134-4C34-82B09CE1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1829" y="8813310"/>
            <a:ext cx="8692034" cy="6637338"/>
          </a:xfrm>
          <a:prstGeom prst="rect">
            <a:avLst/>
          </a:prstGeom>
        </p:spPr>
      </p:pic>
      <p:sp>
        <p:nvSpPr>
          <p:cNvPr id="14" name="Rectangle 43">
            <a:extLst>
              <a:ext uri="{FF2B5EF4-FFF2-40B4-BE49-F238E27FC236}">
                <a16:creationId xmlns:a16="http://schemas.microsoft.com/office/drawing/2014/main" id="{6437D4A5-E672-A734-1EB6-03399B51F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710" y="25622212"/>
            <a:ext cx="4897901" cy="67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플레이어의 스킬 사용 장면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89C9A1-FD35-0A76-C5C6-48763EB672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8" r="-768" b="20638"/>
          <a:stretch/>
        </p:blipFill>
        <p:spPr>
          <a:xfrm>
            <a:off x="5791199" y="19192188"/>
            <a:ext cx="5861046" cy="30913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AF6576D-A989-757A-99A5-97488EE97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2200060"/>
            <a:ext cx="5818187" cy="3091310"/>
          </a:xfrm>
          <a:prstGeom prst="rect">
            <a:avLst/>
          </a:prstGeom>
        </p:spPr>
      </p:pic>
      <p:sp>
        <p:nvSpPr>
          <p:cNvPr id="23" name="TextBox 304">
            <a:extLst>
              <a:ext uri="{FF2B5EF4-FFF2-40B4-BE49-F238E27FC236}">
                <a16:creationId xmlns:a16="http://schemas.microsoft.com/office/drawing/2014/main" id="{5D0D144C-89CE-85A5-4358-A006B0974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6338" y="22729825"/>
            <a:ext cx="77581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</a:t>
            </a:r>
            <a:r>
              <a:rPr kumimoji="0"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피해라</a:t>
            </a:r>
            <a:r>
              <a:rPr kumimoji="0"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내용 4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내용 4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Pages>1</Pages>
  <Words>121</Words>
  <Characters>0</Characters>
  <Application>Microsoft Office PowerPoint</Application>
  <DocSecurity>0</DocSecurity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Arial</vt:lpstr>
      <vt:lpstr>Calibri</vt:lpstr>
      <vt:lpstr>굴림</vt:lpstr>
      <vt:lpstr>굴림체</vt:lpstr>
      <vt:lpstr>맑은 고딕</vt:lpstr>
      <vt:lpstr>바탕</vt:lpstr>
      <vt:lpstr>산돌고딕 L</vt:lpstr>
      <vt:lpstr>산돌고딕 M</vt:lpstr>
      <vt:lpstr>산돌돌 L</vt:lpstr>
      <vt:lpstr>산돌명조 M</vt:lpstr>
      <vt:lpstr>함초롬돋움</vt:lpstr>
      <vt:lpstr>내용 4개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subject/>
  <dc:creator>Winxp</dc:creator>
  <cp:keywords/>
  <dc:description/>
  <cp:lastModifiedBy>수민 전</cp:lastModifiedBy>
  <cp:revision>4</cp:revision>
  <cp:lastPrinted>1601-01-01T00:00:00Z</cp:lastPrinted>
  <dcterms:created xsi:type="dcterms:W3CDTF">2005-08-11T07:20:44Z</dcterms:created>
  <dcterms:modified xsi:type="dcterms:W3CDTF">2023-07-16T07:20:07Z</dcterms:modified>
</cp:coreProperties>
</file>