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28" r:id="rId3"/>
    <p:sldId id="465" r:id="rId4"/>
    <p:sldId id="429" r:id="rId5"/>
    <p:sldId id="430" r:id="rId6"/>
    <p:sldId id="466" r:id="rId7"/>
    <p:sldId id="468" r:id="rId8"/>
    <p:sldId id="487" r:id="rId9"/>
    <p:sldId id="469" r:id="rId10"/>
    <p:sldId id="471" r:id="rId11"/>
    <p:sldId id="472" r:id="rId12"/>
    <p:sldId id="473" r:id="rId13"/>
    <p:sldId id="479" r:id="rId14"/>
    <p:sldId id="441" r:id="rId15"/>
    <p:sldId id="443" r:id="rId16"/>
    <p:sldId id="442" r:id="rId17"/>
    <p:sldId id="445" r:id="rId18"/>
    <p:sldId id="446" r:id="rId19"/>
    <p:sldId id="480" r:id="rId20"/>
    <p:sldId id="482" r:id="rId21"/>
    <p:sldId id="481" r:id="rId22"/>
    <p:sldId id="485" r:id="rId23"/>
    <p:sldId id="484" r:id="rId24"/>
    <p:sldId id="4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>
      <p:cViewPr varScale="1">
        <p:scale>
          <a:sx n="136" d="100"/>
          <a:sy n="136" d="100"/>
        </p:scale>
        <p:origin x="3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8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80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5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1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구현</a:t>
            </a:r>
          </a:p>
        </p:txBody>
      </p:sp>
      <p:grpSp>
        <p:nvGrpSpPr>
          <p:cNvPr id="393" name="그룹 392"/>
          <p:cNvGrpSpPr/>
          <p:nvPr/>
        </p:nvGrpSpPr>
        <p:grpSpPr>
          <a:xfrm>
            <a:off x="3791745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구현</a:t>
            </a:r>
          </a:p>
        </p:txBody>
      </p:sp>
      <p:sp>
        <p:nvSpPr>
          <p:cNvPr id="13" name="타원 12"/>
          <p:cNvSpPr/>
          <p:nvPr/>
        </p:nvSpPr>
        <p:spPr>
          <a:xfrm>
            <a:off x="1920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20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33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33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1954861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1937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2550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1954861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1949783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51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151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2568263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3168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2568263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2563186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54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754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3186268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3772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3186268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3181191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355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55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3789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4373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3789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3784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958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958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4390501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4976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4390501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4375110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560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560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4993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5577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4993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4988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163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163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5594734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6180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5594734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5589657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764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764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6197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6781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6197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6192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1917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530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1934509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2547911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1951844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1946767" y="3500435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148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3165916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2565246" y="38854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2560168" y="3500435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751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3769005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3183251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3178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4352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4370149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3786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3781263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955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497323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4387484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4382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5557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5574382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4990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4985496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6160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6177471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5591717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5586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761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67786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6194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6189729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917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530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193450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2547910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1951844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1946766" y="3903662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3148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3165915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2565246" y="429555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2560169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751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3769004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3183251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3178174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4352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4370148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3786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3781262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4955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4973237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4387484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4382407" y="3903663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5557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5574381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4990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4985495" y="3903663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6160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6177470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5591717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5586640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6761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6778614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6194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6189728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1919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2532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1934509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2547911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1953939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1948862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3150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3165916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2567341" y="470081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2562263" y="4313810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3753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3769005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3185346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3180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4354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4370149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3788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3783358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4957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497323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4389579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4384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5559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5574382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4992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4987591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6162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6177471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5593812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5588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6763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67786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6196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6191824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919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2532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193660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2550005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1953939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1948861" y="4719065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3150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3168010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2567341" y="511096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2562264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3753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3771099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3185346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3180269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4354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4372243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3788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3783357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4957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4975332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4389579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4384502" y="4719066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5559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5576476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4992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4987590" y="4719066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6162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6179565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5593812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5588735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6763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6780709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6196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6191823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1917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530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1934681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254808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1952016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1946939" y="5129212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3148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3166088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2565418" y="552170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2560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3751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3769177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3183423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3178345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4352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4370321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3786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3781435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4956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4973410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4387656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4382578" y="5129213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5557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5574554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4990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4985668" y="5129213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6160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6177643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5591889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5586811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6761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6778787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6194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6189901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1917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530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193468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2548082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1952016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1946938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3148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3166087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2565418" y="5931856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2560341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51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3769176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3183423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3178346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52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4370320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3786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3769176" y="5539960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56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4973409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4387656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4382579" y="5539960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557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5574553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4990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4985667" y="5539960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160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6177642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5591889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5586812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6761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6778786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6194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6189900" y="5539960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1917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530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1934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2548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1952016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1946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3148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3166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2565418" y="63371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2560341" y="5950107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3751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3769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3183423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3178346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4352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4370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3786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3781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4956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4973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4387656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4382579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5557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5574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4990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4985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6160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6177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5591889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5586812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6761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6778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6194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6189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7320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8X8 </a:t>
            </a:r>
            <a:r>
              <a:rPr lang="ko-KR" altLang="en-US" dirty="0"/>
              <a:t>개의 사각형</a:t>
            </a:r>
            <a:endParaRPr lang="en-US" altLang="ko-KR" dirty="0"/>
          </a:p>
          <a:p>
            <a:pPr latinLnBrk="0"/>
            <a:r>
              <a:rPr lang="en-US" altLang="ko-KR" dirty="0"/>
              <a:t>8X8X2 </a:t>
            </a:r>
            <a:r>
              <a:rPr lang="ko-KR" altLang="en-US" dirty="0"/>
              <a:t>개의 삼각형</a:t>
            </a:r>
            <a:endParaRPr lang="en-US" altLang="ko-KR" dirty="0"/>
          </a:p>
          <a:p>
            <a:pPr latinLnBrk="0"/>
            <a:r>
              <a:rPr lang="en-US" altLang="ko-KR" dirty="0"/>
              <a:t>8X8X2X3 </a:t>
            </a:r>
            <a:r>
              <a:rPr lang="ko-KR" altLang="en-US" dirty="0"/>
              <a:t>개의 </a:t>
            </a:r>
            <a:r>
              <a:rPr lang="ko-KR" altLang="en-US" dirty="0" err="1"/>
              <a:t>버텍스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8X8X2X3 </a:t>
            </a:r>
            <a:r>
              <a:rPr lang="ko-KR" altLang="en-US" dirty="0"/>
              <a:t>번의 </a:t>
            </a:r>
            <a:r>
              <a:rPr lang="ko-KR" altLang="en-US" dirty="0" err="1"/>
              <a:t>버텍스</a:t>
            </a:r>
            <a:r>
              <a:rPr lang="ko-KR" altLang="en-US" dirty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3611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11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25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25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3646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629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4242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3646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641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43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43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4259818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4860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4259818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4254741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446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46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4877823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5463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4877823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4872746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047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47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5480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6064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5480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5475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50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650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6082056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6667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6082056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6066665" y="2820602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251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251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6685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7268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6685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6680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854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854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7286289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7872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7286289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7281212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455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455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7889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8473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7889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7884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608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22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3626064" y="288271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4239466" y="252267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3643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3638322" y="2515117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840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4857471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4256801" y="27560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4251723" y="2371101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443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5460560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4874806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4869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6044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6061704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5477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5472818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647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6664793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6079039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6073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248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7265937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6682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6677051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851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7869026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7283272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7278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452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8470170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7886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7881284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608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222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3626063" y="328594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4239465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3643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3638321" y="2918344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840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4857470" y="278188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4256801" y="316622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4251724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443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5460559" y="292590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4874806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4869729" y="2918345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6044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6061703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5477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5472817" y="3291992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647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6664792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6079039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6073962" y="3634037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248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7265936" y="37856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6682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6677050" y="3778053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7851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7869025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7283272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7278195" y="3634037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8452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8470169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7886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7881283" y="3296061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610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224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3626064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4239466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3645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3640417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4842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4857471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4258896" y="357148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4253818" y="3184476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5445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5460560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4876901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4871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6046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6061704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5479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5474913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6649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6664793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6081134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6076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250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7265937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6684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6679146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7853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7869026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7285367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7280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8454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8470170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7888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7883379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610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224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3628158" y="41013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4241560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3645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3640416" y="3733747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4842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4859565" y="359729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4258896" y="398162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4253819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445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5462654" y="374130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4876901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4871824" y="3733748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6046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6063798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5479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5474912" y="4107395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6649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6666887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6081134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6076057" y="4449440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7250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7268031" y="46010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6684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6679145" y="4593456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7853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7871120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7285367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7280290" y="4449440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8454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8472264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7888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7883378" y="4111464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608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222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3626236" y="451149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4239638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3643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3638494" y="4143894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4840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4857643" y="4007439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4256973" y="439237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4251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5443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5460732" y="4151455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4874978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4869900" y="4143895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044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6061876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5478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5472990" y="4518142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6647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6664965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6079211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6074133" y="4859587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7248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7266109" y="50111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6682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6677223" y="5003603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7851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7869198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7283444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7278366" y="4859587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453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8470342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7886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7881456" y="4521611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3608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4222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3626235" y="492224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4239637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3643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3638493" y="4554641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4840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4857642" y="441818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4256973" y="4802523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4251896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5443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5460731" y="456220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4874978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4869901" y="4554642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6044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6061875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5478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5460731" y="49323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6647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6664964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6079211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6074134" y="5270334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7248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7266108" y="54219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6682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6677222" y="5414350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7851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7869197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7283444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7278367" y="5270334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8453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8470341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7886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7881455" y="4932358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3608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4222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3626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4239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3643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3638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4840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4857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4256973" y="52077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4251896" y="4820773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5443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5460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4874978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4869901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6044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6061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5478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5472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6647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6664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6079211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6074134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7248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7266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6682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6677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7851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7869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7283444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7278367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8453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8470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7886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7881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3629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3629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3638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3639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3608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3608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3638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3629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3638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7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out vec4 </a:t>
            </a:r>
            <a:r>
              <a:rPr lang="en-US" altLang="ko-KR" sz="1600" dirty="0" err="1">
                <a:solidFill>
                  <a:schemeClr val="bg1"/>
                </a:solidFill>
              </a:rPr>
              <a:t>FragColor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FragColor</a:t>
            </a:r>
            <a:r>
              <a:rPr lang="en-US" altLang="ko-KR" sz="1600" dirty="0">
                <a:solidFill>
                  <a:schemeClr val="bg1"/>
                </a:solidFill>
              </a:rPr>
              <a:t> = vec4(1.0, 1.0, 1.0,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in vec3 Position;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gl_Position</a:t>
            </a:r>
            <a:r>
              <a:rPr lang="en-US" altLang="ko-KR" sz="1600" dirty="0">
                <a:solidFill>
                  <a:schemeClr val="bg1"/>
                </a:solidFill>
              </a:rPr>
              <a:t> = vec4(Position,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</a:t>
            </a:r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VBO_DummyMesh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</a:t>
            </a:r>
            <a:r>
              <a:rPr lang="en-US" altLang="ko-KR" dirty="0"/>
              <a:t>sin(radian) </a:t>
            </a:r>
            <a:r>
              <a:rPr lang="ko-KR" altLang="en-US" dirty="0"/>
              <a:t>함수를 사용하여 아래와 같은 그림 출력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3719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및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을 적용하여 아래와 같이 컬러 적용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3503712" y="2852936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메시를</a:t>
            </a:r>
            <a:r>
              <a:rPr lang="ko-KR" altLang="en-US" dirty="0"/>
              <a:t> 좀더 잘게 </a:t>
            </a:r>
            <a:r>
              <a:rPr lang="ko-KR" altLang="en-US" dirty="0" err="1"/>
              <a:t>쪼게어</a:t>
            </a:r>
            <a:r>
              <a:rPr lang="ko-KR" altLang="en-US" dirty="0"/>
              <a:t> 보자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4079776" y="3404964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Primitive </a:t>
            </a:r>
            <a:r>
              <a:rPr lang="ko-KR" altLang="en-US" dirty="0"/>
              <a:t>를 아래와 같이 변경</a:t>
            </a:r>
            <a:endParaRPr lang="en-US" altLang="ko-KR" dirty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503712" y="2663552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359696" y="1988840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55840" y="2852936"/>
            <a:ext cx="14401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5560" y="38970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고정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071664" y="3897052"/>
            <a:ext cx="1584176" cy="3240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3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가운데를 중심으로 물결이 </a:t>
            </a:r>
            <a:r>
              <a:rPr lang="ko-KR" altLang="en-US" dirty="0" err="1"/>
              <a:t>퍼저</a:t>
            </a:r>
            <a:r>
              <a:rPr lang="ko-KR" altLang="en-US" dirty="0"/>
              <a:t> 나가는 효과 구현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3863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구로 형태를 변환 시켜보자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254460"/>
            <a:ext cx="5340001" cy="5217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4396561" cy="1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endParaRPr lang="en-US" altLang="ko-KR" dirty="0"/>
          </a:p>
          <a:p>
            <a:pPr lvl="1"/>
            <a:r>
              <a:rPr lang="ko-KR" altLang="en-US" dirty="0"/>
              <a:t>수많은 삼각형들로 이루어진 </a:t>
            </a:r>
            <a:r>
              <a:rPr lang="ko-KR" altLang="en-US" dirty="0" err="1"/>
              <a:t>메시를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셰이더를</a:t>
            </a:r>
            <a:r>
              <a:rPr lang="ko-KR" altLang="en-US" dirty="0"/>
              <a:t> 이용하여 효과 구현</a:t>
            </a:r>
            <a:endParaRPr lang="en-US" altLang="ko-KR" dirty="0"/>
          </a:p>
          <a:p>
            <a:pPr lvl="2"/>
            <a:r>
              <a:rPr lang="ko-KR" altLang="en-US" dirty="0"/>
              <a:t>물결</a:t>
            </a:r>
            <a:endParaRPr lang="en-US" altLang="ko-KR" dirty="0"/>
          </a:p>
          <a:p>
            <a:pPr lvl="2"/>
            <a:r>
              <a:rPr lang="ko-KR" altLang="en-US" dirty="0"/>
              <a:t>깃발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적은 수의 </a:t>
            </a:r>
            <a:r>
              <a:rPr lang="ko-KR" altLang="en-US" dirty="0" err="1"/>
              <a:t>버텍스</a:t>
            </a:r>
            <a:r>
              <a:rPr lang="ko-KR" altLang="en-US" dirty="0"/>
              <a:t> 들만 사용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실습을 위한 내용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872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64752" y="38212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64752" y="5537968"/>
            <a:ext cx="216024" cy="216024"/>
          </a:xfrm>
          <a:prstGeom prst="ellipse">
            <a:avLst/>
          </a:prstGeom>
          <a:solidFill>
            <a:srgbClr val="3333C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86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786731" y="5537968"/>
            <a:ext cx="216024" cy="21602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01656" y="3551396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0.f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133308" y="5258411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1.0f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017804" y="355139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0.0f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59295" y="5268950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1.0f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4180777" y="3929311"/>
            <a:ext cx="360595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4072764" y="4037324"/>
            <a:ext cx="0" cy="150064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7894743" y="4037324"/>
            <a:ext cx="0" cy="150064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4180777" y="5645980"/>
            <a:ext cx="360595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적은</a:t>
            </a:r>
            <a:r>
              <a:rPr lang="en-US" altLang="ko-KR" dirty="0"/>
              <a:t> </a:t>
            </a:r>
            <a:r>
              <a:rPr lang="ko-KR" altLang="en-US" dirty="0"/>
              <a:t>수의 </a:t>
            </a:r>
            <a:r>
              <a:rPr lang="ko-KR" altLang="en-US" dirty="0" err="1"/>
              <a:t>버텍스</a:t>
            </a:r>
            <a:r>
              <a:rPr lang="ko-KR" altLang="en-US" dirty="0"/>
              <a:t> 만으로 아래와 같이 물결 치는 표현이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63500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722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버텍스가</a:t>
            </a:r>
            <a:r>
              <a:rPr lang="ko-KR" altLang="en-US" dirty="0"/>
              <a:t> 커버하는 </a:t>
            </a:r>
            <a:r>
              <a:rPr lang="ko-KR" altLang="en-US" dirty="0" err="1"/>
              <a:t>프레그먼트</a:t>
            </a:r>
            <a:r>
              <a:rPr lang="ko-KR" altLang="en-US" dirty="0"/>
              <a:t> 영역이 충분히 크다면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셰이더로</a:t>
            </a:r>
            <a:r>
              <a:rPr lang="ko-KR" altLang="en-US" dirty="0"/>
              <a:t> 가능</a:t>
            </a:r>
          </a:p>
        </p:txBody>
      </p:sp>
      <p:sp>
        <p:nvSpPr>
          <p:cNvPr id="5" name="타원 4"/>
          <p:cNvSpPr/>
          <p:nvPr/>
        </p:nvSpPr>
        <p:spPr>
          <a:xfrm>
            <a:off x="3722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22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423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23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3988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855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8555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3988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949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Fragment shader</a:t>
            </a:r>
            <a:r>
              <a:rPr lang="ko-KR" altLang="en-US" dirty="0"/>
              <a:t>를 활용하여 깃발이 펄럭이는 장면을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3890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/>
          </a:p>
          <a:p>
            <a:pPr lvl="1"/>
            <a:r>
              <a:rPr lang="ko-KR" altLang="en-US" dirty="0"/>
              <a:t>많은 계산 량</a:t>
            </a:r>
            <a:endParaRPr lang="en-US" altLang="ko-KR" dirty="0"/>
          </a:p>
          <a:p>
            <a:pPr lvl="2"/>
            <a:r>
              <a:rPr lang="ko-KR" altLang="en-US" dirty="0"/>
              <a:t>화면에 </a:t>
            </a:r>
            <a:r>
              <a:rPr lang="en-US" altLang="ko-KR" dirty="0"/>
              <a:t>500X500 </a:t>
            </a:r>
            <a:r>
              <a:rPr lang="ko-KR" altLang="en-US" dirty="0" err="1"/>
              <a:t>프레그먼트</a:t>
            </a:r>
            <a:r>
              <a:rPr lang="ko-KR" altLang="en-US" dirty="0"/>
              <a:t> 커버 시 </a:t>
            </a:r>
            <a:r>
              <a:rPr lang="en-US" altLang="ko-KR" dirty="0"/>
              <a:t>500X500</a:t>
            </a:r>
            <a:r>
              <a:rPr lang="ko-KR" altLang="en-US" dirty="0"/>
              <a:t>만큼의 연산 필요</a:t>
            </a:r>
            <a:endParaRPr lang="en-US" altLang="ko-KR" dirty="0"/>
          </a:p>
          <a:p>
            <a:pPr marL="4500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3082</TotalTime>
  <Words>1029</Words>
  <Application>Microsoft Office PowerPoint</Application>
  <PresentationFormat>와이드스크린</PresentationFormat>
  <Paragraphs>169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Calisto MT</vt:lpstr>
      <vt:lpstr>Wingdings 2</vt:lpstr>
      <vt:lpstr>슬레이트</vt:lpstr>
      <vt:lpstr>셰이더프로그래밍</vt:lpstr>
      <vt:lpstr>지난시간</vt:lpstr>
      <vt:lpstr>개요</vt:lpstr>
      <vt:lpstr>버텍스 셰이더 응용</vt:lpstr>
      <vt:lpstr>버텍스 셰이더 응용</vt:lpstr>
      <vt:lpstr>버텍스 셰이더 응용</vt:lpstr>
      <vt:lpstr>버텍스 셰이더 응용</vt:lpstr>
      <vt:lpstr>실습</vt:lpstr>
      <vt:lpstr>버텍스 셰이더 응용</vt:lpstr>
      <vt:lpstr>버텍스 셰이더 응용</vt:lpstr>
      <vt:lpstr>버텍스 셰이더 응용</vt:lpstr>
      <vt:lpstr>버텍스 셰이더 응용</vt:lpstr>
      <vt:lpstr>실습 준비</vt:lpstr>
      <vt:lpstr>버텍스 셰이더 응용(실습 준비)</vt:lpstr>
      <vt:lpstr>버텍스 셰이더 응용(실습 준비)</vt:lpstr>
      <vt:lpstr>버텍스 셰이더 응용(실습 준비)</vt:lpstr>
      <vt:lpstr>버텍스 셰이더 응용(실습 준비)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206</cp:revision>
  <dcterms:created xsi:type="dcterms:W3CDTF">2006-10-05T04:04:58Z</dcterms:created>
  <dcterms:modified xsi:type="dcterms:W3CDTF">2023-05-12T10:35:37Z</dcterms:modified>
</cp:coreProperties>
</file>