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0027-F93B-D04A-9A54-C31852C7D2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4038-5CA7-7041-968C-E29CB176C048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34" y="15607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From OCL to JML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78811"/>
            <a:ext cx="6614027" cy="2583808"/>
          </a:xfrm>
        </p:spPr>
        <p:txBody>
          <a:bodyPr>
            <a:normAutofit/>
          </a:bodyPr>
          <a:lstStyle/>
          <a:p>
            <a:r>
              <a:rPr lang="en-US" b="1" dirty="0" smtClean="0"/>
              <a:t>On the Relationship between The Object Constraint Language (OCL) and The Java Modeling Language(JML)</a:t>
            </a:r>
          </a:p>
          <a:p>
            <a:endParaRPr lang="en-US" b="1" dirty="0" smtClean="0"/>
          </a:p>
          <a:p>
            <a:r>
              <a:rPr lang="en-US" b="1" dirty="0" smtClean="0"/>
              <a:t>Translating the Object Constraint Language into the Java Modeling Language</a:t>
            </a:r>
          </a:p>
          <a:p>
            <a:endParaRPr lang="en-US" dirty="0"/>
          </a:p>
          <a:p>
            <a:r>
              <a:rPr lang="en-US" sz="1200" dirty="0" smtClean="0"/>
              <a:t>Ali </a:t>
            </a:r>
            <a:r>
              <a:rPr lang="en-US" sz="1200" dirty="0" err="1" smtClean="0"/>
              <a:t>Hamie</a:t>
            </a:r>
            <a:endParaRPr lang="en-US" sz="1200" dirty="0" smtClean="0"/>
          </a:p>
          <a:p>
            <a:r>
              <a:rPr lang="en-US" sz="1200" dirty="0" smtClean="0"/>
              <a:t>School of Computing, Mathematical and Information Sciences</a:t>
            </a:r>
          </a:p>
          <a:p>
            <a:r>
              <a:rPr lang="en-US" sz="1200" dirty="0" smtClean="0"/>
              <a:t>University of Brighton</a:t>
            </a:r>
          </a:p>
          <a:p>
            <a:r>
              <a:rPr lang="en-US" sz="1200" dirty="0" err="1" smtClean="0"/>
              <a:t>Ba.a.hamie@brighton.ac.uk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6977" y="6399223"/>
            <a:ext cx="24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Karen Richart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μ(c-&gt;size()) = μ(c)</a:t>
            </a:r>
            <a:r>
              <a:rPr lang="el-GR" b="1" dirty="0"/>
              <a:t>.size(</a:t>
            </a:r>
            <a:r>
              <a:rPr lang="el-GR" b="1" dirty="0" smtClean="0"/>
              <a:t>)</a:t>
            </a:r>
            <a:endParaRPr lang="en-US" b="1" dirty="0" smtClean="0"/>
          </a:p>
          <a:p>
            <a:r>
              <a:rPr lang="el-GR" dirty="0" smtClean="0"/>
              <a:t>μ(</a:t>
            </a:r>
            <a:r>
              <a:rPr lang="en-US" dirty="0"/>
              <a:t>c-&gt;includes(e)</a:t>
            </a:r>
            <a:r>
              <a:rPr lang="el-GR" dirty="0" smtClean="0"/>
              <a:t>) </a:t>
            </a:r>
            <a:r>
              <a:rPr lang="el-GR" dirty="0"/>
              <a:t>= μ(</a:t>
            </a:r>
            <a:r>
              <a:rPr lang="el-GR" b="1" dirty="0"/>
              <a:t>c</a:t>
            </a:r>
            <a:r>
              <a:rPr lang="el-GR" dirty="0"/>
              <a:t>)</a:t>
            </a:r>
            <a:r>
              <a:rPr lang="el-GR" b="1" dirty="0"/>
              <a:t>.has(</a:t>
            </a:r>
            <a:r>
              <a:rPr lang="el-GR" dirty="0"/>
              <a:t>μ(</a:t>
            </a:r>
            <a:r>
              <a:rPr lang="el-GR" b="1" dirty="0"/>
              <a:t>e</a:t>
            </a:r>
            <a:r>
              <a:rPr lang="el-GR" dirty="0"/>
              <a:t>)</a:t>
            </a:r>
            <a:r>
              <a:rPr lang="el-GR" b="1" dirty="0" smtClean="0"/>
              <a:t>)</a:t>
            </a:r>
            <a:endParaRPr lang="en-US" b="1" dirty="0" smtClean="0"/>
          </a:p>
          <a:p>
            <a:r>
              <a:rPr lang="el-GR" dirty="0"/>
              <a:t>μ(</a:t>
            </a:r>
            <a:r>
              <a:rPr lang="en-US" dirty="0"/>
              <a:t>c-&gt;excludes(e)</a:t>
            </a:r>
            <a:r>
              <a:rPr lang="el-GR" dirty="0"/>
              <a:t>) = !μ(</a:t>
            </a:r>
            <a:r>
              <a:rPr lang="el-GR" b="1" dirty="0"/>
              <a:t>c</a:t>
            </a:r>
            <a:r>
              <a:rPr lang="el-GR" dirty="0"/>
              <a:t>)</a:t>
            </a:r>
            <a:r>
              <a:rPr lang="el-GR" b="1" dirty="0"/>
              <a:t>.has(</a:t>
            </a:r>
            <a:r>
              <a:rPr lang="el-GR" dirty="0"/>
              <a:t>μ(</a:t>
            </a:r>
            <a:r>
              <a:rPr lang="el-GR" b="1" dirty="0"/>
              <a:t>e</a:t>
            </a:r>
            <a:r>
              <a:rPr lang="el-GR" dirty="0"/>
              <a:t>)</a:t>
            </a:r>
            <a:r>
              <a:rPr lang="el-GR" b="1" dirty="0"/>
              <a:t>)</a:t>
            </a:r>
            <a:r>
              <a:rPr lang="el-GR" dirty="0"/>
              <a:t>.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2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excludesAll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c1-&gt;</a:t>
            </a:r>
            <a:r>
              <a:rPr lang="en-US" b="1" dirty="0" err="1"/>
              <a:t>excludesAll</a:t>
            </a:r>
            <a:r>
              <a:rPr lang="en-US" b="1" dirty="0"/>
              <a:t>(c2</a:t>
            </a:r>
            <a:r>
              <a:rPr lang="en-US" b="1" dirty="0" smtClean="0"/>
              <a:t>)</a:t>
            </a:r>
          </a:p>
          <a:p>
            <a:r>
              <a:rPr lang="el-GR" dirty="0" smtClean="0"/>
              <a:t>μ(</a:t>
            </a:r>
            <a:r>
              <a:rPr lang="en-US" b="1" dirty="0"/>
              <a:t>c1-&gt;</a:t>
            </a:r>
            <a:r>
              <a:rPr lang="en-US" b="1" dirty="0" err="1"/>
              <a:t>excludesAll</a:t>
            </a:r>
            <a:r>
              <a:rPr lang="en-US" b="1" dirty="0"/>
              <a:t>(c2</a:t>
            </a:r>
            <a:r>
              <a:rPr lang="en-US" b="1" dirty="0" smtClean="0"/>
              <a:t>)</a:t>
            </a:r>
            <a:r>
              <a:rPr lang="el-GR" dirty="0" smtClean="0"/>
              <a:t>) =</a:t>
            </a:r>
            <a:endParaRPr lang="en-US" dirty="0" smtClean="0"/>
          </a:p>
          <a:p>
            <a:r>
              <a:rPr lang="el-GR" dirty="0" smtClean="0"/>
              <a:t> (\forAll T e;μ(</a:t>
            </a:r>
            <a:r>
              <a:rPr lang="el-GR" b="1" dirty="0" smtClean="0"/>
              <a:t>c2</a:t>
            </a:r>
            <a:r>
              <a:rPr lang="el-GR" dirty="0" smtClean="0"/>
              <a:t>).has(e);!μ(</a:t>
            </a:r>
            <a:r>
              <a:rPr lang="el-GR" b="1" dirty="0" smtClean="0"/>
              <a:t>c</a:t>
            </a:r>
            <a:r>
              <a:rPr lang="en-US" b="1" dirty="0" smtClean="0"/>
              <a:t>1</a:t>
            </a:r>
            <a:r>
              <a:rPr lang="el-GR" dirty="0" smtClean="0"/>
              <a:t>).has(e))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μ(</a:t>
            </a:r>
            <a:r>
              <a:rPr lang="en-US" dirty="0"/>
              <a:t>s-&gt;union(s1)</a:t>
            </a:r>
            <a:r>
              <a:rPr lang="el-GR" dirty="0" smtClean="0"/>
              <a:t>) </a:t>
            </a:r>
            <a:r>
              <a:rPr lang="el-GR" dirty="0"/>
              <a:t>= μ(</a:t>
            </a:r>
            <a:r>
              <a:rPr lang="el-GR" b="1" dirty="0"/>
              <a:t>s</a:t>
            </a:r>
            <a:r>
              <a:rPr lang="el-GR" dirty="0"/>
              <a:t>)</a:t>
            </a:r>
            <a:r>
              <a:rPr lang="el-GR" b="1" dirty="0"/>
              <a:t>.union(</a:t>
            </a:r>
            <a:r>
              <a:rPr lang="el-GR" dirty="0"/>
              <a:t>μ(</a:t>
            </a:r>
            <a:r>
              <a:rPr lang="el-GR" b="1" dirty="0"/>
              <a:t>s1</a:t>
            </a:r>
            <a:r>
              <a:rPr lang="el-GR" dirty="0"/>
              <a:t>)</a:t>
            </a:r>
            <a:r>
              <a:rPr lang="el-GR" b="1" dirty="0" smtClean="0"/>
              <a:t>)</a:t>
            </a:r>
            <a:endParaRPr lang="en-US" dirty="0" smtClean="0"/>
          </a:p>
          <a:p>
            <a:r>
              <a:rPr lang="el-GR" dirty="0"/>
              <a:t>μ</a:t>
            </a:r>
            <a:r>
              <a:rPr lang="pl-PL" dirty="0" smtClean="0"/>
              <a:t>(</a:t>
            </a:r>
            <a:r>
              <a:rPr lang="en-US" dirty="0"/>
              <a:t>s-&gt;intersection(s1)</a:t>
            </a:r>
            <a:r>
              <a:rPr lang="pl-PL" dirty="0" smtClean="0"/>
              <a:t>) </a:t>
            </a:r>
            <a:r>
              <a:rPr lang="pl-PL" dirty="0"/>
              <a:t>= </a:t>
            </a:r>
            <a:r>
              <a:rPr lang="pl-PL" dirty="0" err="1"/>
              <a:t>μ</a:t>
            </a:r>
            <a:r>
              <a:rPr lang="pl-PL" dirty="0"/>
              <a:t>(</a:t>
            </a:r>
            <a:r>
              <a:rPr lang="pl-PL" b="1" dirty="0"/>
              <a:t>s</a:t>
            </a:r>
            <a:r>
              <a:rPr lang="pl-PL" dirty="0"/>
              <a:t>)</a:t>
            </a:r>
            <a:r>
              <a:rPr lang="pl-PL" b="1" dirty="0"/>
              <a:t>.</a:t>
            </a:r>
            <a:r>
              <a:rPr lang="pl-PL" b="1" dirty="0" err="1"/>
              <a:t>intersection</a:t>
            </a:r>
            <a:r>
              <a:rPr lang="pl-PL" b="1" dirty="0"/>
              <a:t>(</a:t>
            </a:r>
            <a:r>
              <a:rPr lang="pl-PL" dirty="0" err="1"/>
              <a:t>μ</a:t>
            </a:r>
            <a:r>
              <a:rPr lang="pl-PL" dirty="0"/>
              <a:t>(</a:t>
            </a:r>
            <a:r>
              <a:rPr lang="pl-PL" b="1" dirty="0"/>
              <a:t>s1</a:t>
            </a:r>
            <a:r>
              <a:rPr lang="pl-PL" dirty="0"/>
              <a:t>)</a:t>
            </a:r>
            <a:r>
              <a:rPr lang="pl-PL" b="1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μ(</a:t>
            </a:r>
            <a:r>
              <a:rPr lang="en-US" dirty="0"/>
              <a:t>s-&gt;union(b</a:t>
            </a:r>
            <a:r>
              <a:rPr lang="en-US" dirty="0" smtClean="0"/>
              <a:t>)</a:t>
            </a:r>
            <a:r>
              <a:rPr lang="el-GR" dirty="0" smtClean="0"/>
              <a:t>) = μ(</a:t>
            </a:r>
            <a:r>
              <a:rPr lang="el-GR" b="1" dirty="0" smtClean="0"/>
              <a:t>s</a:t>
            </a:r>
            <a:r>
              <a:rPr lang="el-GR" dirty="0" smtClean="0"/>
              <a:t>)</a:t>
            </a:r>
            <a:r>
              <a:rPr lang="el-GR" b="1" dirty="0" smtClean="0"/>
              <a:t>.toBag().union(</a:t>
            </a:r>
            <a:r>
              <a:rPr lang="el-GR" dirty="0" smtClean="0"/>
              <a:t>μ(</a:t>
            </a:r>
            <a:r>
              <a:rPr lang="el-GR" b="1" dirty="0" smtClean="0"/>
              <a:t>b</a:t>
            </a:r>
            <a:r>
              <a:rPr lang="el-GR" dirty="0" smtClean="0"/>
              <a:t>)</a:t>
            </a:r>
            <a:r>
              <a:rPr lang="el-GR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2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μ(</a:t>
            </a:r>
            <a:r>
              <a:rPr lang="en-US" dirty="0"/>
              <a:t>c-&gt;exists(e : T | p(e)</a:t>
            </a:r>
            <a:r>
              <a:rPr lang="en-US" dirty="0" smtClean="0"/>
              <a:t>))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(\exists T </a:t>
            </a:r>
            <a:r>
              <a:rPr lang="en-US" dirty="0" err="1" smtClean="0"/>
              <a:t>e;μ</a:t>
            </a:r>
            <a:r>
              <a:rPr lang="en-US" dirty="0" smtClean="0"/>
              <a:t>(</a:t>
            </a:r>
            <a:r>
              <a:rPr lang="en-US" b="1" dirty="0" smtClean="0"/>
              <a:t>c</a:t>
            </a:r>
            <a:r>
              <a:rPr lang="en-US" dirty="0" smtClean="0"/>
              <a:t>).has(e);μ(</a:t>
            </a:r>
            <a:r>
              <a:rPr lang="en-US" b="1" dirty="0" smtClean="0"/>
              <a:t>p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μ(</a:t>
            </a:r>
            <a:r>
              <a:rPr lang="en-US" dirty="0"/>
              <a:t>c-&gt;select(e : T | p(e)</a:t>
            </a:r>
            <a:r>
              <a:rPr lang="en-US" dirty="0" smtClean="0"/>
              <a:t>))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dirty="0" err="1" smtClean="0"/>
              <a:t>JMLObjectSet</a:t>
            </a:r>
            <a:r>
              <a:rPr lang="en-US" dirty="0" smtClean="0"/>
              <a:t>{T e | μ(</a:t>
            </a:r>
            <a:r>
              <a:rPr lang="en-US" b="1" dirty="0" smtClean="0"/>
              <a:t>c</a:t>
            </a:r>
            <a:r>
              <a:rPr lang="en-US" dirty="0" smtClean="0"/>
              <a:t>).has(e) &amp;&amp; μ(</a:t>
            </a:r>
            <a:r>
              <a:rPr lang="en-US" b="1" dirty="0" smtClean="0"/>
              <a:t>p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not defined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for OCL type that facilitates mapping</a:t>
            </a:r>
          </a:p>
          <a:p>
            <a:r>
              <a:rPr lang="en-US" dirty="0" smtClean="0"/>
              <a:t>Including classes for the collection types along with their operations</a:t>
            </a:r>
          </a:p>
          <a:p>
            <a:r>
              <a:rPr lang="en-US" dirty="0"/>
              <a:t> s-&gt;op(..</a:t>
            </a:r>
            <a:r>
              <a:rPr lang="en-US" dirty="0" smtClean="0"/>
              <a:t>)  </a:t>
            </a:r>
            <a:r>
              <a:rPr lang="en-US" i="1" dirty="0" smtClean="0"/>
              <a:t>To </a:t>
            </a:r>
            <a:r>
              <a:rPr lang="en-US" dirty="0"/>
              <a:t> </a:t>
            </a:r>
            <a:r>
              <a:rPr lang="en-US" dirty="0" err="1"/>
              <a:t>s.op</a:t>
            </a:r>
            <a:r>
              <a:rPr lang="en-US" dirty="0"/>
              <a:t>(..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4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class </a:t>
            </a:r>
            <a:r>
              <a:rPr lang="en-US" sz="1600" dirty="0" err="1"/>
              <a:t>OclIntegerOperations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       static </a:t>
            </a:r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max(</a:t>
            </a:r>
            <a:r>
              <a:rPr lang="en-US" sz="1600" dirty="0" err="1"/>
              <a:t>int</a:t>
            </a:r>
            <a:r>
              <a:rPr lang="en-US" sz="1600" dirty="0"/>
              <a:t> i1, </a:t>
            </a:r>
            <a:r>
              <a:rPr lang="en-US" sz="1600" dirty="0" err="1"/>
              <a:t>int</a:t>
            </a:r>
            <a:r>
              <a:rPr lang="en-US" sz="1600" dirty="0"/>
              <a:t> i2){</a:t>
            </a:r>
          </a:p>
          <a:p>
            <a:pPr marL="0" indent="0">
              <a:buNone/>
            </a:pPr>
            <a:r>
              <a:rPr lang="is-IS" sz="1600" dirty="0"/>
              <a:t>	</a:t>
            </a:r>
            <a:r>
              <a:rPr lang="is-IS" sz="1600" dirty="0" smtClean="0"/>
              <a:t>if </a:t>
            </a:r>
            <a:r>
              <a:rPr lang="is-IS" sz="1600" dirty="0"/>
              <a:t>(i1 &gt; i2) {return i1;}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else </a:t>
            </a:r>
            <a:r>
              <a:rPr lang="en-US" sz="1600" dirty="0"/>
              <a:t>{return i2;}</a:t>
            </a:r>
          </a:p>
          <a:p>
            <a:pPr marL="457200" lvl="1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static </a:t>
            </a:r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min(</a:t>
            </a:r>
            <a:r>
              <a:rPr lang="en-US" sz="1600" dirty="0" err="1"/>
              <a:t>int</a:t>
            </a:r>
            <a:r>
              <a:rPr lang="en-US" sz="1600" dirty="0"/>
              <a:t> i1, </a:t>
            </a:r>
            <a:r>
              <a:rPr lang="en-US" sz="1600" dirty="0" err="1"/>
              <a:t>int</a:t>
            </a:r>
            <a:r>
              <a:rPr lang="en-US" sz="1600" dirty="0"/>
              <a:t> i2){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is-IS" sz="1600" dirty="0" smtClean="0"/>
              <a:t>if </a:t>
            </a:r>
            <a:r>
              <a:rPr lang="is-IS" sz="1600" dirty="0"/>
              <a:t>(i1 &lt; i2) {return i1;}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else </a:t>
            </a:r>
            <a:r>
              <a:rPr lang="en-US" sz="1600" dirty="0"/>
              <a:t>{return i2;}}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}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i1.max(i2</a:t>
            </a:r>
            <a:r>
              <a:rPr lang="en-US" dirty="0" smtClean="0"/>
              <a:t>)</a:t>
            </a:r>
          </a:p>
          <a:p>
            <a:r>
              <a:rPr lang="en-US" dirty="0" smtClean="0"/>
              <a:t>μ(</a:t>
            </a:r>
            <a:r>
              <a:rPr lang="en-US" dirty="0"/>
              <a:t>i1.max(i2</a:t>
            </a:r>
            <a:r>
              <a:rPr lang="en-US" dirty="0" smtClean="0"/>
              <a:t>)) =  </a:t>
            </a:r>
            <a:r>
              <a:rPr lang="en-US" dirty="0" err="1"/>
              <a:t>OclIntegerOperations.max</a:t>
            </a:r>
            <a:r>
              <a:rPr lang="en-US" dirty="0"/>
              <a:t>(i1,i2)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5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OclObjectSet</a:t>
            </a:r>
            <a:r>
              <a:rPr lang="en-US" dirty="0"/>
              <a:t> extends </a:t>
            </a:r>
            <a:r>
              <a:rPr lang="en-US" dirty="0" err="1" smtClean="0"/>
              <a:t>JMLObjectSet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includes(Object e) {</a:t>
            </a:r>
            <a:r>
              <a:rPr lang="en-US" dirty="0" err="1" smtClean="0"/>
              <a:t>this.has</a:t>
            </a:r>
            <a:r>
              <a:rPr lang="en-US" dirty="0" smtClean="0"/>
              <a:t>(e);}</a:t>
            </a:r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/>
              <a:t>/@ is the argument ‘==’ to one of the objects in the set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 size() {</a:t>
            </a:r>
            <a:r>
              <a:rPr lang="en-US" dirty="0" err="1"/>
              <a:t>this.size</a:t>
            </a:r>
            <a:r>
              <a:rPr lang="en-US" dirty="0"/>
              <a:t>()};</a:t>
            </a:r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/>
              <a:t>/@ number of elements in the set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notEmpty</a:t>
            </a:r>
            <a:r>
              <a:rPr lang="en-US" dirty="0"/>
              <a:t>() </a:t>
            </a:r>
            <a:r>
              <a:rPr lang="en-US" dirty="0" smtClean="0"/>
              <a:t>{!</a:t>
            </a:r>
            <a:r>
              <a:rPr lang="en-US" dirty="0" err="1"/>
              <a:t>isEmpty</a:t>
            </a:r>
            <a:r>
              <a:rPr lang="en-US" dirty="0"/>
              <a:t>(); }</a:t>
            </a:r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/>
              <a:t>/@ is the set not empty?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2990"/>
            <a:ext cx="7770813" cy="1361587"/>
          </a:xfrm>
        </p:spPr>
        <p:txBody>
          <a:bodyPr/>
          <a:lstStyle/>
          <a:p>
            <a:pPr algn="l"/>
            <a:r>
              <a:rPr lang="en-US" sz="2000" dirty="0"/>
              <a:t>context Title</a:t>
            </a:r>
            <a:br>
              <a:rPr lang="en-US" sz="2000" dirty="0"/>
            </a:br>
            <a:r>
              <a:rPr lang="en-US" sz="2000" dirty="0" err="1"/>
              <a:t>Inv</a:t>
            </a:r>
            <a:r>
              <a:rPr lang="en-US" sz="2000" dirty="0"/>
              <a:t>: </a:t>
            </a:r>
            <a:r>
              <a:rPr lang="en-US" sz="2000" dirty="0" err="1"/>
              <a:t>availableCopies</a:t>
            </a:r>
            <a:r>
              <a:rPr lang="en-US" sz="2000" dirty="0"/>
              <a:t> &gt; 0 = copies-&gt;exists(</a:t>
            </a:r>
            <a:r>
              <a:rPr lang="en-US" sz="2000" dirty="0" err="1"/>
              <a:t>isAvailable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 descr="Screen Shot 2013-11-13 at 1.46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58" y="944266"/>
            <a:ext cx="6654800" cy="11049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4420236"/>
            <a:ext cx="7770813" cy="136158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/>
              <a:t>availableCopies</a:t>
            </a:r>
            <a:r>
              <a:rPr lang="en-US" sz="2000" dirty="0"/>
              <a:t> &gt;0 &lt;==&gt;</a:t>
            </a:r>
          </a:p>
          <a:p>
            <a:pPr algn="l"/>
            <a:r>
              <a:rPr lang="en-US" sz="2000" dirty="0" smtClean="0"/>
              <a:t>	(</a:t>
            </a:r>
            <a:r>
              <a:rPr lang="en-US" sz="2000" dirty="0"/>
              <a:t>\exists Copy c</a:t>
            </a:r>
            <a:r>
              <a:rPr lang="en-US" sz="2000" dirty="0" smtClean="0"/>
              <a:t>; </a:t>
            </a:r>
            <a:r>
              <a:rPr lang="en-US" sz="2000" dirty="0" err="1" smtClean="0"/>
              <a:t>copies.includes</a:t>
            </a:r>
            <a:r>
              <a:rPr lang="en-US" sz="2000" dirty="0"/>
              <a:t>(c)</a:t>
            </a:r>
            <a:r>
              <a:rPr lang="en-US" sz="2000" dirty="0" smtClean="0"/>
              <a:t>; </a:t>
            </a:r>
            <a:r>
              <a:rPr lang="en-US" sz="2000" dirty="0" err="1" smtClean="0"/>
              <a:t>c.isAvailable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370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" name="Picture 2" descr="Screen Shot 2013-11-13 at 2.0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0" y="2857008"/>
            <a:ext cx="8102600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9737" y="2093871"/>
            <a:ext cx="78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Translate the following OCL constraint to JML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6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4484"/>
            <a:ext cx="7770813" cy="257212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Arial" charset="0"/>
              </a:rPr>
              <a:t>/</a:t>
            </a:r>
            <a:r>
              <a:rPr lang="en-US" sz="2000" dirty="0">
                <a:latin typeface="Arial" charset="0"/>
              </a:rPr>
              <a:t>*@ 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</a:rPr>
              <a:t>requires </a:t>
            </a:r>
            <a:r>
              <a:rPr lang="en-US" sz="2000" dirty="0"/>
              <a:t>question-&gt;excludes(q)</a:t>
            </a:r>
            <a:r>
              <a:rPr lang="el-GR" sz="2000" dirty="0"/>
              <a:t> = </a:t>
            </a:r>
            <a:r>
              <a:rPr lang="en-US" sz="2000" dirty="0"/>
              <a:t>!question</a:t>
            </a:r>
            <a:r>
              <a:rPr lang="el-GR" sz="2000" b="1" dirty="0"/>
              <a:t>.has(</a:t>
            </a:r>
            <a:r>
              <a:rPr lang="en-US" sz="2000" dirty="0" smtClean="0"/>
              <a:t>q</a:t>
            </a:r>
            <a:r>
              <a:rPr lang="en-US" sz="2000" b="1" dirty="0" smtClean="0"/>
              <a:t>);</a:t>
            </a:r>
            <a:endParaRPr lang="en-US" sz="2000" dirty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charset="0"/>
              </a:rPr>
              <a:t>       @ 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</a:rPr>
              <a:t>ensures </a:t>
            </a:r>
            <a:r>
              <a:rPr lang="en-US" sz="2000" dirty="0" smtClean="0"/>
              <a:t>question == \old(</a:t>
            </a:r>
            <a:r>
              <a:rPr lang="en-US" sz="2000" dirty="0" err="1" smtClean="0"/>
              <a:t>question.union</a:t>
            </a:r>
            <a:r>
              <a:rPr lang="en-US" sz="2000" dirty="0" smtClean="0"/>
              <a:t>(q));</a:t>
            </a:r>
            <a:endParaRPr lang="en-US" sz="2000" dirty="0" smtClean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@*/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3-11-13 at 2.0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2" y="1973398"/>
            <a:ext cx="8102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7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Object Constraint Language (OCL)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Formal specification language that could be used for constraining the model elements that occur in a UML diagram.</a:t>
            </a:r>
          </a:p>
        </p:txBody>
      </p:sp>
    </p:spTree>
    <p:extLst>
      <p:ext uri="{BB962C8B-B14F-4D97-AF65-F5344CB8AC3E}">
        <p14:creationId xmlns:p14="http://schemas.microsoft.com/office/powerpoint/2010/main" val="153970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Object Constraint Language (OCL)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Formal specification language that could be used for constraining the model elements that occur in a UML diagram.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Java Modeling Language (JML)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Design for specifying java classes and interfaces.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5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able to map UML object oriented designs with OCL constraints to Java classes annotated with JML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object oriented design models expressed in UML and OCL to Java classes annotated with JML specifications</a:t>
            </a:r>
          </a:p>
          <a:p>
            <a:r>
              <a:rPr lang="en-US" dirty="0" smtClean="0"/>
              <a:t>Development of Java application using UML/OCL, JML for later stages </a:t>
            </a:r>
          </a:p>
          <a:p>
            <a:r>
              <a:rPr lang="en-US" dirty="0" smtClean="0"/>
              <a:t>Can use tools that support JML to reason about specifications, testing and verification</a:t>
            </a:r>
          </a:p>
          <a:p>
            <a:r>
              <a:rPr lang="en-US" dirty="0" smtClean="0"/>
              <a:t>JML same notation as Java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OCL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r>
              <a:rPr lang="en-US" dirty="0" smtClean="0"/>
              <a:t>Integer</a:t>
            </a:r>
            <a:endParaRPr lang="en-US" dirty="0"/>
          </a:p>
          <a:p>
            <a:r>
              <a:rPr lang="en-US" dirty="0" smtClean="0"/>
              <a:t>Real</a:t>
            </a:r>
            <a:endParaRPr lang="en-US" dirty="0"/>
          </a:p>
          <a:p>
            <a:r>
              <a:rPr lang="en-US" dirty="0"/>
              <a:t>String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JML (Java)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i="1" dirty="0" smtClean="0"/>
              <a:t>float</a:t>
            </a:r>
            <a:r>
              <a:rPr lang="en-US" dirty="0" smtClean="0"/>
              <a:t>/double</a:t>
            </a:r>
          </a:p>
          <a:p>
            <a:r>
              <a:rPr lang="en-US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2655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smtClean="0"/>
              <a:t>μ</a:t>
            </a:r>
            <a:r>
              <a:rPr lang="el-GR" dirty="0"/>
              <a:t>(</a:t>
            </a:r>
            <a:r>
              <a:rPr lang="el-GR" b="1" dirty="0"/>
              <a:t>b1 and b2</a:t>
            </a:r>
            <a:r>
              <a:rPr lang="el-GR" dirty="0"/>
              <a:t>) = μ(</a:t>
            </a:r>
            <a:r>
              <a:rPr lang="el-GR" b="1" dirty="0"/>
              <a:t>b1</a:t>
            </a:r>
            <a:r>
              <a:rPr lang="el-GR" dirty="0"/>
              <a:t>) &amp;&amp; μ(</a:t>
            </a:r>
            <a:r>
              <a:rPr lang="el-GR" b="1" dirty="0"/>
              <a:t>b2</a:t>
            </a:r>
            <a:r>
              <a:rPr lang="el-GR" dirty="0"/>
              <a:t>)</a:t>
            </a:r>
          </a:p>
          <a:p>
            <a:r>
              <a:rPr lang="el-GR" dirty="0"/>
              <a:t>μ(</a:t>
            </a:r>
            <a:r>
              <a:rPr lang="el-GR" b="1" dirty="0"/>
              <a:t>b1 or b2</a:t>
            </a:r>
            <a:r>
              <a:rPr lang="el-GR" dirty="0"/>
              <a:t>) = μ(</a:t>
            </a:r>
            <a:r>
              <a:rPr lang="el-GR" b="1" dirty="0"/>
              <a:t>b1</a:t>
            </a:r>
            <a:r>
              <a:rPr lang="el-GR" dirty="0"/>
              <a:t>) || μ(</a:t>
            </a:r>
            <a:r>
              <a:rPr lang="el-GR" b="1" dirty="0"/>
              <a:t>b2</a:t>
            </a:r>
            <a:r>
              <a:rPr lang="el-GR" dirty="0"/>
              <a:t>)</a:t>
            </a:r>
          </a:p>
          <a:p>
            <a:r>
              <a:rPr lang="el-GR" dirty="0"/>
              <a:t>μ(</a:t>
            </a:r>
            <a:r>
              <a:rPr lang="el-GR" b="1" dirty="0"/>
              <a:t>b1 implies b2</a:t>
            </a:r>
            <a:r>
              <a:rPr lang="el-GR" dirty="0"/>
              <a:t>) = μ(</a:t>
            </a:r>
            <a:r>
              <a:rPr lang="el-GR" b="1" dirty="0"/>
              <a:t>b1</a:t>
            </a:r>
            <a:r>
              <a:rPr lang="el-GR" dirty="0"/>
              <a:t>) ==&gt; μ(</a:t>
            </a:r>
            <a:r>
              <a:rPr lang="el-GR" b="1" dirty="0"/>
              <a:t>b2</a:t>
            </a:r>
            <a:r>
              <a:rPr lang="el-GR" dirty="0"/>
              <a:t>)</a:t>
            </a:r>
          </a:p>
          <a:p>
            <a:r>
              <a:rPr lang="el-GR" dirty="0"/>
              <a:t>μ(</a:t>
            </a:r>
            <a:r>
              <a:rPr lang="el-GR" b="1" dirty="0"/>
              <a:t>not b1</a:t>
            </a:r>
            <a:r>
              <a:rPr lang="el-GR" dirty="0"/>
              <a:t>) = !μ(</a:t>
            </a:r>
            <a:r>
              <a:rPr lang="el-GR" b="1" dirty="0"/>
              <a:t>b1</a:t>
            </a:r>
            <a:r>
              <a:rPr lang="el-GR" dirty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nd - &amp;&amp;</a:t>
            </a:r>
          </a:p>
          <a:p>
            <a:r>
              <a:rPr lang="en-US" dirty="0"/>
              <a:t>o</a:t>
            </a:r>
            <a:r>
              <a:rPr lang="en-US" dirty="0" smtClean="0"/>
              <a:t>r - ||</a:t>
            </a:r>
          </a:p>
          <a:p>
            <a:r>
              <a:rPr lang="en-US" dirty="0"/>
              <a:t>i</a:t>
            </a:r>
            <a:r>
              <a:rPr lang="en-US" dirty="0" smtClean="0"/>
              <a:t>mplies -   ==&gt;</a:t>
            </a:r>
          </a:p>
          <a:p>
            <a:r>
              <a:rPr lang="en-US" dirty="0" smtClean="0"/>
              <a:t>not -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9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OCL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Collection(T)</a:t>
            </a:r>
          </a:p>
          <a:p>
            <a:r>
              <a:rPr lang="en-US" dirty="0" smtClean="0"/>
              <a:t>Set(T)</a:t>
            </a:r>
          </a:p>
          <a:p>
            <a:r>
              <a:rPr lang="en-US" dirty="0" smtClean="0"/>
              <a:t>Bag(T)</a:t>
            </a:r>
          </a:p>
          <a:p>
            <a:r>
              <a:rPr lang="en-US" dirty="0" smtClean="0"/>
              <a:t>Sequence(T)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Object VS value collections</a:t>
            </a:r>
          </a:p>
          <a:p>
            <a:r>
              <a:rPr lang="en-US" dirty="0" err="1" smtClean="0"/>
              <a:t>JMLObjectSet</a:t>
            </a:r>
            <a:r>
              <a:rPr lang="en-US" dirty="0" smtClean="0"/>
              <a:t>/</a:t>
            </a:r>
            <a:r>
              <a:rPr lang="en-US" dirty="0" err="1" smtClean="0"/>
              <a:t>JMLValueSet</a:t>
            </a:r>
            <a:endParaRPr lang="en-US" dirty="0"/>
          </a:p>
          <a:p>
            <a:r>
              <a:rPr lang="en-US" dirty="0" err="1" smtClean="0"/>
              <a:t>JMLObjectBag</a:t>
            </a:r>
            <a:r>
              <a:rPr lang="en-US" dirty="0" smtClean="0"/>
              <a:t>/</a:t>
            </a:r>
            <a:r>
              <a:rPr lang="en-US" dirty="0" err="1" smtClean="0"/>
              <a:t>JMLValueBag</a:t>
            </a:r>
            <a:endParaRPr lang="en-US" dirty="0" smtClean="0"/>
          </a:p>
          <a:p>
            <a:r>
              <a:rPr lang="en-US" dirty="0" err="1" smtClean="0"/>
              <a:t>JMLObjectSequence</a:t>
            </a:r>
            <a:r>
              <a:rPr lang="en-US" dirty="0" smtClean="0"/>
              <a:t>/</a:t>
            </a:r>
            <a:r>
              <a:rPr lang="en-US" dirty="0" err="1" smtClean="0"/>
              <a:t>JMLValueSequence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JMLValueSet</a:t>
            </a:r>
            <a:r>
              <a:rPr lang="en-US" dirty="0" smtClean="0"/>
              <a:t> VS </a:t>
            </a:r>
            <a:r>
              <a:rPr lang="en-US" dirty="0" err="1" smtClean="0"/>
              <a:t>JMLObjectSet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506" y="766131"/>
            <a:ext cx="4515734" cy="5410201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JMLValueSet</a:t>
            </a:r>
            <a:endParaRPr lang="en-US" sz="2200" dirty="0"/>
          </a:p>
          <a:p>
            <a:r>
              <a:rPr lang="en-US" sz="2200" dirty="0" smtClean="0"/>
              <a:t>(</a:t>
            </a:r>
            <a:r>
              <a:rPr lang="en-US" sz="2200" dirty="0"/>
              <a:t>\</a:t>
            </a:r>
            <a:r>
              <a:rPr lang="en-US" sz="2200" dirty="0" err="1"/>
              <a:t>forall</a:t>
            </a:r>
            <a:r>
              <a:rPr lang="en-US" sz="2200" dirty="0"/>
              <a:t> </a:t>
            </a:r>
            <a:r>
              <a:rPr lang="en-US" sz="2200" dirty="0" err="1"/>
              <a:t>JMLType</a:t>
            </a:r>
            <a:r>
              <a:rPr lang="en-US" sz="2200" dirty="0"/>
              <a:t> e; μ(</a:t>
            </a:r>
            <a:r>
              <a:rPr lang="en-US" sz="2200" b="1" dirty="0"/>
              <a:t>s</a:t>
            </a:r>
            <a:r>
              <a:rPr lang="en-US" sz="2200" dirty="0"/>
              <a:t>).has(e);</a:t>
            </a:r>
          </a:p>
          <a:p>
            <a:pPr marL="0" indent="0">
              <a:buNone/>
            </a:pPr>
            <a:r>
              <a:rPr lang="en-US" sz="2200" dirty="0" smtClean="0"/>
              <a:t>	e </a:t>
            </a:r>
            <a:r>
              <a:rPr lang="en-US" sz="2200" dirty="0" err="1"/>
              <a:t>instanceof</a:t>
            </a:r>
            <a:r>
              <a:rPr lang="en-US" sz="2200" dirty="0"/>
              <a:t> </a:t>
            </a:r>
            <a:r>
              <a:rPr lang="en-US" sz="2200" dirty="0" err="1"/>
              <a:t>JMLLong</a:t>
            </a:r>
            <a:r>
              <a:rPr lang="en-US" sz="2200" dirty="0"/>
              <a:t>)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JMLObjectSet</a:t>
            </a:r>
            <a:endParaRPr lang="en-US" sz="2200" dirty="0"/>
          </a:p>
          <a:p>
            <a:r>
              <a:rPr lang="en-US" sz="2200" dirty="0"/>
              <a:t>(\</a:t>
            </a:r>
            <a:r>
              <a:rPr lang="en-US" sz="2200" dirty="0" err="1"/>
              <a:t>forall</a:t>
            </a:r>
            <a:r>
              <a:rPr lang="en-US" sz="2200" dirty="0"/>
              <a:t> Object e; μ(</a:t>
            </a:r>
            <a:r>
              <a:rPr lang="en-US" sz="2200" b="1" dirty="0"/>
              <a:t>s</a:t>
            </a:r>
            <a:r>
              <a:rPr lang="en-US" sz="2200" dirty="0"/>
              <a:t>).has(e);</a:t>
            </a:r>
          </a:p>
          <a:p>
            <a:pPr marL="0" indent="0">
              <a:buNone/>
            </a:pPr>
            <a:r>
              <a:rPr lang="en-US" sz="2200" dirty="0" smtClean="0"/>
              <a:t>	e </a:t>
            </a:r>
            <a:r>
              <a:rPr lang="en-US" sz="2200" dirty="0" err="1"/>
              <a:t>instanceof</a:t>
            </a:r>
            <a:r>
              <a:rPr lang="en-US" sz="2200" dirty="0"/>
              <a:t> T)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</a:t>
            </a:r>
            <a:r>
              <a:rPr lang="en-US" dirty="0"/>
              <a:t>(Person)</a:t>
            </a:r>
          </a:p>
          <a:p>
            <a:endParaRPr lang="en-US" dirty="0"/>
          </a:p>
          <a:p>
            <a:r>
              <a:rPr lang="en-US" dirty="0"/>
              <a:t>(\</a:t>
            </a:r>
            <a:r>
              <a:rPr lang="en-US" dirty="0" err="1"/>
              <a:t>forall</a:t>
            </a:r>
            <a:r>
              <a:rPr lang="en-US" dirty="0"/>
              <a:t> Object p; μ(</a:t>
            </a:r>
            <a:r>
              <a:rPr lang="en-US" b="1" dirty="0"/>
              <a:t>s</a:t>
            </a:r>
            <a:r>
              <a:rPr lang="en-US" dirty="0"/>
              <a:t>).has(p);</a:t>
            </a:r>
          </a:p>
          <a:p>
            <a:r>
              <a:rPr lang="en-US" dirty="0"/>
              <a:t>p </a:t>
            </a:r>
            <a:r>
              <a:rPr lang="en-US" dirty="0" err="1"/>
              <a:t>instanceof</a:t>
            </a:r>
            <a:r>
              <a:rPr lang="en-US" dirty="0"/>
              <a:t> Person)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3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402</TotalTime>
  <Words>725</Words>
  <Application>Microsoft Macintosh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Folio</vt:lpstr>
      <vt:lpstr>From OCL to JML</vt:lpstr>
      <vt:lpstr>PowerPoint Presentation</vt:lpstr>
      <vt:lpstr>PowerPoint Presentation</vt:lpstr>
      <vt:lpstr>Motivation</vt:lpstr>
      <vt:lpstr>WHY?</vt:lpstr>
      <vt:lpstr>Basic Types</vt:lpstr>
      <vt:lpstr>Boolean Operators</vt:lpstr>
      <vt:lpstr>Collection Operators</vt:lpstr>
      <vt:lpstr>JMLValueSet VS JMLObjectSet</vt:lpstr>
      <vt:lpstr>Common Operators</vt:lpstr>
      <vt:lpstr>What about excludesAll()?</vt:lpstr>
      <vt:lpstr>Other operators</vt:lpstr>
      <vt:lpstr>Iterator Expressions</vt:lpstr>
      <vt:lpstr>Operations not defined in Java</vt:lpstr>
      <vt:lpstr>max()</vt:lpstr>
      <vt:lpstr>Collections</vt:lpstr>
      <vt:lpstr>context Title Inv: availableCopies &gt; 0 = copies-&gt;exists(isAvailable)  </vt:lpstr>
      <vt:lpstr>Exercise</vt:lpstr>
      <vt:lpstr>Solution ?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OCL to JML</dc:title>
  <dc:creator>Karen Richart</dc:creator>
  <cp:lastModifiedBy>Karen Richart</cp:lastModifiedBy>
  <cp:revision>67</cp:revision>
  <dcterms:created xsi:type="dcterms:W3CDTF">2013-11-13T02:57:06Z</dcterms:created>
  <dcterms:modified xsi:type="dcterms:W3CDTF">2013-11-13T09:39:31Z</dcterms:modified>
</cp:coreProperties>
</file>