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7" r:id="rId3"/>
    <p:sldId id="259" r:id="rId4"/>
    <p:sldId id="261" r:id="rId5"/>
    <p:sldId id="262" r:id="rId6"/>
    <p:sldId id="269" r:id="rId7"/>
    <p:sldId id="264" r:id="rId8"/>
    <p:sldId id="270" r:id="rId9"/>
    <p:sldId id="271" r:id="rId10"/>
    <p:sldId id="272" r:id="rId11"/>
    <p:sldId id="266" r:id="rId12"/>
    <p:sldId id="274"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44" autoAdjust="0"/>
    <p:restoredTop sz="94660"/>
  </p:normalViewPr>
  <p:slideViewPr>
    <p:cSldViewPr snapToGrid="0">
      <p:cViewPr varScale="1">
        <p:scale>
          <a:sx n="74" d="100"/>
          <a:sy n="74"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FD94A0-55F5-4640-915B-ACBD23AF07B7}"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A43667-DDFD-434A-A2D0-7656A5DF5860}" type="slidenum">
              <a:rPr lang="en-US" smtClean="0"/>
              <a:t>‹#›</a:t>
            </a:fld>
            <a:endParaRPr lang="en-US"/>
          </a:p>
        </p:txBody>
      </p:sp>
    </p:spTree>
    <p:extLst>
      <p:ext uri="{BB962C8B-B14F-4D97-AF65-F5344CB8AC3E}">
        <p14:creationId xmlns:p14="http://schemas.microsoft.com/office/powerpoint/2010/main" val="32349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FD94A0-55F5-4640-915B-ACBD23AF07B7}"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A43667-DDFD-434A-A2D0-7656A5DF5860}" type="slidenum">
              <a:rPr lang="en-US" smtClean="0"/>
              <a:t>‹#›</a:t>
            </a:fld>
            <a:endParaRPr lang="en-US"/>
          </a:p>
        </p:txBody>
      </p:sp>
    </p:spTree>
    <p:extLst>
      <p:ext uri="{BB962C8B-B14F-4D97-AF65-F5344CB8AC3E}">
        <p14:creationId xmlns:p14="http://schemas.microsoft.com/office/powerpoint/2010/main" val="987332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FD94A0-55F5-4640-915B-ACBD23AF07B7}"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A43667-DDFD-434A-A2D0-7656A5DF5860}" type="slidenum">
              <a:rPr lang="en-US" smtClean="0"/>
              <a:t>‹#›</a:t>
            </a:fld>
            <a:endParaRPr lang="en-US"/>
          </a:p>
        </p:txBody>
      </p:sp>
    </p:spTree>
    <p:extLst>
      <p:ext uri="{BB962C8B-B14F-4D97-AF65-F5344CB8AC3E}">
        <p14:creationId xmlns:p14="http://schemas.microsoft.com/office/powerpoint/2010/main" val="1643092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FD94A0-55F5-4640-915B-ACBD23AF07B7}"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A43667-DDFD-434A-A2D0-7656A5DF5860}" type="slidenum">
              <a:rPr lang="en-US" smtClean="0"/>
              <a:t>‹#›</a:t>
            </a:fld>
            <a:endParaRPr lang="en-US"/>
          </a:p>
        </p:txBody>
      </p:sp>
    </p:spTree>
    <p:extLst>
      <p:ext uri="{BB962C8B-B14F-4D97-AF65-F5344CB8AC3E}">
        <p14:creationId xmlns:p14="http://schemas.microsoft.com/office/powerpoint/2010/main" val="1939610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FD94A0-55F5-4640-915B-ACBD23AF07B7}"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A43667-DDFD-434A-A2D0-7656A5DF5860}" type="slidenum">
              <a:rPr lang="en-US" smtClean="0"/>
              <a:t>‹#›</a:t>
            </a:fld>
            <a:endParaRPr lang="en-US"/>
          </a:p>
        </p:txBody>
      </p:sp>
    </p:spTree>
    <p:extLst>
      <p:ext uri="{BB962C8B-B14F-4D97-AF65-F5344CB8AC3E}">
        <p14:creationId xmlns:p14="http://schemas.microsoft.com/office/powerpoint/2010/main" val="2429417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FD94A0-55F5-4640-915B-ACBD23AF07B7}" type="datetimeFigureOut">
              <a:rPr lang="en-US" smtClean="0"/>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A43667-DDFD-434A-A2D0-7656A5DF5860}" type="slidenum">
              <a:rPr lang="en-US" smtClean="0"/>
              <a:t>‹#›</a:t>
            </a:fld>
            <a:endParaRPr lang="en-US"/>
          </a:p>
        </p:txBody>
      </p:sp>
    </p:spTree>
    <p:extLst>
      <p:ext uri="{BB962C8B-B14F-4D97-AF65-F5344CB8AC3E}">
        <p14:creationId xmlns:p14="http://schemas.microsoft.com/office/powerpoint/2010/main" val="2116799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FD94A0-55F5-4640-915B-ACBD23AF07B7}" type="datetimeFigureOut">
              <a:rPr lang="en-US" smtClean="0"/>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A43667-DDFD-434A-A2D0-7656A5DF5860}" type="slidenum">
              <a:rPr lang="en-US" smtClean="0"/>
              <a:t>‹#›</a:t>
            </a:fld>
            <a:endParaRPr lang="en-US"/>
          </a:p>
        </p:txBody>
      </p:sp>
    </p:spTree>
    <p:extLst>
      <p:ext uri="{BB962C8B-B14F-4D97-AF65-F5344CB8AC3E}">
        <p14:creationId xmlns:p14="http://schemas.microsoft.com/office/powerpoint/2010/main" val="4108833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FD94A0-55F5-4640-915B-ACBD23AF07B7}" type="datetimeFigureOut">
              <a:rPr lang="en-US" smtClean="0"/>
              <a:t>3/8/2019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A43667-DDFD-434A-A2D0-7656A5DF5860}" type="slidenum">
              <a:rPr lang="en-US" smtClean="0"/>
              <a:t>‹#›</a:t>
            </a:fld>
            <a:endParaRPr lang="en-US"/>
          </a:p>
        </p:txBody>
      </p:sp>
    </p:spTree>
    <p:extLst>
      <p:ext uri="{BB962C8B-B14F-4D97-AF65-F5344CB8AC3E}">
        <p14:creationId xmlns:p14="http://schemas.microsoft.com/office/powerpoint/2010/main" val="52378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FD94A0-55F5-4640-915B-ACBD23AF07B7}" type="datetimeFigureOut">
              <a:rPr lang="en-US" smtClean="0"/>
              <a:t>3/8/2019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A43667-DDFD-434A-A2D0-7656A5DF5860}" type="slidenum">
              <a:rPr lang="en-US" smtClean="0"/>
              <a:t>‹#›</a:t>
            </a:fld>
            <a:endParaRPr lang="en-US"/>
          </a:p>
        </p:txBody>
      </p:sp>
    </p:spTree>
    <p:extLst>
      <p:ext uri="{BB962C8B-B14F-4D97-AF65-F5344CB8AC3E}">
        <p14:creationId xmlns:p14="http://schemas.microsoft.com/office/powerpoint/2010/main" val="511366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FD94A0-55F5-4640-915B-ACBD23AF07B7}" type="datetimeFigureOut">
              <a:rPr lang="en-US" smtClean="0"/>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A43667-DDFD-434A-A2D0-7656A5DF5860}" type="slidenum">
              <a:rPr lang="en-US" smtClean="0"/>
              <a:t>‹#›</a:t>
            </a:fld>
            <a:endParaRPr lang="en-US"/>
          </a:p>
        </p:txBody>
      </p:sp>
    </p:spTree>
    <p:extLst>
      <p:ext uri="{BB962C8B-B14F-4D97-AF65-F5344CB8AC3E}">
        <p14:creationId xmlns:p14="http://schemas.microsoft.com/office/powerpoint/2010/main" val="3968628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FD94A0-55F5-4640-915B-ACBD23AF07B7}" type="datetimeFigureOut">
              <a:rPr lang="en-US" smtClean="0"/>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A43667-DDFD-434A-A2D0-7656A5DF5860}" type="slidenum">
              <a:rPr lang="en-US" smtClean="0"/>
              <a:t>‹#›</a:t>
            </a:fld>
            <a:endParaRPr lang="en-US"/>
          </a:p>
        </p:txBody>
      </p:sp>
    </p:spTree>
    <p:extLst>
      <p:ext uri="{BB962C8B-B14F-4D97-AF65-F5344CB8AC3E}">
        <p14:creationId xmlns:p14="http://schemas.microsoft.com/office/powerpoint/2010/main" val="1230896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FD94A0-55F5-4640-915B-ACBD23AF07B7}" type="datetimeFigureOut">
              <a:rPr lang="en-US" smtClean="0"/>
              <a:t>3/8/2019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A43667-DDFD-434A-A2D0-7656A5DF5860}" type="slidenum">
              <a:rPr lang="en-US" smtClean="0"/>
              <a:t>‹#›</a:t>
            </a:fld>
            <a:endParaRPr lang="en-US"/>
          </a:p>
        </p:txBody>
      </p:sp>
    </p:spTree>
    <p:extLst>
      <p:ext uri="{BB962C8B-B14F-4D97-AF65-F5344CB8AC3E}">
        <p14:creationId xmlns:p14="http://schemas.microsoft.com/office/powerpoint/2010/main" val="3705724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g"/><Relationship Id="rId1" Type="http://schemas.openxmlformats.org/officeDocument/2006/relationships/slideLayout" Target="../slideLayouts/slideLayout5.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5.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5.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137893"/>
            <a:ext cx="7772400" cy="1061367"/>
          </a:xfrm>
        </p:spPr>
        <p:txBody>
          <a:bodyPr>
            <a:normAutofit/>
          </a:bodyPr>
          <a:lstStyle/>
          <a:p>
            <a:r>
              <a:rPr lang="en-US" sz="2800" dirty="0" smtClean="0">
                <a:latin typeface="Times New Roman" pitchFamily="18" charset="0"/>
                <a:cs typeface="Times New Roman" pitchFamily="18" charset="0"/>
              </a:rPr>
              <a:t>Final </a:t>
            </a:r>
            <a:r>
              <a:rPr lang="en-US" sz="2800" dirty="0" smtClean="0">
                <a:latin typeface="Times New Roman" pitchFamily="18" charset="0"/>
                <a:cs typeface="Times New Roman" pitchFamily="18" charset="0"/>
              </a:rPr>
              <a:t>Home Take </a:t>
            </a:r>
            <a:r>
              <a:rPr lang="en-US" sz="2800" dirty="0">
                <a:latin typeface="Times New Roman" pitchFamily="18" charset="0"/>
                <a:cs typeface="Times New Roman" pitchFamily="18" charset="0"/>
              </a:rPr>
              <a:t>E</a:t>
            </a:r>
            <a:r>
              <a:rPr lang="en-US" sz="2800" dirty="0" smtClean="0">
                <a:latin typeface="Times New Roman" pitchFamily="18" charset="0"/>
                <a:cs typeface="Times New Roman" pitchFamily="18" charset="0"/>
              </a:rPr>
              <a:t>xam</a:t>
            </a:r>
            <a:endParaRPr lang="en-US" sz="2800" dirty="0">
              <a:latin typeface="Times New Roman" pitchFamily="18" charset="0"/>
              <a:cs typeface="Times New Roman" pitchFamily="18" charset="0"/>
            </a:endParaRPr>
          </a:p>
        </p:txBody>
      </p:sp>
      <p:sp>
        <p:nvSpPr>
          <p:cNvPr id="3" name="Subtitle 2"/>
          <p:cNvSpPr>
            <a:spLocks noGrp="1"/>
          </p:cNvSpPr>
          <p:nvPr>
            <p:ph type="subTitle" idx="1"/>
          </p:nvPr>
        </p:nvSpPr>
        <p:spPr>
          <a:xfrm>
            <a:off x="941231" y="244699"/>
            <a:ext cx="9980054" cy="1784125"/>
          </a:xfrm>
        </p:spPr>
        <p:txBody>
          <a:bodyPr>
            <a:normAutofit/>
          </a:bodyPr>
          <a:lstStyle/>
          <a:p>
            <a:r>
              <a:rPr lang="en-US" b="1" dirty="0" smtClean="0">
                <a:latin typeface="Times New Roman" pitchFamily="18" charset="0"/>
                <a:cs typeface="Times New Roman" pitchFamily="18" charset="0"/>
              </a:rPr>
              <a:t>                  </a:t>
            </a:r>
            <a:r>
              <a:rPr lang="en-US" sz="3600" b="1" dirty="0" smtClean="0">
                <a:latin typeface="Times New Roman" pitchFamily="18" charset="0"/>
                <a:cs typeface="Times New Roman" pitchFamily="18" charset="0"/>
              </a:rPr>
              <a:t>Mobile </a:t>
            </a:r>
            <a:r>
              <a:rPr lang="en-US" sz="3600" b="1" dirty="0">
                <a:latin typeface="Times New Roman" pitchFamily="18" charset="0"/>
                <a:cs typeface="Times New Roman" pitchFamily="18" charset="0"/>
              </a:rPr>
              <a:t>Health Application Programming</a:t>
            </a:r>
            <a:r>
              <a:rPr lang="en-US" altLang="en-US" sz="3600" b="1" dirty="0" smtClean="0">
                <a:latin typeface="Times New Roman" pitchFamily="18" charset="0"/>
                <a:cs typeface="Times New Roman" pitchFamily="18" charset="0"/>
              </a:rPr>
              <a:t/>
            </a:r>
            <a:br>
              <a:rPr lang="en-US" altLang="en-US" sz="3600" b="1" dirty="0" smtClean="0">
                <a:latin typeface="Times New Roman" pitchFamily="18" charset="0"/>
                <a:cs typeface="Times New Roman" pitchFamily="18" charset="0"/>
              </a:rPr>
            </a:br>
            <a:r>
              <a:rPr lang="en-US" altLang="en-US" sz="3600" b="1" dirty="0" smtClean="0">
                <a:latin typeface="Times New Roman" pitchFamily="18" charset="0"/>
                <a:cs typeface="Times New Roman" pitchFamily="18" charset="0"/>
              </a:rPr>
              <a:t>(</a:t>
            </a:r>
            <a:r>
              <a:rPr lang="en-US" sz="3600" b="1" dirty="0">
                <a:latin typeface="Times New Roman" pitchFamily="18" charset="0"/>
                <a:cs typeface="Times New Roman" pitchFamily="18" charset="0"/>
              </a:rPr>
              <a:t>HIT 6124)</a:t>
            </a:r>
          </a:p>
        </p:txBody>
      </p:sp>
      <p:sp>
        <p:nvSpPr>
          <p:cNvPr id="4" name="Title 1"/>
          <p:cNvSpPr txBox="1">
            <a:spLocks/>
          </p:cNvSpPr>
          <p:nvPr/>
        </p:nvSpPr>
        <p:spPr>
          <a:xfrm>
            <a:off x="2535382" y="2286001"/>
            <a:ext cx="7620000" cy="3375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a:latin typeface="Times New Roman" pitchFamily="18" charset="0"/>
                <a:cs typeface="Times New Roman" pitchFamily="18" charset="0"/>
              </a:rPr>
              <a:t>Prepared by</a:t>
            </a:r>
          </a:p>
          <a:p>
            <a:r>
              <a:rPr lang="en-US" sz="2400" b="1" dirty="0" smtClean="0">
                <a:latin typeface="Times New Roman" pitchFamily="18" charset="0"/>
                <a:cs typeface="Times New Roman" pitchFamily="18" charset="0"/>
              </a:rPr>
              <a:t>Endashaw Amsalu        </a:t>
            </a:r>
            <a:r>
              <a:rPr lang="en-US" sz="2400" b="1" dirty="0" smtClean="0">
                <a:latin typeface="Times New Roman" pitchFamily="18" charset="0"/>
                <a:cs typeface="Times New Roman" pitchFamily="18" charset="0"/>
              </a:rPr>
              <a:t>  2018/MHIT/007/PS</a:t>
            </a:r>
            <a:endParaRPr lang="en-US" sz="2400" b="1" dirty="0">
              <a:latin typeface="Times New Roman" pitchFamily="18" charset="0"/>
              <a:cs typeface="Times New Roman" pitchFamily="18" charset="0"/>
            </a:endParaRPr>
          </a:p>
          <a:p>
            <a:r>
              <a:rPr lang="en-US" sz="2400" b="1" dirty="0" err="1" smtClean="0">
                <a:latin typeface="Times New Roman" pitchFamily="18" charset="0"/>
                <a:cs typeface="Times New Roman" pitchFamily="18" charset="0"/>
              </a:rPr>
              <a:t>Ndibarekera</a:t>
            </a:r>
            <a:r>
              <a:rPr lang="en-US" sz="2400" b="1" dirty="0" smtClean="0">
                <a:latin typeface="Times New Roman" pitchFamily="18" charset="0"/>
                <a:cs typeface="Times New Roman" pitchFamily="18" charset="0"/>
              </a:rPr>
              <a:t> Maureen  </a:t>
            </a:r>
            <a:r>
              <a:rPr lang="en-US" sz="2400" b="1" dirty="0" smtClean="0">
                <a:latin typeface="Times New Roman" pitchFamily="18" charset="0"/>
                <a:cs typeface="Times New Roman" pitchFamily="18" charset="0"/>
              </a:rPr>
              <a:t>  2018/MHIT/020/PS</a:t>
            </a:r>
            <a:endParaRPr lang="en-US" sz="2400" b="1" dirty="0">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582" y="38100"/>
            <a:ext cx="2209800" cy="1295400"/>
          </a:xfrm>
          <a:prstGeom prst="rect">
            <a:avLst/>
          </a:prstGeom>
        </p:spPr>
      </p:pic>
      <p:sp>
        <p:nvSpPr>
          <p:cNvPr id="6" name="Date Placeholder 5"/>
          <p:cNvSpPr>
            <a:spLocks noGrp="1"/>
          </p:cNvSpPr>
          <p:nvPr>
            <p:ph type="dt" sz="half" idx="10"/>
          </p:nvPr>
        </p:nvSpPr>
        <p:spPr/>
        <p:txBody>
          <a:bodyPr/>
          <a:lstStyle/>
          <a:p>
            <a:fld id="{AD9FA9B5-105B-4904-9B86-CEED8FEDF02F}" type="datetime1">
              <a:rPr lang="en-US" smtClean="0"/>
              <a:t>3/8/2019</a:t>
            </a:fld>
            <a:endParaRPr lang="en-US"/>
          </a:p>
        </p:txBody>
      </p:sp>
    </p:spTree>
    <p:extLst>
      <p:ext uri="{BB962C8B-B14F-4D97-AF65-F5344CB8AC3E}">
        <p14:creationId xmlns:p14="http://schemas.microsoft.com/office/powerpoint/2010/main" val="41938150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Demo cont.…</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b="0" dirty="0">
                <a:solidFill>
                  <a:schemeClr val="accent1">
                    <a:lumMod val="75000"/>
                  </a:schemeClr>
                </a:solidFill>
                <a:latin typeface="Times New Roman" panose="02020603050405020304" pitchFamily="18" charset="0"/>
                <a:cs typeface="Times New Roman" panose="02020603050405020304" pitchFamily="18" charset="0"/>
              </a:rPr>
              <a:t>Fig 6: clicking the set an alarm time menu button of fig 1B </a:t>
            </a:r>
            <a:endParaRPr lang="en-US" b="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p:txBody>
          <a:bodyPr/>
          <a:lstStyle/>
          <a:p>
            <a:r>
              <a:rPr lang="en-US" dirty="0">
                <a:solidFill>
                  <a:schemeClr val="accent1">
                    <a:lumMod val="75000"/>
                  </a:schemeClr>
                </a:solidFill>
                <a:latin typeface="Times New Roman" panose="02020603050405020304" pitchFamily="18" charset="0"/>
                <a:cs typeface="Times New Roman" panose="02020603050405020304" pitchFamily="18" charset="0"/>
              </a:rPr>
              <a:t>Fig 7: clicking the check an alarm ringtone menu button of fig 1B</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992" y="154782"/>
            <a:ext cx="2209800" cy="1295400"/>
          </a:xfrm>
          <a:prstGeom prst="rect">
            <a:avLst/>
          </a:prstGeom>
        </p:spPr>
      </p:pic>
      <p:pic>
        <p:nvPicPr>
          <p:cNvPr id="9" name="Content Placeholder 8" descr="D:\PG\2nd_semister\MobileApp\pic\Screenshot_20190308-194750_My HealthCareApp.jpg"/>
          <p:cNvPicPr>
            <a:picLocks noGrp="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2381913" y="2505075"/>
            <a:ext cx="2073537" cy="3684588"/>
          </a:xfrm>
          <a:prstGeom prst="rect">
            <a:avLst/>
          </a:prstGeom>
          <a:noFill/>
          <a:ln>
            <a:noFill/>
          </a:ln>
        </p:spPr>
      </p:pic>
      <p:pic>
        <p:nvPicPr>
          <p:cNvPr id="12" name="Content Placeholder 11" descr="D:\PG\2nd_semister\MobileApp\pic\Screenshot_20190308-194757_My HealthCareApp.jpg"/>
          <p:cNvPicPr>
            <a:picLocks noGrp="1"/>
          </p:cNvPicPr>
          <p:nvPr>
            <p:ph sz="quarter" idx="4"/>
          </p:nvPr>
        </p:nvPicPr>
        <p:blipFill>
          <a:blip r:embed="rId4" cstate="print">
            <a:extLst>
              <a:ext uri="{28A0092B-C50C-407E-A947-70E740481C1C}">
                <a14:useLocalDpi xmlns:a14="http://schemas.microsoft.com/office/drawing/2010/main" val="0"/>
              </a:ext>
            </a:extLst>
          </a:blip>
          <a:srcRect/>
          <a:stretch>
            <a:fillRect/>
          </a:stretch>
        </p:blipFill>
        <p:spPr bwMode="auto">
          <a:xfrm>
            <a:off x="7096259" y="2505075"/>
            <a:ext cx="2703825" cy="3684588"/>
          </a:xfrm>
          <a:prstGeom prst="rect">
            <a:avLst/>
          </a:prstGeom>
          <a:noFill/>
          <a:ln>
            <a:noFill/>
          </a:ln>
        </p:spPr>
      </p:pic>
    </p:spTree>
    <p:extLst>
      <p:ext uri="{BB962C8B-B14F-4D97-AF65-F5344CB8AC3E}">
        <p14:creationId xmlns:p14="http://schemas.microsoft.com/office/powerpoint/2010/main" val="40676797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27187"/>
            <a:ext cx="10515600" cy="4729163"/>
          </a:xfrm>
        </p:spPr>
        <p:txBody>
          <a:bodyPr>
            <a:normAutofit/>
          </a:bodyPr>
          <a:lstStyle/>
          <a:p>
            <a:pPr>
              <a:buFont typeface="Wingdings" panose="05000000000000000000" pitchFamily="2" charset="2"/>
              <a:buChar char="v"/>
            </a:pPr>
            <a:endParaRPr lang="en-US" sz="1800" i="1" dirty="0" smtClean="0">
              <a:latin typeface="Times New Roman" panose="02020603050405020304" pitchFamily="18" charset="0"/>
              <a:cs typeface="Times New Roman" panose="02020603050405020304" pitchFamily="18" charset="0"/>
            </a:endParaRPr>
          </a:p>
          <a:p>
            <a:pPr marL="0" indent="0">
              <a:buNone/>
            </a:pPr>
            <a:endParaRPr lang="en-US" sz="1800"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1800"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1800" i="1"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Demo cont.…</a:t>
            </a: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52400"/>
            <a:ext cx="2209800" cy="1295400"/>
          </a:xfrm>
          <a:prstGeom prst="rect">
            <a:avLst/>
          </a:prstGeom>
        </p:spPr>
      </p:pic>
      <p:sp>
        <p:nvSpPr>
          <p:cNvPr id="5" name="Date Placeholder 4"/>
          <p:cNvSpPr>
            <a:spLocks noGrp="1"/>
          </p:cNvSpPr>
          <p:nvPr>
            <p:ph type="dt" sz="half" idx="10"/>
          </p:nvPr>
        </p:nvSpPr>
        <p:spPr/>
        <p:txBody>
          <a:bodyPr/>
          <a:lstStyle/>
          <a:p>
            <a:fld id="{4B7AD232-6DAC-4314-9388-7F8A36929799}" type="datetime1">
              <a:rPr lang="en-US" smtClean="0"/>
              <a:t>3/8/2019</a:t>
            </a:fld>
            <a:endParaRPr lang="en-US"/>
          </a:p>
        </p:txBody>
      </p:sp>
      <p:pic>
        <p:nvPicPr>
          <p:cNvPr id="6" name="Picture 5" descr="C:\Users\endesh\AppData\Local\Microsoft\Windows\INetCache\Content.Word\Screenshot_20190304-230315_Easy Note.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3999" y="2243589"/>
            <a:ext cx="3871170" cy="4403167"/>
          </a:xfrm>
          <a:prstGeom prst="rect">
            <a:avLst/>
          </a:prstGeom>
          <a:noFill/>
          <a:ln>
            <a:noFill/>
          </a:ln>
        </p:spPr>
      </p:pic>
      <p:cxnSp>
        <p:nvCxnSpPr>
          <p:cNvPr id="7" name="Straight Arrow Connector 6"/>
          <p:cNvCxnSpPr/>
          <p:nvPr/>
        </p:nvCxnSpPr>
        <p:spPr>
          <a:xfrm flipV="1">
            <a:off x="5238616" y="2581275"/>
            <a:ext cx="1314450" cy="742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262093" y="3503612"/>
            <a:ext cx="1543050" cy="247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771247" y="2216150"/>
            <a:ext cx="3841757" cy="369332"/>
          </a:xfrm>
          <a:prstGeom prst="rect">
            <a:avLst/>
          </a:prstGeom>
        </p:spPr>
        <p:txBody>
          <a:bodyPr wrap="none">
            <a:spAutoFit/>
          </a:bodyPr>
          <a:lstStyle/>
          <a:p>
            <a:r>
              <a:rPr lang="en-US" b="1" dirty="0">
                <a:latin typeface="Times New Roman" panose="02020603050405020304" pitchFamily="18" charset="0"/>
                <a:ea typeface="Calibri" panose="020F0502020204030204" pitchFamily="34" charset="0"/>
              </a:rPr>
              <a:t>Delete the </a:t>
            </a:r>
            <a:r>
              <a:rPr lang="en-US" b="1" dirty="0">
                <a:solidFill>
                  <a:srgbClr val="FF0000"/>
                </a:solidFill>
                <a:latin typeface="Times New Roman" panose="02020603050405020304" pitchFamily="18" charset="0"/>
                <a:ea typeface="Calibri" panose="020F0502020204030204" pitchFamily="34" charset="0"/>
              </a:rPr>
              <a:t>Note </a:t>
            </a:r>
            <a:r>
              <a:rPr lang="en-US" b="1" dirty="0">
                <a:latin typeface="Times New Roman" panose="02020603050405020304" pitchFamily="18" charset="0"/>
                <a:ea typeface="Calibri" panose="020F0502020204030204" pitchFamily="34" charset="0"/>
              </a:rPr>
              <a:t>from </a:t>
            </a:r>
            <a:r>
              <a:rPr lang="en-US" b="1" dirty="0">
                <a:solidFill>
                  <a:srgbClr val="FF0000"/>
                </a:solidFill>
                <a:latin typeface="Times New Roman" panose="02020603050405020304" pitchFamily="18" charset="0"/>
                <a:ea typeface="Calibri" panose="020F0502020204030204" pitchFamily="34" charset="0"/>
              </a:rPr>
              <a:t>Room Database</a:t>
            </a:r>
            <a:endParaRPr lang="en-US" dirty="0"/>
          </a:p>
        </p:txBody>
      </p:sp>
      <p:pic>
        <p:nvPicPr>
          <p:cNvPr id="10" name="Picture 9" descr="C:\Users\endesh\AppData\Local\Microsoft\Windows\INetCache\Content.Word\Screenshot_20190304-230824_Easy Note.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93282" y="3497241"/>
            <a:ext cx="2538969" cy="2859109"/>
          </a:xfrm>
          <a:prstGeom prst="rect">
            <a:avLst/>
          </a:prstGeom>
          <a:noFill/>
          <a:ln>
            <a:noFill/>
          </a:ln>
        </p:spPr>
      </p:pic>
      <p:sp>
        <p:nvSpPr>
          <p:cNvPr id="11" name="Title 1"/>
          <p:cNvSpPr txBox="1">
            <a:spLocks/>
          </p:cNvSpPr>
          <p:nvPr/>
        </p:nvSpPr>
        <p:spPr>
          <a:xfrm>
            <a:off x="73761" y="1734601"/>
            <a:ext cx="8089005" cy="47732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chemeClr val="accent1"/>
                </a:solidFill>
                <a:latin typeface="Times New Roman" pitchFamily="18" charset="0"/>
                <a:cs typeface="Times New Roman" pitchFamily="18" charset="0"/>
              </a:rPr>
              <a:t>Fig 8: clicking the menu button of fig 3 </a:t>
            </a:r>
          </a:p>
        </p:txBody>
      </p:sp>
    </p:spTree>
    <p:extLst>
      <p:ext uri="{BB962C8B-B14F-4D97-AF65-F5344CB8AC3E}">
        <p14:creationId xmlns:p14="http://schemas.microsoft.com/office/powerpoint/2010/main" val="12431308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27187"/>
            <a:ext cx="10515600" cy="4729163"/>
          </a:xfrm>
        </p:spPr>
        <p:txBody>
          <a:bodyPr>
            <a:normAutofit/>
          </a:bodyPr>
          <a:lstStyle/>
          <a:p>
            <a:pPr>
              <a:buFont typeface="Wingdings" panose="05000000000000000000" pitchFamily="2" charset="2"/>
              <a:buChar char="v"/>
            </a:pPr>
            <a:endParaRPr lang="en-US" sz="1800" i="1" dirty="0" smtClean="0">
              <a:latin typeface="Times New Roman" panose="02020603050405020304" pitchFamily="18" charset="0"/>
              <a:cs typeface="Times New Roman" panose="02020603050405020304" pitchFamily="18" charset="0"/>
            </a:endParaRPr>
          </a:p>
          <a:p>
            <a:pPr marL="0" indent="0">
              <a:buNone/>
            </a:pPr>
            <a:endParaRPr lang="en-US" sz="1800"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1800"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1800" i="1"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pPr algn="ctr"/>
            <a:r>
              <a:rPr lang="en-US" dirty="0">
                <a:latin typeface="Times New Roman" pitchFamily="18" charset="0"/>
                <a:cs typeface="Times New Roman" pitchFamily="18" charset="0"/>
              </a:rPr>
              <a:t>Demo cont.…</a:t>
            </a: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52400"/>
            <a:ext cx="2209800" cy="1295400"/>
          </a:xfrm>
          <a:prstGeom prst="rect">
            <a:avLst/>
          </a:prstGeom>
        </p:spPr>
      </p:pic>
      <p:sp>
        <p:nvSpPr>
          <p:cNvPr id="5" name="Date Placeholder 4"/>
          <p:cNvSpPr>
            <a:spLocks noGrp="1"/>
          </p:cNvSpPr>
          <p:nvPr>
            <p:ph type="dt" sz="half" idx="10"/>
          </p:nvPr>
        </p:nvSpPr>
        <p:spPr/>
        <p:txBody>
          <a:bodyPr/>
          <a:lstStyle/>
          <a:p>
            <a:fld id="{4B7AD232-6DAC-4314-9388-7F8A36929799}" type="datetime1">
              <a:rPr lang="en-US" smtClean="0"/>
              <a:t>3/8/2019</a:t>
            </a:fld>
            <a:endParaRPr lang="en-US"/>
          </a:p>
        </p:txBody>
      </p:sp>
      <p:sp>
        <p:nvSpPr>
          <p:cNvPr id="11" name="Title 1"/>
          <p:cNvSpPr txBox="1">
            <a:spLocks/>
          </p:cNvSpPr>
          <p:nvPr/>
        </p:nvSpPr>
        <p:spPr>
          <a:xfrm>
            <a:off x="1317937" y="1756939"/>
            <a:ext cx="8089005" cy="47732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1"/>
                </a:solidFill>
                <a:latin typeface="Times New Roman" pitchFamily="18" charset="0"/>
                <a:cs typeface="Times New Roman" pitchFamily="18" charset="0"/>
              </a:rPr>
              <a:t>Fig 8: clicking the exit button of fig 1B </a:t>
            </a:r>
          </a:p>
        </p:txBody>
      </p:sp>
      <p:pic>
        <p:nvPicPr>
          <p:cNvPr id="12" name="Picture 11" descr="C:\Users\endesh\AppData\Local\Microsoft\Windows\INetCache\Content.Word\Screenshot_20190308-201759_My HealthCareApp.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20081" y="2509100"/>
            <a:ext cx="2965450" cy="3333750"/>
          </a:xfrm>
          <a:prstGeom prst="rect">
            <a:avLst/>
          </a:prstGeom>
          <a:noFill/>
          <a:ln>
            <a:noFill/>
          </a:ln>
        </p:spPr>
      </p:pic>
    </p:spTree>
    <p:extLst>
      <p:ext uri="{BB962C8B-B14F-4D97-AF65-F5344CB8AC3E}">
        <p14:creationId xmlns:p14="http://schemas.microsoft.com/office/powerpoint/2010/main" val="12764967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27187"/>
            <a:ext cx="10515600" cy="4729163"/>
          </a:xfrm>
        </p:spPr>
        <p:txBody>
          <a:bodyPr>
            <a:normAutofit/>
          </a:bodyPr>
          <a:lstStyle/>
          <a:p>
            <a:pPr>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Nik</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Azliza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Nik</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Ariffin</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et al., </a:t>
            </a:r>
            <a:r>
              <a:rPr lang="en-US" sz="1800" dirty="0">
                <a:latin typeface="Times New Roman" panose="02020603050405020304" pitchFamily="18" charset="0"/>
                <a:cs typeface="Times New Roman" panose="02020603050405020304" pitchFamily="18" charset="0"/>
              </a:rPr>
              <a:t>2018. Implementation of Electronic Medical Records in Developing Countries: Challenges &amp; Barriers. </a:t>
            </a:r>
            <a:r>
              <a:rPr lang="en-US" sz="1800" dirty="0" err="1">
                <a:latin typeface="Times New Roman" panose="02020603050405020304" pitchFamily="18" charset="0"/>
                <a:cs typeface="Times New Roman" panose="02020603050405020304" pitchFamily="18" charset="0"/>
              </a:rPr>
              <a:t>Acadamic</a:t>
            </a:r>
            <a:r>
              <a:rPr lang="en-US" sz="1800" dirty="0">
                <a:latin typeface="Times New Roman" panose="02020603050405020304" pitchFamily="18" charset="0"/>
                <a:cs typeface="Times New Roman" panose="02020603050405020304" pitchFamily="18" charset="0"/>
              </a:rPr>
              <a:t> research, 7(3).</a:t>
            </a:r>
          </a:p>
          <a:p>
            <a:pPr>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WorldBank</a:t>
            </a:r>
            <a:r>
              <a:rPr lang="en-US" sz="1800" dirty="0">
                <a:latin typeface="Times New Roman" panose="02020603050405020304" pitchFamily="18" charset="0"/>
                <a:cs typeface="Times New Roman" panose="02020603050405020304" pitchFamily="18" charset="0"/>
              </a:rPr>
              <a:t>, 2011. Mobile Applications for the Health Sector. </a:t>
            </a:r>
          </a:p>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Developer, A., </a:t>
            </a:r>
            <a:r>
              <a:rPr lang="en-US" sz="1800" dirty="0" err="1">
                <a:latin typeface="Times New Roman" panose="02020603050405020304" pitchFamily="18" charset="0"/>
                <a:cs typeface="Times New Roman" panose="02020603050405020304" pitchFamily="18" charset="0"/>
              </a:rPr>
              <a:t>n.d.</a:t>
            </a:r>
            <a:r>
              <a:rPr lang="en-US" sz="1800" dirty="0">
                <a:latin typeface="Times New Roman" panose="02020603050405020304" pitchFamily="18" charset="0"/>
                <a:cs typeface="Times New Roman" panose="02020603050405020304" pitchFamily="18" charset="0"/>
              </a:rPr>
              <a:t> Room Persistence Library. [Online] </a:t>
            </a:r>
          </a:p>
          <a:p>
            <a:pPr>
              <a:buFont typeface="Wingdings" panose="05000000000000000000" pitchFamily="2" charset="2"/>
              <a:buChar char="ü"/>
            </a:pPr>
            <a:r>
              <a:rPr lang="en-US" sz="1800" dirty="0" smtClean="0">
                <a:latin typeface="Times New Roman" panose="02020603050405020304" pitchFamily="18" charset="0"/>
                <a:cs typeface="Times New Roman" panose="02020603050405020304" pitchFamily="18" charset="0"/>
              </a:rPr>
              <a:t>Available </a:t>
            </a:r>
            <a:r>
              <a:rPr lang="en-US" sz="1800" dirty="0">
                <a:latin typeface="Times New Roman" panose="02020603050405020304" pitchFamily="18" charset="0"/>
                <a:cs typeface="Times New Roman" panose="02020603050405020304" pitchFamily="18" charset="0"/>
              </a:rPr>
              <a:t>at: https://</a:t>
            </a:r>
            <a:r>
              <a:rPr lang="en-US" sz="1800" dirty="0" smtClean="0">
                <a:latin typeface="Times New Roman" panose="02020603050405020304" pitchFamily="18" charset="0"/>
                <a:cs typeface="Times New Roman" panose="02020603050405020304" pitchFamily="18" charset="0"/>
              </a:rPr>
              <a:t>android.jlelse.eu/android-architecture-components-room-introduction-4774dd72a1ae[Accessed 6 </a:t>
            </a:r>
            <a:r>
              <a:rPr lang="en-US" sz="1800" dirty="0">
                <a:latin typeface="Times New Roman" panose="02020603050405020304" pitchFamily="18" charset="0"/>
                <a:cs typeface="Times New Roman" panose="02020603050405020304" pitchFamily="18" charset="0"/>
              </a:rPr>
              <a:t>February 2019].</a:t>
            </a:r>
          </a:p>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Developer, A., 2019. Permission. [Online] Available at: https://developer.android.com/guide/topics/permissions/overview [Accessed 16 02 2019].</a:t>
            </a:r>
          </a:p>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Kumar, G., 2016. Permission Model In Android Marshmallow Using READ_CONTACTS Permission. [Online] Available at: https://www.c-sharpcorner.com/article/permission-model-in-android-marshmallow-using-readcontacts/[Accessed 16 2 2019].</a:t>
            </a:r>
          </a:p>
        </p:txBody>
      </p:sp>
      <p:sp>
        <p:nvSpPr>
          <p:cNvPr id="2" name="Title 1"/>
          <p:cNvSpPr>
            <a:spLocks noGrp="1"/>
          </p:cNvSpPr>
          <p:nvPr>
            <p:ph type="title"/>
          </p:nvPr>
        </p:nvSpPr>
        <p:spPr/>
        <p:txBody>
          <a:bodyPr>
            <a:normAutofit/>
          </a:bodyPr>
          <a:lstStyle/>
          <a:p>
            <a:pPr algn="ctr"/>
            <a:r>
              <a:rPr lang="en-US" sz="4800" dirty="0">
                <a:latin typeface="Times New Roman" pitchFamily="18" charset="0"/>
                <a:cs typeface="Times New Roman" pitchFamily="18" charset="0"/>
              </a:rPr>
              <a:t>References</a:t>
            </a:r>
            <a:endParaRPr lang="en-US" sz="48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52400"/>
            <a:ext cx="2209800" cy="1295400"/>
          </a:xfrm>
          <a:prstGeom prst="rect">
            <a:avLst/>
          </a:prstGeom>
        </p:spPr>
      </p:pic>
      <p:sp>
        <p:nvSpPr>
          <p:cNvPr id="5" name="Date Placeholder 4"/>
          <p:cNvSpPr>
            <a:spLocks noGrp="1"/>
          </p:cNvSpPr>
          <p:nvPr>
            <p:ph type="dt" sz="half" idx="10"/>
          </p:nvPr>
        </p:nvSpPr>
        <p:spPr/>
        <p:txBody>
          <a:bodyPr/>
          <a:lstStyle/>
          <a:p>
            <a:fld id="{4B7AD232-6DAC-4314-9388-7F8A36929799}" type="datetime1">
              <a:rPr lang="en-US" smtClean="0"/>
              <a:t>3/8/2019</a:t>
            </a:fld>
            <a:endParaRPr lang="en-US"/>
          </a:p>
        </p:txBody>
      </p:sp>
    </p:spTree>
    <p:extLst>
      <p:ext uri="{BB962C8B-B14F-4D97-AF65-F5344CB8AC3E}">
        <p14:creationId xmlns:p14="http://schemas.microsoft.com/office/powerpoint/2010/main" val="7902390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v"/>
            </a:pPr>
            <a:endParaRPr lang="en-US" dirty="0" smtClean="0">
              <a:latin typeface="Times New Roman" pitchFamily="18" charset="0"/>
              <a:cs typeface="Times New Roman" pitchFamily="18" charset="0"/>
            </a:endParaRPr>
          </a:p>
          <a:p>
            <a:pPr>
              <a:buFont typeface="Wingdings" pitchFamily="2" charset="2"/>
              <a:buChar char="v"/>
            </a:pPr>
            <a:r>
              <a:rPr lang="en-US" dirty="0">
                <a:latin typeface="Times New Roman" pitchFamily="18" charset="0"/>
                <a:cs typeface="Times New Roman" pitchFamily="18" charset="0"/>
              </a:rPr>
              <a:t>Introduction</a:t>
            </a:r>
          </a:p>
          <a:p>
            <a:pPr>
              <a:buFont typeface="Wingdings" pitchFamily="2" charset="2"/>
              <a:buChar char="v"/>
            </a:pPr>
            <a:r>
              <a:rPr lang="en-US" dirty="0">
                <a:latin typeface="Times New Roman" pitchFamily="18" charset="0"/>
                <a:cs typeface="Times New Roman" pitchFamily="18" charset="0"/>
              </a:rPr>
              <a:t>Problem Statement </a:t>
            </a:r>
          </a:p>
          <a:p>
            <a:pPr>
              <a:buFont typeface="Wingdings" pitchFamily="2" charset="2"/>
              <a:buChar char="v"/>
            </a:pPr>
            <a:r>
              <a:rPr lang="en-US" dirty="0" smtClean="0">
                <a:latin typeface="Times New Roman" pitchFamily="18" charset="0"/>
                <a:cs typeface="Times New Roman" pitchFamily="18" charset="0"/>
              </a:rPr>
              <a:t>Proposed Solution </a:t>
            </a:r>
            <a:endParaRPr lang="en-US" dirty="0">
              <a:latin typeface="Times New Roman" pitchFamily="18" charset="0"/>
              <a:cs typeface="Times New Roman" pitchFamily="18" charset="0"/>
            </a:endParaRPr>
          </a:p>
          <a:p>
            <a:pPr>
              <a:buFont typeface="Wingdings" pitchFamily="2" charset="2"/>
              <a:buChar char="v"/>
            </a:pPr>
            <a:r>
              <a:rPr lang="en-US" dirty="0">
                <a:latin typeface="Times New Roman" pitchFamily="18" charset="0"/>
                <a:cs typeface="Times New Roman" pitchFamily="18" charset="0"/>
              </a:rPr>
              <a:t>Android features used in this </a:t>
            </a:r>
            <a:r>
              <a:rPr lang="en-US" dirty="0" smtClean="0">
                <a:latin typeface="Times New Roman" pitchFamily="18" charset="0"/>
                <a:cs typeface="Times New Roman" pitchFamily="18" charset="0"/>
              </a:rPr>
              <a:t>project</a:t>
            </a:r>
          </a:p>
          <a:p>
            <a:pPr>
              <a:buFont typeface="Wingdings" pitchFamily="2" charset="2"/>
              <a:buChar char="v"/>
            </a:pPr>
            <a:r>
              <a:rPr lang="en-US" dirty="0" smtClean="0">
                <a:latin typeface="Times New Roman" pitchFamily="18" charset="0"/>
                <a:cs typeface="Times New Roman" pitchFamily="18" charset="0"/>
              </a:rPr>
              <a:t>Demo</a:t>
            </a:r>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Outline </a:t>
            </a: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52400"/>
            <a:ext cx="2209800" cy="1295400"/>
          </a:xfrm>
          <a:prstGeom prst="rect">
            <a:avLst/>
          </a:prstGeom>
        </p:spPr>
      </p:pic>
      <p:sp>
        <p:nvSpPr>
          <p:cNvPr id="5" name="Date Placeholder 4"/>
          <p:cNvSpPr>
            <a:spLocks noGrp="1"/>
          </p:cNvSpPr>
          <p:nvPr>
            <p:ph type="dt" sz="half" idx="10"/>
          </p:nvPr>
        </p:nvSpPr>
        <p:spPr/>
        <p:txBody>
          <a:bodyPr/>
          <a:lstStyle/>
          <a:p>
            <a:fld id="{41A6587D-A17C-480F-8F86-2D584843AC40}" type="datetime1">
              <a:rPr lang="en-US" smtClean="0"/>
              <a:t>3/8/2019</a:t>
            </a:fld>
            <a:endParaRPr lang="en-US"/>
          </a:p>
        </p:txBody>
      </p:sp>
    </p:spTree>
    <p:extLst>
      <p:ext uri="{BB962C8B-B14F-4D97-AF65-F5344CB8AC3E}">
        <p14:creationId xmlns:p14="http://schemas.microsoft.com/office/powerpoint/2010/main" val="2712240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47800"/>
            <a:ext cx="10515600" cy="4729163"/>
          </a:xfrm>
        </p:spPr>
        <p:txBody>
          <a:bodyPr>
            <a:normAutofit/>
          </a:bodyPr>
          <a:lstStyle/>
          <a:p>
            <a:pPr algn="just">
              <a:buFont typeface="Wingdings" pitchFamily="2" charset="2"/>
              <a:buChar char="v"/>
            </a:pPr>
            <a:r>
              <a:rPr lang="en-US" sz="3200" dirty="0">
                <a:latin typeface="Times New Roman" pitchFamily="18" charset="0"/>
                <a:cs typeface="Times New Roman" pitchFamily="18" charset="0"/>
              </a:rPr>
              <a:t>The use of mobile applications for healthcare is a young and dynamic field that could improve the well-being of people around the world. </a:t>
            </a:r>
            <a:endParaRPr lang="en-US" sz="3200" dirty="0" smtClean="0">
              <a:latin typeface="Times New Roman" pitchFamily="18" charset="0"/>
              <a:cs typeface="Times New Roman" pitchFamily="18" charset="0"/>
            </a:endParaRPr>
          </a:p>
          <a:p>
            <a:pPr algn="just">
              <a:buFont typeface="Wingdings" pitchFamily="2" charset="2"/>
              <a:buChar char="v"/>
            </a:pPr>
            <a:r>
              <a:rPr lang="en-US" sz="3200" dirty="0" smtClean="0">
                <a:latin typeface="Times New Roman" pitchFamily="18" charset="0"/>
                <a:cs typeface="Times New Roman" pitchFamily="18" charset="0"/>
              </a:rPr>
              <a:t>Mobile </a:t>
            </a:r>
            <a:r>
              <a:rPr lang="en-US" sz="3200" dirty="0">
                <a:latin typeface="Times New Roman" pitchFamily="18" charset="0"/>
                <a:cs typeface="Times New Roman" pitchFamily="18" charset="0"/>
              </a:rPr>
              <a:t>applications can lower costs and improve the quality of healthcare as well as shift behavior to strengthen prevention, all of which can improve health outcomes over the long term (World Bank, 2011). </a:t>
            </a:r>
            <a:endParaRPr lang="en-US" sz="32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52400"/>
            <a:ext cx="2209800" cy="1295400"/>
          </a:xfrm>
          <a:prstGeom prst="rect">
            <a:avLst/>
          </a:prstGeom>
        </p:spPr>
      </p:pic>
    </p:spTree>
    <p:extLst>
      <p:ext uri="{BB962C8B-B14F-4D97-AF65-F5344CB8AC3E}">
        <p14:creationId xmlns:p14="http://schemas.microsoft.com/office/powerpoint/2010/main" val="4187289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47800"/>
            <a:ext cx="10515600" cy="4729163"/>
          </a:xfrm>
        </p:spPr>
        <p:txBody>
          <a:bodyPr>
            <a:normAutofit/>
          </a:bodyPr>
          <a:lstStyle/>
          <a:p>
            <a:pPr>
              <a:buFont typeface="Wingdings" panose="05000000000000000000" pitchFamily="2" charset="2"/>
              <a:buChar char="v"/>
            </a:pPr>
            <a:r>
              <a:rPr lang="en-US" sz="3200" dirty="0" smtClean="0">
                <a:latin typeface="Times New Roman" panose="02020603050405020304" pitchFamily="18" charset="0"/>
                <a:cs typeface="Times New Roman" panose="02020603050405020304" pitchFamily="18" charset="0"/>
              </a:rPr>
              <a:t>Most </a:t>
            </a:r>
            <a:r>
              <a:rPr lang="en-US" sz="3200" dirty="0">
                <a:latin typeface="Times New Roman" panose="02020603050405020304" pitchFamily="18" charset="0"/>
                <a:cs typeface="Times New Roman" panose="02020603050405020304" pitchFamily="18" charset="0"/>
              </a:rPr>
              <a:t>developing countries address many drawbacks and barriers in </a:t>
            </a:r>
            <a:r>
              <a:rPr lang="en-US" sz="3200" dirty="0" smtClean="0">
                <a:latin typeface="Times New Roman" panose="02020603050405020304" pitchFamily="18" charset="0"/>
                <a:cs typeface="Times New Roman" panose="02020603050405020304" pitchFamily="18" charset="0"/>
              </a:rPr>
              <a:t>healthcare sectors. Few of them are</a:t>
            </a:r>
          </a:p>
          <a:p>
            <a:pPr lvl="1">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mplementing EMR(Electronic medical record), </a:t>
            </a:r>
          </a:p>
          <a:p>
            <a:pPr lvl="1">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n </a:t>
            </a:r>
            <a:r>
              <a:rPr lang="en-US" dirty="0">
                <a:latin typeface="Times New Roman" panose="02020603050405020304" pitchFamily="18" charset="0"/>
                <a:cs typeface="Times New Roman" panose="02020603050405020304" pitchFamily="18" charset="0"/>
              </a:rPr>
              <a:t>providing a real time help for physician and in providing just in time learning.</a:t>
            </a:r>
            <a:endParaRPr lang="en-US" sz="1600" i="1"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pPr algn="ctr"/>
            <a:r>
              <a:rPr lang="en-US" dirty="0">
                <a:latin typeface="Times New Roman" pitchFamily="18" charset="0"/>
                <a:cs typeface="Times New Roman" pitchFamily="18" charset="0"/>
              </a:rPr>
              <a:t>Problem Statement </a:t>
            </a: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52400"/>
            <a:ext cx="2209800" cy="1295400"/>
          </a:xfrm>
          <a:prstGeom prst="rect">
            <a:avLst/>
          </a:prstGeom>
        </p:spPr>
      </p:pic>
      <p:sp>
        <p:nvSpPr>
          <p:cNvPr id="5" name="Date Placeholder 4"/>
          <p:cNvSpPr>
            <a:spLocks noGrp="1"/>
          </p:cNvSpPr>
          <p:nvPr>
            <p:ph type="dt" sz="half" idx="10"/>
          </p:nvPr>
        </p:nvSpPr>
        <p:spPr/>
        <p:txBody>
          <a:bodyPr/>
          <a:lstStyle/>
          <a:p>
            <a:fld id="{4B7AD232-6DAC-4314-9388-7F8A36929799}" type="datetime1">
              <a:rPr lang="en-US" smtClean="0"/>
              <a:t>3/8/2019</a:t>
            </a:fld>
            <a:endParaRPr lang="en-US"/>
          </a:p>
        </p:txBody>
      </p:sp>
    </p:spTree>
    <p:extLst>
      <p:ext uri="{BB962C8B-B14F-4D97-AF65-F5344CB8AC3E}">
        <p14:creationId xmlns:p14="http://schemas.microsoft.com/office/powerpoint/2010/main" val="2618697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27187"/>
            <a:ext cx="10515600" cy="4729163"/>
          </a:xfrm>
        </p:spPr>
        <p:txBody>
          <a:bodyPr>
            <a:normAutofit/>
          </a:bodyPr>
          <a:lstStyle/>
          <a:p>
            <a:pPr>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In this project we are implementing a mobile application that can be used for multipurpose. </a:t>
            </a:r>
            <a:endParaRPr lang="en-US" sz="32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Medical Health record system</a:t>
            </a:r>
          </a:p>
          <a:p>
            <a:pPr lvl="1">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That </a:t>
            </a:r>
            <a:r>
              <a:rPr lang="en-US" dirty="0">
                <a:latin typeface="Times New Roman" panose="02020603050405020304" pitchFamily="18" charset="0"/>
                <a:cs typeface="Times New Roman" panose="02020603050405020304" pitchFamily="18" charset="0"/>
              </a:rPr>
              <a:t>allow physician to refer either an online help or reference </a:t>
            </a:r>
            <a:r>
              <a:rPr lang="en-US" dirty="0" smtClean="0">
                <a:latin typeface="Times New Roman" panose="02020603050405020304" pitchFamily="18" charset="0"/>
                <a:cs typeface="Times New Roman" panose="02020603050405020304" pitchFamily="18" charset="0"/>
              </a:rPr>
              <a:t>from documents</a:t>
            </a:r>
          </a:p>
          <a:p>
            <a:pPr lvl="1">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Note taking app for just in time of learning</a:t>
            </a:r>
          </a:p>
          <a:p>
            <a:pPr lvl="1">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Alarm adjuster</a:t>
            </a:r>
            <a:endParaRPr lang="en-US"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Proposed Solution</a:t>
            </a: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52400"/>
            <a:ext cx="2209800" cy="1295400"/>
          </a:xfrm>
          <a:prstGeom prst="rect">
            <a:avLst/>
          </a:prstGeom>
        </p:spPr>
      </p:pic>
      <p:sp>
        <p:nvSpPr>
          <p:cNvPr id="5" name="Date Placeholder 4"/>
          <p:cNvSpPr>
            <a:spLocks noGrp="1"/>
          </p:cNvSpPr>
          <p:nvPr>
            <p:ph type="dt" sz="half" idx="10"/>
          </p:nvPr>
        </p:nvSpPr>
        <p:spPr/>
        <p:txBody>
          <a:bodyPr/>
          <a:lstStyle/>
          <a:p>
            <a:fld id="{4B7AD232-6DAC-4314-9388-7F8A36929799}" type="datetime1">
              <a:rPr lang="en-US" smtClean="0"/>
              <a:t>3/8/2019</a:t>
            </a:fld>
            <a:endParaRPr lang="en-US"/>
          </a:p>
        </p:txBody>
      </p:sp>
    </p:spTree>
    <p:extLst>
      <p:ext uri="{BB962C8B-B14F-4D97-AF65-F5344CB8AC3E}">
        <p14:creationId xmlns:p14="http://schemas.microsoft.com/office/powerpoint/2010/main" val="2076170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27187"/>
            <a:ext cx="10515600" cy="4729163"/>
          </a:xfrm>
        </p:spPr>
        <p:txBody>
          <a:bodyPr>
            <a:normAutofit/>
          </a:bodyPr>
          <a:lstStyle/>
          <a:p>
            <a:pPr>
              <a:buFont typeface="Wingdings" panose="05000000000000000000" pitchFamily="2" charset="2"/>
              <a:buChar char="v"/>
            </a:pPr>
            <a:r>
              <a:rPr lang="en-US" sz="3200" dirty="0" smtClean="0">
                <a:latin typeface="Times New Roman" panose="02020603050405020304" pitchFamily="18" charset="0"/>
                <a:cs typeface="Times New Roman" panose="02020603050405020304" pitchFamily="18" charset="0"/>
              </a:rPr>
              <a:t>Data </a:t>
            </a:r>
            <a:r>
              <a:rPr lang="en-US" sz="3200" dirty="0">
                <a:latin typeface="Times New Roman" panose="02020603050405020304" pitchFamily="18" charset="0"/>
                <a:cs typeface="Times New Roman" panose="02020603050405020304" pitchFamily="18" charset="0"/>
              </a:rPr>
              <a:t>Persistence: Firebase, SQLite, Room Persistence Library </a:t>
            </a:r>
          </a:p>
          <a:p>
            <a:pPr>
              <a:buFont typeface="Wingdings" panose="05000000000000000000" pitchFamily="2" charset="2"/>
              <a:buChar char="v"/>
            </a:pPr>
            <a:r>
              <a:rPr lang="en-US" sz="3200" dirty="0" smtClean="0">
                <a:latin typeface="Times New Roman" panose="02020603050405020304" pitchFamily="18" charset="0"/>
                <a:cs typeface="Times New Roman" panose="02020603050405020304" pitchFamily="18" charset="0"/>
              </a:rPr>
              <a:t>Files </a:t>
            </a:r>
            <a:r>
              <a:rPr lang="en-US" sz="3200" dirty="0">
                <a:latin typeface="Times New Roman" panose="02020603050405020304" pitchFamily="18" charset="0"/>
                <a:cs typeface="Times New Roman" panose="02020603050405020304" pitchFamily="18" charset="0"/>
              </a:rPr>
              <a:t>and </a:t>
            </a:r>
            <a:r>
              <a:rPr lang="en-US" sz="3200" dirty="0" smtClean="0">
                <a:latin typeface="Times New Roman" panose="02020603050405020304" pitchFamily="18" charset="0"/>
                <a:cs typeface="Times New Roman" panose="02020603050405020304" pitchFamily="18" charset="0"/>
              </a:rPr>
              <a:t>Permissions</a:t>
            </a:r>
          </a:p>
          <a:p>
            <a:pPr>
              <a:buFont typeface="Wingdings" panose="05000000000000000000" pitchFamily="2" charset="2"/>
              <a:buChar char="v"/>
            </a:pPr>
            <a:r>
              <a:rPr lang="en-US" sz="3200" dirty="0" smtClean="0">
                <a:latin typeface="Times New Roman" panose="02020603050405020304" pitchFamily="18" charset="0"/>
                <a:cs typeface="Times New Roman" panose="02020603050405020304" pitchFamily="18" charset="0"/>
              </a:rPr>
              <a:t>Service </a:t>
            </a: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3200" dirty="0" smtClean="0">
                <a:latin typeface="Times New Roman" panose="02020603050405020304" pitchFamily="18" charset="0"/>
                <a:cs typeface="Times New Roman" panose="02020603050405020304" pitchFamily="18" charset="0"/>
              </a:rPr>
              <a:t>Broadcast</a:t>
            </a:r>
            <a:endParaRPr lang="en-US" sz="32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normAutofit/>
          </a:bodyPr>
          <a:lstStyle/>
          <a:p>
            <a:pPr algn="ctr"/>
            <a:r>
              <a:rPr lang="en-US" sz="2800" b="1" dirty="0">
                <a:latin typeface="Times New Roman" pitchFamily="18" charset="0"/>
                <a:cs typeface="Times New Roman" pitchFamily="18" charset="0"/>
              </a:rPr>
              <a:t>Android features used in this project</a:t>
            </a:r>
            <a:endParaRPr lang="en-US" sz="2800" b="1"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 y="331787"/>
            <a:ext cx="2209800" cy="1295400"/>
          </a:xfrm>
          <a:prstGeom prst="rect">
            <a:avLst/>
          </a:prstGeom>
        </p:spPr>
      </p:pic>
      <p:sp>
        <p:nvSpPr>
          <p:cNvPr id="5" name="Date Placeholder 4"/>
          <p:cNvSpPr>
            <a:spLocks noGrp="1"/>
          </p:cNvSpPr>
          <p:nvPr>
            <p:ph type="dt" sz="half" idx="10"/>
          </p:nvPr>
        </p:nvSpPr>
        <p:spPr/>
        <p:txBody>
          <a:bodyPr/>
          <a:lstStyle/>
          <a:p>
            <a:fld id="{4B7AD232-6DAC-4314-9388-7F8A36929799}" type="datetime1">
              <a:rPr lang="en-US" smtClean="0"/>
              <a:t>3/8/2019</a:t>
            </a:fld>
            <a:endParaRPr lang="en-US"/>
          </a:p>
        </p:txBody>
      </p:sp>
    </p:spTree>
    <p:extLst>
      <p:ext uri="{BB962C8B-B14F-4D97-AF65-F5344CB8AC3E}">
        <p14:creationId xmlns:p14="http://schemas.microsoft.com/office/powerpoint/2010/main" val="4296221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Demo</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b="0" dirty="0">
                <a:solidFill>
                  <a:schemeClr val="accent1">
                    <a:lumMod val="75000"/>
                  </a:schemeClr>
                </a:solidFill>
                <a:latin typeface="Times New Roman" panose="02020603050405020304" pitchFamily="18" charset="0"/>
                <a:cs typeface="Times New Roman" panose="02020603050405020304" pitchFamily="18" charset="0"/>
              </a:rPr>
              <a:t>Fig 1: a) Home Screen </a:t>
            </a:r>
            <a:endParaRPr lang="en-US" b="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a:bodyPr>
          <a:lstStyle/>
          <a:p>
            <a:pPr marL="0" indent="0">
              <a:buNone/>
            </a:pPr>
            <a:endParaRPr lang="en-US" sz="180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p:txBody>
          <a:bodyPr/>
          <a:lstStyle/>
          <a:p>
            <a:r>
              <a:rPr lang="en-US" dirty="0">
                <a:solidFill>
                  <a:schemeClr val="accent1">
                    <a:lumMod val="75000"/>
                  </a:schemeClr>
                </a:solidFill>
                <a:latin typeface="Times New Roman" panose="02020603050405020304" pitchFamily="18" charset="0"/>
                <a:cs typeface="Times New Roman" panose="02020603050405020304" pitchFamily="18" charset="0"/>
              </a:rPr>
              <a:t>b) Home Screen with menu bar</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992" y="154782"/>
            <a:ext cx="2209800" cy="1295400"/>
          </a:xfrm>
          <a:prstGeom prst="rect">
            <a:avLst/>
          </a:prstGeom>
        </p:spPr>
      </p:pic>
      <p:pic>
        <p:nvPicPr>
          <p:cNvPr id="11" name="Picture 10" descr="D:\PG\2nd_semister\MobileApp\pic\Screenshot_20190308-194354_My HealthCareApp.jpg"/>
          <p:cNvPicPr/>
          <p:nvPr/>
        </p:nvPicPr>
        <p:blipFill rotWithShape="1">
          <a:blip r:embed="rId3" cstate="print">
            <a:extLst>
              <a:ext uri="{28A0092B-C50C-407E-A947-70E740481C1C}">
                <a14:useLocalDpi xmlns:a14="http://schemas.microsoft.com/office/drawing/2010/main" val="0"/>
              </a:ext>
            </a:extLst>
          </a:blip>
          <a:srcRect t="2821" r="2040" b="21870"/>
          <a:stretch/>
        </p:blipFill>
        <p:spPr bwMode="auto">
          <a:xfrm>
            <a:off x="1484223" y="2582545"/>
            <a:ext cx="2809875" cy="3677285"/>
          </a:xfrm>
          <a:prstGeom prst="rect">
            <a:avLst/>
          </a:prstGeom>
          <a:noFill/>
          <a:ln>
            <a:noFill/>
          </a:ln>
          <a:extLst>
            <a:ext uri="{53640926-AAD7-44D8-BBD7-CCE9431645EC}">
              <a14:shadowObscured xmlns:a14="http://schemas.microsoft.com/office/drawing/2010/main"/>
            </a:ext>
          </a:extLst>
        </p:spPr>
      </p:pic>
      <p:pic>
        <p:nvPicPr>
          <p:cNvPr id="14" name="Content Placeholder 13" descr="D:\PG\2nd_semister\MobileApp\pic\Screenshot_20190308-194359_My HealthCareApp.jpg"/>
          <p:cNvPicPr>
            <a:picLocks noGrp="1"/>
          </p:cNvPicPr>
          <p:nvPr>
            <p:ph sz="quarter" idx="4"/>
          </p:nvPr>
        </p:nvPicPr>
        <p:blipFill>
          <a:blip r:embed="rId4" cstate="print">
            <a:extLst>
              <a:ext uri="{28A0092B-C50C-407E-A947-70E740481C1C}">
                <a14:useLocalDpi xmlns:a14="http://schemas.microsoft.com/office/drawing/2010/main" val="0"/>
              </a:ext>
            </a:extLst>
          </a:blip>
          <a:srcRect/>
          <a:stretch>
            <a:fillRect/>
          </a:stretch>
        </p:blipFill>
        <p:spPr bwMode="auto">
          <a:xfrm>
            <a:off x="7727503" y="2505075"/>
            <a:ext cx="2111955" cy="3226024"/>
          </a:xfrm>
          <a:prstGeom prst="rect">
            <a:avLst/>
          </a:prstGeom>
          <a:noFill/>
          <a:ln>
            <a:noFill/>
          </a:ln>
        </p:spPr>
      </p:pic>
    </p:spTree>
    <p:extLst>
      <p:ext uri="{BB962C8B-B14F-4D97-AF65-F5344CB8AC3E}">
        <p14:creationId xmlns:p14="http://schemas.microsoft.com/office/powerpoint/2010/main" val="2831447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Demo cont.…</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b="0" dirty="0">
                <a:solidFill>
                  <a:schemeClr val="accent1">
                    <a:lumMod val="75000"/>
                  </a:schemeClr>
                </a:solidFill>
                <a:latin typeface="Times New Roman" panose="02020603050405020304" pitchFamily="18" charset="0"/>
                <a:cs typeface="Times New Roman" panose="02020603050405020304" pitchFamily="18" charset="0"/>
              </a:rPr>
              <a:t>Fig 2: Clicking the home screen </a:t>
            </a:r>
            <a:r>
              <a:rPr lang="en-US" b="0" dirty="0" smtClean="0">
                <a:solidFill>
                  <a:schemeClr val="accent1">
                    <a:lumMod val="75000"/>
                  </a:schemeClr>
                </a:solidFill>
                <a:latin typeface="Times New Roman" panose="02020603050405020304" pitchFamily="18" charset="0"/>
                <a:cs typeface="Times New Roman" panose="02020603050405020304" pitchFamily="18" charset="0"/>
              </a:rPr>
              <a:t>button for patient registration </a:t>
            </a:r>
            <a:endParaRPr lang="en-US" b="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a:bodyPr>
          <a:lstStyle/>
          <a:p>
            <a:pPr marL="0" indent="0">
              <a:buNone/>
            </a:pPr>
            <a:endParaRPr lang="en-US" sz="180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p:txBody>
          <a:bodyPr/>
          <a:lstStyle/>
          <a:p>
            <a:r>
              <a:rPr lang="en-US" dirty="0">
                <a:solidFill>
                  <a:schemeClr val="accent1"/>
                </a:solidFill>
                <a:latin typeface="Times New Roman" panose="02020603050405020304" pitchFamily="18" charset="0"/>
                <a:cs typeface="Times New Roman" panose="02020603050405020304" pitchFamily="18" charset="0"/>
              </a:rPr>
              <a:t>Fig 3: </a:t>
            </a:r>
            <a:r>
              <a:rPr lang="en-US" dirty="0" smtClean="0">
                <a:solidFill>
                  <a:schemeClr val="accent1"/>
                </a:solidFill>
                <a:latin typeface="Times New Roman" panose="02020603050405020304" pitchFamily="18" charset="0"/>
                <a:cs typeface="Times New Roman" panose="02020603050405020304" pitchFamily="18" charset="0"/>
              </a:rPr>
              <a:t>Clicking </a:t>
            </a:r>
            <a:r>
              <a:rPr lang="en-US" dirty="0">
                <a:solidFill>
                  <a:schemeClr val="accent1"/>
                </a:solidFill>
                <a:latin typeface="Times New Roman" panose="02020603050405020304" pitchFamily="18" charset="0"/>
                <a:cs typeface="Times New Roman" panose="02020603050405020304" pitchFamily="18" charset="0"/>
              </a:rPr>
              <a:t>the take note button</a:t>
            </a:r>
            <a:endParaRPr lang="en-US" dirty="0">
              <a:solidFill>
                <a:schemeClr val="accent1"/>
              </a:solidFill>
              <a:latin typeface="Times New Roman" panose="02020603050405020304" pitchFamily="18" charset="0"/>
              <a:cs typeface="Times New Roman" panose="02020603050405020304" pitchFamily="18" charset="0"/>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992" y="154782"/>
            <a:ext cx="2209800" cy="1295400"/>
          </a:xfrm>
          <a:prstGeom prst="rect">
            <a:avLst/>
          </a:prstGeom>
        </p:spPr>
      </p:pic>
      <p:pic>
        <p:nvPicPr>
          <p:cNvPr id="9" name="Picture 8" descr="D:\PG\2nd_semister\MobileApp\pic\Screenshot_20190308-194405_My HealthCareApp.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31106" y="2736056"/>
            <a:ext cx="2122170" cy="3133725"/>
          </a:xfrm>
          <a:prstGeom prst="rect">
            <a:avLst/>
          </a:prstGeom>
          <a:noFill/>
          <a:ln>
            <a:noFill/>
          </a:ln>
        </p:spPr>
      </p:pic>
      <p:sp>
        <p:nvSpPr>
          <p:cNvPr id="6" name="Content Placeholder 5"/>
          <p:cNvSpPr>
            <a:spLocks noGrp="1"/>
          </p:cNvSpPr>
          <p:nvPr>
            <p:ph sz="quarter" idx="4"/>
          </p:nvPr>
        </p:nvSpPr>
        <p:spPr/>
        <p:txBody>
          <a:bodyPr/>
          <a:lstStyle/>
          <a:p>
            <a:endParaRPr lang="en-US" dirty="0"/>
          </a:p>
        </p:txBody>
      </p:sp>
      <p:pic>
        <p:nvPicPr>
          <p:cNvPr id="12" name="Picture 11" descr="C:\Users\endesh\AppData\Local\Microsoft\Windows\INetCache\Content.Word\20190304_230618.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88893" y="2669381"/>
            <a:ext cx="2686172" cy="3087475"/>
          </a:xfrm>
          <a:prstGeom prst="rect">
            <a:avLst/>
          </a:prstGeom>
          <a:noFill/>
          <a:ln>
            <a:noFill/>
          </a:ln>
        </p:spPr>
      </p:pic>
    </p:spTree>
    <p:extLst>
      <p:ext uri="{BB962C8B-B14F-4D97-AF65-F5344CB8AC3E}">
        <p14:creationId xmlns:p14="http://schemas.microsoft.com/office/powerpoint/2010/main" val="4424842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Demo cont.…</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b="0" dirty="0">
                <a:solidFill>
                  <a:schemeClr val="accent1"/>
                </a:solidFill>
                <a:latin typeface="Times New Roman" panose="02020603050405020304" pitchFamily="18" charset="0"/>
                <a:cs typeface="Times New Roman" panose="02020603050405020304" pitchFamily="18" charset="0"/>
              </a:rPr>
              <a:t>Fig 4: </a:t>
            </a:r>
            <a:r>
              <a:rPr lang="en-US" b="0" dirty="0" smtClean="0">
                <a:solidFill>
                  <a:schemeClr val="accent1"/>
                </a:solidFill>
                <a:latin typeface="Times New Roman" panose="02020603050405020304" pitchFamily="18" charset="0"/>
                <a:cs typeface="Times New Roman" panose="02020603050405020304" pitchFamily="18" charset="0"/>
              </a:rPr>
              <a:t>Clicking </a:t>
            </a:r>
            <a:r>
              <a:rPr lang="en-US" b="0" dirty="0">
                <a:solidFill>
                  <a:schemeClr val="accent1"/>
                </a:solidFill>
                <a:latin typeface="Times New Roman" panose="02020603050405020304" pitchFamily="18" charset="0"/>
                <a:cs typeface="Times New Roman" panose="02020603050405020304" pitchFamily="18" charset="0"/>
              </a:rPr>
              <a:t>the login button of fig 2 </a:t>
            </a:r>
            <a:endParaRPr lang="en-US" b="0" dirty="0">
              <a:solidFill>
                <a:schemeClr val="accent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a:bodyPr>
          <a:lstStyle/>
          <a:p>
            <a:pPr marL="0" indent="0">
              <a:buNone/>
            </a:pPr>
            <a:endParaRPr lang="en-US" sz="180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p:txBody>
          <a:bodyPr/>
          <a:lstStyle/>
          <a:p>
            <a:r>
              <a:rPr lang="en-US" dirty="0">
                <a:solidFill>
                  <a:schemeClr val="accent1"/>
                </a:solidFill>
                <a:latin typeface="Times New Roman" panose="02020603050405020304" pitchFamily="18" charset="0"/>
                <a:cs typeface="Times New Roman" panose="02020603050405020304" pitchFamily="18" charset="0"/>
              </a:rPr>
              <a:t>Fig 5: clicking the create account button of fig 2</a:t>
            </a:r>
            <a:endParaRPr lang="en-US" dirty="0">
              <a:solidFill>
                <a:schemeClr val="accent1"/>
              </a:solidFill>
              <a:latin typeface="Times New Roman" panose="02020603050405020304" pitchFamily="18" charset="0"/>
              <a:cs typeface="Times New Roman" panose="02020603050405020304" pitchFamily="18" charset="0"/>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992" y="154782"/>
            <a:ext cx="2209800" cy="1295400"/>
          </a:xfrm>
          <a:prstGeom prst="rect">
            <a:avLst/>
          </a:prstGeom>
        </p:spPr>
      </p:pic>
      <p:pic>
        <p:nvPicPr>
          <p:cNvPr id="10" name="Picture 9" descr="D:\PG\2nd_semister\MobileApp\pic\Screenshot_20190308-194422_My HealthCareApp.jpg"/>
          <p:cNvPicPr/>
          <p:nvPr/>
        </p:nvPicPr>
        <p:blipFill>
          <a:blip r:embed="rId3">
            <a:extLst>
              <a:ext uri="{28A0092B-C50C-407E-A947-70E740481C1C}">
                <a14:useLocalDpi xmlns:a14="http://schemas.microsoft.com/office/drawing/2010/main" val="0"/>
              </a:ext>
            </a:extLst>
          </a:blip>
          <a:srcRect/>
          <a:stretch>
            <a:fillRect/>
          </a:stretch>
        </p:blipFill>
        <p:spPr bwMode="auto">
          <a:xfrm>
            <a:off x="1353892" y="2512905"/>
            <a:ext cx="3038475" cy="3400425"/>
          </a:xfrm>
          <a:prstGeom prst="rect">
            <a:avLst/>
          </a:prstGeom>
          <a:noFill/>
          <a:ln>
            <a:noFill/>
          </a:ln>
        </p:spPr>
      </p:pic>
      <p:pic>
        <p:nvPicPr>
          <p:cNvPr id="11" name="Content Placeholder 10" descr="C:\Users\endesh\AppData\Local\Microsoft\Windows\INetCache\Content.Word\Screenshot_20190308-200211_My HealthCareApp.jpg"/>
          <p:cNvPicPr>
            <a:picLocks noGrp="1"/>
          </p:cNvPicPr>
          <p:nvPr>
            <p:ph sz="quarter" idx="4"/>
          </p:nvPr>
        </p:nvPicPr>
        <p:blipFill>
          <a:blip r:embed="rId4" cstate="print">
            <a:extLst>
              <a:ext uri="{28A0092B-C50C-407E-A947-70E740481C1C}">
                <a14:useLocalDpi xmlns:a14="http://schemas.microsoft.com/office/drawing/2010/main" val="0"/>
              </a:ext>
            </a:extLst>
          </a:blip>
          <a:srcRect/>
          <a:stretch>
            <a:fillRect/>
          </a:stretch>
        </p:blipFill>
        <p:spPr bwMode="auto">
          <a:xfrm>
            <a:off x="7727503" y="2505075"/>
            <a:ext cx="2936203" cy="3535117"/>
          </a:xfrm>
          <a:prstGeom prst="rect">
            <a:avLst/>
          </a:prstGeom>
          <a:noFill/>
          <a:ln>
            <a:noFill/>
          </a:ln>
        </p:spPr>
      </p:pic>
    </p:spTree>
    <p:extLst>
      <p:ext uri="{BB962C8B-B14F-4D97-AF65-F5344CB8AC3E}">
        <p14:creationId xmlns:p14="http://schemas.microsoft.com/office/powerpoint/2010/main" val="30794341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1751</TotalTime>
  <Words>447</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Office Theme</vt:lpstr>
      <vt:lpstr>Final Home Take Exam</vt:lpstr>
      <vt:lpstr>Outline </vt:lpstr>
      <vt:lpstr>Introduction</vt:lpstr>
      <vt:lpstr>Problem Statement </vt:lpstr>
      <vt:lpstr>Proposed Solution</vt:lpstr>
      <vt:lpstr>Android features used in this project</vt:lpstr>
      <vt:lpstr>Demo</vt:lpstr>
      <vt:lpstr>Demo cont.…</vt:lpstr>
      <vt:lpstr>Demo cont.…</vt:lpstr>
      <vt:lpstr>Demo cont.…</vt:lpstr>
      <vt:lpstr>Demo cont.…</vt:lpstr>
      <vt:lpstr>Demo cont.…</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Endashaw Amsalu</dc:creator>
  <cp:lastModifiedBy>Endashaw Amsalu</cp:lastModifiedBy>
  <cp:revision>53</cp:revision>
  <dcterms:created xsi:type="dcterms:W3CDTF">2019-02-13T14:58:18Z</dcterms:created>
  <dcterms:modified xsi:type="dcterms:W3CDTF">2019-03-08T17:56:00Z</dcterms:modified>
</cp:coreProperties>
</file>