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6" r:id="rId4"/>
    <p:sldId id="263" r:id="rId5"/>
    <p:sldId id="260" r:id="rId6"/>
    <p:sldId id="267" r:id="rId7"/>
    <p:sldId id="268" r:id="rId8"/>
    <p:sldId id="269" r:id="rId9"/>
    <p:sldId id="270" r:id="rId10"/>
    <p:sldId id="271" r:id="rId11"/>
    <p:sldId id="272" r:id="rId12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7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F6-4932-BCBB-F7E8C09BD2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F6-4932-BCBB-F7E8C09BD2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AF6-4932-BCBB-F7E8C09BD2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9574784"/>
        <c:axId val="149576320"/>
        <c:axId val="149194048"/>
      </c:bar3DChart>
      <c:catAx>
        <c:axId val="1495747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49576320"/>
        <c:crosses val="autoZero"/>
        <c:auto val="1"/>
        <c:lblAlgn val="ctr"/>
        <c:lblOffset val="100"/>
        <c:noMultiLvlLbl val="0"/>
      </c:catAx>
      <c:valAx>
        <c:axId val="1495763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9574784"/>
        <c:crosses val="autoZero"/>
        <c:crossBetween val="between"/>
      </c:valAx>
      <c:serAx>
        <c:axId val="149194048"/>
        <c:scaling>
          <c:orientation val="minMax"/>
        </c:scaling>
        <c:delete val="0"/>
        <c:axPos val="b"/>
        <c:majorTickMark val="out"/>
        <c:minorTickMark val="none"/>
        <c:tickLblPos val="nextTo"/>
        <c:crossAx val="149576320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TPChart" hidden="1"/>
          <p:cNvGraphicFramePr/>
          <p:nvPr userDrawn="1"/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10/02/2019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29600" cy="5638800"/>
          </a:xfrm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en-US" sz="7200" dirty="0" smtClean="0">
                <a:latin typeface="Algerian" pitchFamily="82" charset="0"/>
              </a:rPr>
              <a:t>Fundamentals</a:t>
            </a:r>
            <a:br>
              <a:rPr lang="en-US" sz="7200" dirty="0" smtClean="0">
                <a:latin typeface="Algerian" pitchFamily="82" charset="0"/>
              </a:rPr>
            </a:br>
            <a:r>
              <a:rPr lang="en-US" sz="7200" dirty="0" smtClean="0">
                <a:latin typeface="Algerian" pitchFamily="82" charset="0"/>
              </a:rPr>
              <a:t>of</a:t>
            </a:r>
            <a:br>
              <a:rPr lang="en-US" sz="7200" dirty="0" smtClean="0">
                <a:latin typeface="Algerian" pitchFamily="82" charset="0"/>
              </a:rPr>
            </a:br>
            <a:r>
              <a:rPr lang="en-US" sz="7200" dirty="0" smtClean="0">
                <a:latin typeface="Algerian" pitchFamily="82" charset="0"/>
              </a:rPr>
              <a:t>Circuits</a:t>
            </a:r>
            <a:endParaRPr lang="en-US" sz="7200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4267200"/>
            <a:ext cx="8153400" cy="138499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a) What maximum charge stored in the capacitor?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b) What is the charge at t=0.9s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c) What is the energy at that this time?</a:t>
            </a:r>
            <a:endParaRPr lang="en-US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0"/>
            <a:ext cx="195450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Charging capacitor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569786" y="0"/>
            <a:ext cx="1574214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Question 5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600200" y="317143"/>
            <a:ext cx="4648200" cy="3950057"/>
            <a:chOff x="1600200" y="317143"/>
            <a:chExt cx="4648200" cy="3950057"/>
          </a:xfrm>
        </p:grpSpPr>
        <p:pic>
          <p:nvPicPr>
            <p:cNvPr id="1030" name="Picture 6" descr="https://cdn.shopify.com/s/files/1/1490/5112/products/02721032_00_1024x1024.jpg?v=147804498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686699">
              <a:off x="1862137" y="287095"/>
              <a:ext cx="999553" cy="1059649"/>
            </a:xfrm>
            <a:prstGeom prst="rect">
              <a:avLst/>
            </a:prstGeom>
            <a:noFill/>
          </p:spPr>
        </p:pic>
        <p:sp>
          <p:nvSpPr>
            <p:cNvPr id="10" name="Rectangle 9"/>
            <p:cNvSpPr/>
            <p:nvPr/>
          </p:nvSpPr>
          <p:spPr>
            <a:xfrm>
              <a:off x="1600200" y="1121372"/>
              <a:ext cx="4648200" cy="238382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67000" y="664172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0.10F</a:t>
              </a:r>
              <a:endParaRPr lang="en-US" dirty="0"/>
            </a:p>
          </p:txBody>
        </p:sp>
        <p:pic>
          <p:nvPicPr>
            <p:cNvPr id="1032" name="Picture 8" descr="http://www3.canisius.edu/~grandem/electricity/Battery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3124200" y="2667000"/>
              <a:ext cx="1600200" cy="1600200"/>
            </a:xfrm>
            <a:prstGeom prst="rect">
              <a:avLst/>
            </a:prstGeom>
            <a:noFill/>
          </p:spPr>
        </p:pic>
        <p:pic>
          <p:nvPicPr>
            <p:cNvPr id="19" name="Picture 8" descr="http://3.bp.blogspot.com/_cQJDlnQI2zY/SpYVbEemEqI/AAAAAAAAAGo/gery-90LtJ0/s400/carbon+resistor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19600" y="609600"/>
              <a:ext cx="1163216" cy="1066800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4724400" y="609600"/>
              <a:ext cx="572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16Ω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57600" y="25908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16V</a:t>
              </a:r>
              <a:endParaRPr lang="en-US" dirty="0"/>
            </a:p>
          </p:txBody>
        </p:sp>
        <p:pic>
          <p:nvPicPr>
            <p:cNvPr id="1026" name="Picture 2" descr="http://thumbs.dreamstime.com/z/switch-1029346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5692904">
              <a:off x="5222294" y="3068529"/>
              <a:ext cx="740898" cy="762000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5334000" y="3657600"/>
              <a:ext cx="785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switch</a:t>
              </a:r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57200" y="5791200"/>
            <a:ext cx="78486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Solve using math then simulation.</a:t>
            </a:r>
          </a:p>
          <a:p>
            <a:r>
              <a:rPr lang="en-US" dirty="0" smtClean="0"/>
              <a:t>For simulation you can measure : time, voltage and therefore RC time</a:t>
            </a:r>
          </a:p>
          <a:p>
            <a:r>
              <a:rPr lang="en-US" dirty="0" smtClean="0"/>
              <a:t>For charge and energy use equations only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53200" y="6488668"/>
            <a:ext cx="1220399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Show work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848600" y="6705600"/>
            <a:ext cx="11430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81200" y="152400"/>
            <a:ext cx="3563668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Show your  work here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4495800"/>
            <a:ext cx="7564700" cy="138499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marL="514350" indent="-514350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What is the total power delivered by the source?</a:t>
            </a:r>
          </a:p>
          <a:p>
            <a:pPr marL="514350" indent="-514350">
              <a:buAutoNum type="alphaLcParenR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Through math prediction </a:t>
            </a:r>
          </a:p>
          <a:p>
            <a:pPr marL="514350" indent="-514350">
              <a:buAutoNum type="alphaLcParenR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Using simulation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00200" y="1121372"/>
            <a:ext cx="4648200" cy="24600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ttp://www3.canisius.edu/~grandem/electricity/Batter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2971800" y="2667000"/>
            <a:ext cx="1752600" cy="17526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800600" y="317877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9V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108591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Question 1: Series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4104" name="Picture 8" descr="http://3.bp.blogspot.com/_cQJDlnQI2zY/SpYVbEemEqI/AAAAAAAAAGo/gery-90LtJ0/s400/carbon+resist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609600"/>
            <a:ext cx="1163216" cy="106680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2286000" y="53340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l-GR" dirty="0" smtClean="0"/>
              <a:t>Ω</a:t>
            </a:r>
            <a:endParaRPr lang="en-US" dirty="0"/>
          </a:p>
        </p:txBody>
      </p:sp>
      <p:pic>
        <p:nvPicPr>
          <p:cNvPr id="22" name="Picture 8" descr="http://3.bp.blogspot.com/_cQJDlnQI2zY/SpYVbEemEqI/AAAAAAAAAGo/gery-90LtJ0/s400/carbon+resisto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609600"/>
            <a:ext cx="1143000" cy="1048259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4114800" y="60960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l-GR" dirty="0" smtClean="0"/>
              <a:t>Ω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48400" y="6488668"/>
            <a:ext cx="1220399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Show work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467600" y="6629400"/>
            <a:ext cx="1295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81200" y="152400"/>
            <a:ext cx="3563668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Show your  work here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4495800"/>
            <a:ext cx="7564700" cy="138499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marL="514350" indent="-514350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What is the total power delivered by the source?</a:t>
            </a:r>
          </a:p>
          <a:p>
            <a:pPr marL="514350" indent="-514350">
              <a:buAutoNum type="alphaLcParenR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Through math prediction </a:t>
            </a:r>
          </a:p>
          <a:p>
            <a:pPr marL="514350" indent="-514350">
              <a:buAutoNum type="alphaLcParenR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Using simulation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00200" y="1121372"/>
            <a:ext cx="4648200" cy="1143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00200" y="2264372"/>
            <a:ext cx="4648200" cy="1295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ttp://www3.canisius.edu/~grandem/electricity/Batter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2895600" y="2590800"/>
            <a:ext cx="1752600" cy="17526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800600" y="317877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9V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258247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Question 2: Parallel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4104" name="Picture 8" descr="http://3.bp.blogspot.com/_cQJDlnQI2zY/SpYVbEemEqI/AAAAAAAAAGo/gery-90LtJ0/s400/carbon+resist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609600"/>
            <a:ext cx="1163216" cy="106680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048000" y="60960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l-GR" dirty="0" smtClean="0"/>
              <a:t>Ω</a:t>
            </a:r>
            <a:endParaRPr lang="en-US" dirty="0"/>
          </a:p>
        </p:txBody>
      </p:sp>
      <p:pic>
        <p:nvPicPr>
          <p:cNvPr id="22" name="Picture 8" descr="http://3.bp.blogspot.com/_cQJDlnQI2zY/SpYVbEemEqI/AAAAAAAAAGo/gery-90LtJ0/s400/carbon+resisto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1752600"/>
            <a:ext cx="1143000" cy="1048259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76600" y="167640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l-GR" dirty="0" smtClean="0"/>
              <a:t>Ω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48400" y="6488668"/>
            <a:ext cx="1220399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Show work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467600" y="6629400"/>
            <a:ext cx="1295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81200" y="152400"/>
            <a:ext cx="3563668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Show your  work here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5410200"/>
            <a:ext cx="5410200" cy="101566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14350" indent="-51435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What is the power dissipated across the 13</a:t>
            </a:r>
            <a:r>
              <a:rPr lang="el-GR" sz="2000" dirty="0" smtClean="0"/>
              <a:t>Ω</a:t>
            </a:r>
            <a:r>
              <a:rPr lang="en-US" sz="2000" dirty="0" smtClean="0"/>
              <a:t>?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lphaLcParenR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Through math prediction  (</a:t>
            </a:r>
            <a:r>
              <a:rPr lang="en-US" sz="20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Ohm’s Law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indent="-514350">
              <a:buAutoNum type="alphaLcParenR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Using simulation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" y="914400"/>
            <a:ext cx="7010400" cy="1905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2000" y="2819400"/>
            <a:ext cx="70104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ttp://www3.canisius.edu/~grandem/electricity/Batter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3276600" y="3962400"/>
            <a:ext cx="1295400" cy="12954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3810000" y="38100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9V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4102277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Question 3: Analysis with one source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4104" name="Picture 8" descr="http://3.bp.blogspot.com/_cQJDlnQI2zY/SpYVbEemEqI/AAAAAAAAAGo/gery-90LtJ0/s400/carbon+resist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457200"/>
            <a:ext cx="1163216" cy="106680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2362200" y="11430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r>
              <a:rPr lang="el-GR" dirty="0" smtClean="0"/>
              <a:t>Ω</a:t>
            </a:r>
            <a:endParaRPr lang="en-US" dirty="0"/>
          </a:p>
        </p:txBody>
      </p:sp>
      <p:pic>
        <p:nvPicPr>
          <p:cNvPr id="22" name="Picture 8" descr="http://3.bp.blogspot.com/_cQJDlnQI2zY/SpYVbEemEqI/AAAAAAAAAGo/gery-90LtJ0/s400/carbon+resisto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381000"/>
            <a:ext cx="1143000" cy="1048259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6248400" y="6488668"/>
            <a:ext cx="1220399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Show work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467600" y="6629400"/>
            <a:ext cx="1295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8" descr="http://3.bp.blogspot.com/_cQJDlnQI2zY/SpYVbEemEqI/AAAAAAAAAGo/gery-90LtJ0/s400/carbon+resisto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4191000"/>
            <a:ext cx="1143000" cy="1048259"/>
          </a:xfrm>
          <a:prstGeom prst="rect">
            <a:avLst/>
          </a:prstGeom>
          <a:noFill/>
        </p:spPr>
      </p:pic>
      <p:pic>
        <p:nvPicPr>
          <p:cNvPr id="24" name="Picture 8" descr="http://3.bp.blogspot.com/_cQJDlnQI2zY/SpYVbEemEqI/AAAAAAAAAGo/gery-90LtJ0/s400/carbon+resisto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2286000"/>
            <a:ext cx="1143000" cy="1048259"/>
          </a:xfrm>
          <a:prstGeom prst="rect">
            <a:avLst/>
          </a:prstGeom>
          <a:noFill/>
        </p:spPr>
      </p:pic>
      <p:pic>
        <p:nvPicPr>
          <p:cNvPr id="25" name="Picture 8" descr="http://3.bp.blogspot.com/_cQJDlnQI2zY/SpYVbEemEqI/AAAAAAAAAGo/gery-90LtJ0/s400/carbon+resisto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2286000"/>
            <a:ext cx="1143000" cy="1048259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2057400" y="228600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l-GR" dirty="0" smtClean="0"/>
              <a:t>Ω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638800" y="38100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r>
              <a:rPr lang="el-GR" dirty="0" smtClean="0"/>
              <a:t>Ω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19800" y="41148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r>
              <a:rPr lang="el-GR" dirty="0" smtClean="0"/>
              <a:t>Ω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019800" y="21336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l-GR" dirty="0" smtClean="0"/>
              <a:t>Ω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81200" y="152400"/>
            <a:ext cx="3563668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Show your  work here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>
            <a:stCxn id="10" idx="0"/>
            <a:endCxn id="10" idx="2"/>
          </p:cNvCxnSpPr>
          <p:nvPr/>
        </p:nvCxnSpPr>
        <p:spPr>
          <a:xfrm>
            <a:off x="4267200" y="914400"/>
            <a:ext cx="0" cy="3733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52400" y="5410200"/>
            <a:ext cx="5410200" cy="132343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14350" indent="-51435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What is the current going through the 20</a:t>
            </a:r>
            <a:r>
              <a:rPr lang="el-GR" sz="2000" dirty="0" smtClean="0"/>
              <a:t>Ω</a:t>
            </a:r>
            <a:r>
              <a:rPr lang="en-US" sz="2000" dirty="0" smtClean="0"/>
              <a:t>?</a:t>
            </a:r>
          </a:p>
          <a:p>
            <a:pPr marL="514350" indent="-51435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What is voltage across the 5</a:t>
            </a:r>
            <a:r>
              <a:rPr lang="el-GR" sz="2000" dirty="0" smtClean="0"/>
              <a:t>Ω</a:t>
            </a:r>
            <a:r>
              <a:rPr lang="en-US" sz="2000" dirty="0" smtClean="0"/>
              <a:t>?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lphaLcParenR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Through math prediction  (</a:t>
            </a:r>
            <a:r>
              <a:rPr lang="en-US" sz="20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Kirchhoff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indent="-514350">
              <a:buAutoNum type="alphaLcParenR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Using simulation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" y="914400"/>
            <a:ext cx="7010400" cy="3733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ttp://www3.canisius.edu/~grandem/electricity/Batter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2438400" y="4114800"/>
            <a:ext cx="1066800" cy="10668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2667000" y="388620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16V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5375382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Question 4: Analysis with more than one source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4104" name="Picture 8" descr="http://3.bp.blogspot.com/_cQJDlnQI2zY/SpYVbEemEqI/AAAAAAAAAGo/gery-90LtJ0/s400/carbon+resist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381000"/>
            <a:ext cx="1163216" cy="106680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2362200" y="1143000"/>
            <a:ext cx="572593" cy="369332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</a:t>
            </a:r>
            <a:r>
              <a:rPr lang="el-GR" dirty="0" smtClean="0">
                <a:solidFill>
                  <a:srgbClr val="FF0000"/>
                </a:solidFill>
              </a:rPr>
              <a:t>Ω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48400" y="6488668"/>
            <a:ext cx="1220399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Show work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467600" y="6629400"/>
            <a:ext cx="1295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8" descr="http://3.bp.blogspot.com/_cQJDlnQI2zY/SpYVbEemEqI/AAAAAAAAAGo/gery-90LtJ0/s400/carbon+resisto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4114800"/>
            <a:ext cx="1143000" cy="1048259"/>
          </a:xfrm>
          <a:prstGeom prst="rect">
            <a:avLst/>
          </a:prstGeom>
          <a:noFill/>
        </p:spPr>
      </p:pic>
      <p:pic>
        <p:nvPicPr>
          <p:cNvPr id="29" name="Picture 8" descr="http://3.bp.blogspot.com/_cQJDlnQI2zY/SpYVbEemEqI/AAAAAAAAAGo/gery-90LtJ0/s400/carbon+resisto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383972">
            <a:off x="211048" y="3122587"/>
            <a:ext cx="1143000" cy="1048259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6019800" y="41148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l-GR" dirty="0" smtClean="0"/>
              <a:t>Ω</a:t>
            </a:r>
            <a:endParaRPr lang="en-US" dirty="0"/>
          </a:p>
        </p:txBody>
      </p:sp>
      <p:pic>
        <p:nvPicPr>
          <p:cNvPr id="35" name="Picture 8" descr="http://www3.canisius.edu/~grandem/electricity/Batter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3733800" y="2514600"/>
            <a:ext cx="1066800" cy="1066800"/>
          </a:xfrm>
          <a:prstGeom prst="rect">
            <a:avLst/>
          </a:prstGeom>
          <a:noFill/>
        </p:spPr>
      </p:pic>
      <p:pic>
        <p:nvPicPr>
          <p:cNvPr id="36" name="Picture 8" descr="http://www3.canisius.edu/~grandem/electricity/Batter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5410200" y="304800"/>
            <a:ext cx="1066800" cy="1066800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5638800" y="114300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25V</a:t>
            </a:r>
            <a:endParaRPr lang="en-US" dirty="0"/>
          </a:p>
        </p:txBody>
      </p:sp>
      <p:pic>
        <p:nvPicPr>
          <p:cNvPr id="37" name="Picture 8" descr="http://3.bp.blogspot.com/_cQJDlnQI2zY/SpYVbEemEqI/AAAAAAAAAGo/gery-90LtJ0/s400/carbon+resisto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7191629" y="1571371"/>
            <a:ext cx="1143000" cy="1048259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7924800" y="1905000"/>
            <a:ext cx="45557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l-GR" b="1" dirty="0" smtClean="0">
                <a:solidFill>
                  <a:srgbClr val="FF0000"/>
                </a:solidFill>
              </a:rPr>
              <a:t>Ω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9" name="Picture 8" descr="http://www3.canisius.edu/~grandem/electricity/Batter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228600" y="1219200"/>
            <a:ext cx="1066800" cy="1066800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4648200" y="28194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9V</a:t>
            </a:r>
            <a:endParaRPr lang="en-US" dirty="0"/>
          </a:p>
        </p:txBody>
      </p:sp>
      <p:pic>
        <p:nvPicPr>
          <p:cNvPr id="46" name="Picture 8" descr="http://3.bp.blogspot.com/_cQJDlnQI2zY/SpYVbEemEqI/AAAAAAAAAGo/gery-90LtJ0/s400/carbon+resisto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383972">
            <a:off x="3716249" y="1141389"/>
            <a:ext cx="1143000" cy="1048259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4495800" y="16002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r>
              <a:rPr lang="el-GR" dirty="0" smtClean="0"/>
              <a:t>Ω</a:t>
            </a:r>
            <a:endParaRPr lang="en-US" dirty="0"/>
          </a:p>
        </p:txBody>
      </p:sp>
      <p:pic>
        <p:nvPicPr>
          <p:cNvPr id="49" name="Picture 8" descr="http://www3.canisius.edu/~grandem/electricity/Batter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7239000" y="2895600"/>
            <a:ext cx="1066800" cy="1066800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/>
        </p:nvSpPr>
        <p:spPr>
          <a:xfrm>
            <a:off x="8077200" y="320040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12V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66800" y="144780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15V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990600" y="342900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l-GR" dirty="0" smtClean="0"/>
              <a:t>Ω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81200" y="152400"/>
            <a:ext cx="3563668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Show your  work here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049df01e-536f-4a5d-ad31-cbd70c50427b"/>
  <p:tag name="TPVERSION" val="6"/>
  <p:tag name="TPFULLVERSION" val="7.5.8.4"/>
  <p:tag name="PPTVERSION" val="12"/>
  <p:tag name="TPOS" val="2"/>
  <p:tag name="TPLASTSAVEVERSION" val="6.2 P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233</Words>
  <Application>Microsoft Office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Algerian</vt:lpstr>
      <vt:lpstr>Arial</vt:lpstr>
      <vt:lpstr>Calibri</vt:lpstr>
      <vt:lpstr>Times New Roman</vt:lpstr>
      <vt:lpstr>Office Theme</vt:lpstr>
      <vt:lpstr>Fundamentals of Circuits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foudil</dc:creator>
  <cp:lastModifiedBy>latioui</cp:lastModifiedBy>
  <cp:revision>94</cp:revision>
  <dcterms:created xsi:type="dcterms:W3CDTF">2006-08-16T00:00:00Z</dcterms:created>
  <dcterms:modified xsi:type="dcterms:W3CDTF">2019-10-02T14:01:59Z</dcterms:modified>
</cp:coreProperties>
</file>