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62" r:id="rId3"/>
    <p:sldId id="259" r:id="rId4"/>
    <p:sldId id="257" r:id="rId5"/>
    <p:sldId id="301" r:id="rId6"/>
    <p:sldId id="302" r:id="rId7"/>
    <p:sldId id="303" r:id="rId8"/>
    <p:sldId id="311" r:id="rId9"/>
    <p:sldId id="312" r:id="rId10"/>
    <p:sldId id="314" r:id="rId11"/>
    <p:sldId id="305" r:id="rId12"/>
    <p:sldId id="306" r:id="rId13"/>
    <p:sldId id="316" r:id="rId14"/>
    <p:sldId id="308" r:id="rId15"/>
    <p:sldId id="310" r:id="rId16"/>
    <p:sldId id="315" r:id="rId17"/>
    <p:sldId id="313" r:id="rId18"/>
    <p:sldId id="258" r:id="rId19"/>
    <p:sldId id="322" r:id="rId20"/>
    <p:sldId id="317" r:id="rId21"/>
    <p:sldId id="32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5">
          <p15:clr>
            <a:srgbClr val="9AA0A6"/>
          </p15:clr>
        </p15:guide>
        <p15:guide id="2" orient="horz" pos="26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6600"/>
    <a:srgbClr val="008000"/>
    <a:srgbClr val="FF5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77CD40-1A65-4D69-9072-786ABC6A145A}">
  <a:tblStyle styleId="{1F77CD40-1A65-4D69-9072-786ABC6A1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26"/>
      </p:cViewPr>
      <p:guideLst>
        <p:guide orient="horz" pos="1125"/>
        <p:guide orient="horz" pos="263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Numbers of CVE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Numbers of CVE in 2021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Feuil1!$A$2:$A$13</c:f>
              <c:strCache>
                <c:ptCount val="11"/>
                <c:pt idx="0">
                  <c:v>January</c:v>
                </c:pt>
                <c:pt idx="1">
                  <c:v>Feburay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1524</c:v>
                </c:pt>
                <c:pt idx="1">
                  <c:v>1458</c:v>
                </c:pt>
                <c:pt idx="2">
                  <c:v>1447</c:v>
                </c:pt>
                <c:pt idx="3">
                  <c:v>1821</c:v>
                </c:pt>
                <c:pt idx="4">
                  <c:v>1450</c:v>
                </c:pt>
                <c:pt idx="5">
                  <c:v>1708</c:v>
                </c:pt>
                <c:pt idx="6">
                  <c:v>1587</c:v>
                </c:pt>
                <c:pt idx="7">
                  <c:v>1997</c:v>
                </c:pt>
                <c:pt idx="8">
                  <c:v>1913</c:v>
                </c:pt>
                <c:pt idx="9">
                  <c:v>1708</c:v>
                </c:pt>
                <c:pt idx="10">
                  <c:v>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2-46AF-8599-EE780DA43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65738720"/>
        <c:axId val="965748288"/>
      </c:barChart>
      <c:dateAx>
        <c:axId val="96573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5748288"/>
        <c:crosses val="autoZero"/>
        <c:auto val="0"/>
        <c:lblOffset val="100"/>
        <c:baseTimeUnit val="days"/>
      </c:dateAx>
      <c:valAx>
        <c:axId val="96574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573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Numbers of CVE per month in 2021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Feuil1!$A$2:$A$13</c:f>
              <c:strCache>
                <c:ptCount val="11"/>
                <c:pt idx="0">
                  <c:v>January</c:v>
                </c:pt>
                <c:pt idx="1">
                  <c:v>Feburay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1524</c:v>
                </c:pt>
                <c:pt idx="1">
                  <c:v>1458</c:v>
                </c:pt>
                <c:pt idx="2">
                  <c:v>1447</c:v>
                </c:pt>
                <c:pt idx="3">
                  <c:v>1821</c:v>
                </c:pt>
                <c:pt idx="4">
                  <c:v>1450</c:v>
                </c:pt>
                <c:pt idx="5">
                  <c:v>1708</c:v>
                </c:pt>
                <c:pt idx="6">
                  <c:v>1587</c:v>
                </c:pt>
                <c:pt idx="7">
                  <c:v>1997</c:v>
                </c:pt>
                <c:pt idx="8">
                  <c:v>1913</c:v>
                </c:pt>
                <c:pt idx="9">
                  <c:v>1708</c:v>
                </c:pt>
                <c:pt idx="10">
                  <c:v>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D-413B-AD67-E64801602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65738720"/>
        <c:axId val="965748288"/>
      </c:barChart>
      <c:dateAx>
        <c:axId val="96573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5748288"/>
        <c:crosses val="autoZero"/>
        <c:auto val="0"/>
        <c:lblOffset val="100"/>
        <c:baseTimeUnit val="days"/>
      </c:dateAx>
      <c:valAx>
        <c:axId val="96574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573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3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92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62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24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1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26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3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1d838b627_4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1d838b627_4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91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616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7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0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42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96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754648">
            <a:off x="538205" y="3378207"/>
            <a:ext cx="1245874" cy="115527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9505" y="3088942"/>
            <a:ext cx="2054496" cy="205455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325" y="1216850"/>
            <a:ext cx="6225000" cy="3081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37525" y="1364975"/>
            <a:ext cx="5669100" cy="23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37525" y="3500150"/>
            <a:ext cx="56691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3278336" y="-490404"/>
            <a:ext cx="995183" cy="1990194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7916">
            <a:off x="7793234" y="476934"/>
            <a:ext cx="694185" cy="64355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-7222215">
            <a:off x="2141324" y="3809774"/>
            <a:ext cx="607165" cy="56302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-5400000" flipH="1">
            <a:off x="29" y="-21"/>
            <a:ext cx="1561997" cy="156204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5400000">
            <a:off x="7581979" y="-21"/>
            <a:ext cx="1561997" cy="156204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03800" y="1798425"/>
            <a:ext cx="2336400" cy="28083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982625" y="1167600"/>
            <a:ext cx="2336400" cy="28083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24975" y="1167600"/>
            <a:ext cx="2336400" cy="28083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-5400000">
            <a:off x="7125589" y="3944229"/>
            <a:ext cx="795629" cy="1591257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54175" y="2088525"/>
            <a:ext cx="187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1054175" y="2432975"/>
            <a:ext cx="18780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3403800" y="28088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3633000" y="3152500"/>
            <a:ext cx="18780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6211825" y="2088525"/>
            <a:ext cx="187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5"/>
          </p:nvPr>
        </p:nvSpPr>
        <p:spPr>
          <a:xfrm>
            <a:off x="6211825" y="2432975"/>
            <a:ext cx="18780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6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6237061">
            <a:off x="3330664" y="4022283"/>
            <a:ext cx="485677" cy="45037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" y="539499"/>
            <a:ext cx="2032228" cy="4064456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901176" y="2833700"/>
            <a:ext cx="1956143" cy="181377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65425" y="952625"/>
            <a:ext cx="7413300" cy="32958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157685">
            <a:off x="6199093" y="492241"/>
            <a:ext cx="856403" cy="79414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8406459" y="4405964"/>
            <a:ext cx="737540" cy="73756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" y="-1"/>
            <a:ext cx="766110" cy="76613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0000" y="207900"/>
            <a:ext cx="7704000" cy="4727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292925" y="1152475"/>
            <a:ext cx="65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2930623">
            <a:off x="425531" y="3497858"/>
            <a:ext cx="575347" cy="53352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5158396">
            <a:off x="8153820" y="2254633"/>
            <a:ext cx="683956" cy="63423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5400000" flipH="1">
            <a:off x="6516095" y="2515569"/>
            <a:ext cx="2627870" cy="262794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51" y="3973440"/>
            <a:ext cx="1169966" cy="117008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8629681">
            <a:off x="4428553" y="4324660"/>
            <a:ext cx="504338" cy="46767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392513">
            <a:off x="7768807" y="329050"/>
            <a:ext cx="630713" cy="58503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2006335">
            <a:off x="243061" y="259832"/>
            <a:ext cx="353365" cy="32767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097475" y="1537350"/>
            <a:ext cx="4021500" cy="2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713225" y="539500"/>
            <a:ext cx="7719000" cy="406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rot="-5400000">
            <a:off x="28" y="3236305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5400000">
            <a:off x="7236803" y="-20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2700000">
            <a:off x="1472746" y="297714"/>
            <a:ext cx="1117040" cy="103583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48825" y="832500"/>
            <a:ext cx="7782000" cy="3478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2700000">
            <a:off x="6705565" y="3983442"/>
            <a:ext cx="889051" cy="82442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388100" y="1965750"/>
            <a:ext cx="6367800" cy="12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rot="10800000">
            <a:off x="7814960" y="3814421"/>
            <a:ext cx="1329040" cy="132907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0"/>
            <a:ext cx="2090316" cy="2090377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7177366">
            <a:off x="7501681" y="621044"/>
            <a:ext cx="931753" cy="86402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633200" y="3093375"/>
            <a:ext cx="3371400" cy="1685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139400" y="3093375"/>
            <a:ext cx="3371400" cy="1685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33200" y="1282425"/>
            <a:ext cx="3371400" cy="1685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139400" y="1282425"/>
            <a:ext cx="3371400" cy="1685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5158009">
            <a:off x="718655" y="3272079"/>
            <a:ext cx="579641" cy="53750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139425" y="1718375"/>
            <a:ext cx="3371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4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387975" y="2090350"/>
            <a:ext cx="2874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/>
          </p:nvPr>
        </p:nvSpPr>
        <p:spPr>
          <a:xfrm>
            <a:off x="4633175" y="1718375"/>
            <a:ext cx="3371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4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4881725" y="2090350"/>
            <a:ext cx="2874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/>
          </p:nvPr>
        </p:nvSpPr>
        <p:spPr>
          <a:xfrm>
            <a:off x="1139425" y="3592628"/>
            <a:ext cx="3371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5"/>
          </p:nvPr>
        </p:nvSpPr>
        <p:spPr>
          <a:xfrm>
            <a:off x="1387975" y="3964595"/>
            <a:ext cx="2874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4645067" y="3592628"/>
            <a:ext cx="3347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7"/>
          </p:nvPr>
        </p:nvSpPr>
        <p:spPr>
          <a:xfrm>
            <a:off x="4881725" y="3964595"/>
            <a:ext cx="2874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2428975" y="1281827"/>
            <a:ext cx="7923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 hasCustomPrompt="1"/>
          </p:nvPr>
        </p:nvSpPr>
        <p:spPr>
          <a:xfrm>
            <a:off x="2428975" y="3155784"/>
            <a:ext cx="7923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>
            <a:off x="5922775" y="1281827"/>
            <a:ext cx="7923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5922775" y="3142475"/>
            <a:ext cx="7923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 rot="10800000" flipH="1">
            <a:off x="-1" y="3037329"/>
            <a:ext cx="2106111" cy="210617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 flipH="1">
            <a:off x="7582004" y="5379"/>
            <a:ext cx="1561997" cy="156204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 rot="1724920">
            <a:off x="1175007" y="3347650"/>
            <a:ext cx="985422" cy="91378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 rot="-5400000">
            <a:off x="7088807" y="3088315"/>
            <a:ext cx="1370125" cy="2740249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 rot="-7221948">
            <a:off x="6766403" y="532504"/>
            <a:ext cx="547588" cy="50778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1330947" y="-553325"/>
            <a:ext cx="1117402" cy="223480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5400000">
            <a:off x="7236803" y="-20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-5400000">
            <a:off x="19" y="3844735"/>
            <a:ext cx="1298744" cy="129878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-7222215">
            <a:off x="8202224" y="4322449"/>
            <a:ext cx="607165" cy="56302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2700000">
            <a:off x="830126" y="534175"/>
            <a:ext cx="607092" cy="56296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4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"/>
              <a:buNone/>
              <a:defRPr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69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SQL_Inj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etsparker.com/blog/web-security/csrf-cross-site-request-forgery/" TargetMode="External"/><Relationship Id="rId5" Type="http://schemas.openxmlformats.org/officeDocument/2006/relationships/hyperlink" Target="https://owasp.org/www-community/attacks/csrf" TargetMode="External"/><Relationship Id="rId4" Type="http://schemas.openxmlformats.org/officeDocument/2006/relationships/hyperlink" Target="https://portswigger.net/web-security/csr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SQL_Injection" TargetMode="External"/><Relationship Id="rId7" Type="http://schemas.openxmlformats.org/officeDocument/2006/relationships/hyperlink" Target="https://www.amazon.fr/XSS-Attacks-Scripting-Exploits-Defense-ebook/dp/B005HG5AU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wasp.org/www-community/attacks/xss/" TargetMode="External"/><Relationship Id="rId5" Type="http://schemas.openxmlformats.org/officeDocument/2006/relationships/hyperlink" Target="https://developer.mozilla.org/fr/docs/Glossary/Cross-site_scripting" TargetMode="External"/><Relationship Id="rId4" Type="http://schemas.openxmlformats.org/officeDocument/2006/relationships/hyperlink" Target="https://portswigger.net/web-security/cross-site-script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SQL_Inje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mazon.fr/Injection-Attacks-Defense-Justin-Clarke-Salt/dp/1597499633/" TargetMode="External"/><Relationship Id="rId5" Type="http://schemas.openxmlformats.org/officeDocument/2006/relationships/hyperlink" Target="https://portswigger.net/web-security/sql-injection" TargetMode="External"/><Relationship Id="rId4" Type="http://schemas.openxmlformats.org/officeDocument/2006/relationships/hyperlink" Target="https://www.websec.ca/kb/sql_inje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ctrTitle"/>
          </p:nvPr>
        </p:nvSpPr>
        <p:spPr>
          <a:xfrm>
            <a:off x="1737525" y="1364975"/>
            <a:ext cx="5669100" cy="23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</a:t>
            </a:r>
            <a:br>
              <a:rPr lang="en" dirty="0"/>
            </a:br>
            <a:r>
              <a:rPr lang="en" dirty="0"/>
              <a:t>OWASP</a:t>
            </a:r>
            <a:endParaRPr dirty="0"/>
          </a:p>
        </p:txBody>
      </p:sp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1737450" y="3379569"/>
            <a:ext cx="5669100" cy="810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Endeavxor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0928AA8-2B5B-4644-AC13-BA142399675D}"/>
              </a:ext>
            </a:extLst>
          </p:cNvPr>
          <p:cNvSpPr txBox="1"/>
          <p:nvPr/>
        </p:nvSpPr>
        <p:spPr>
          <a:xfrm>
            <a:off x="2307598" y="840441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Ressources &amp; </a:t>
            </a:r>
            <a:r>
              <a:rPr lang="fr-FR" sz="2400" dirty="0" err="1">
                <a:solidFill>
                  <a:schemeClr val="bg1"/>
                </a:solidFill>
                <a:latin typeface="Darker Grotesque" pitchFamily="2" charset="0"/>
              </a:rPr>
              <a:t>References</a:t>
            </a:r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 about CSRF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77C96E-6A90-49D3-A8AA-05D56D8BD41E}"/>
              </a:ext>
            </a:extLst>
          </p:cNvPr>
          <p:cNvSpPr txBox="1"/>
          <p:nvPr/>
        </p:nvSpPr>
        <p:spPr>
          <a:xfrm>
            <a:off x="689161" y="1539690"/>
            <a:ext cx="7765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Websites</a:t>
            </a:r>
            <a:r>
              <a:rPr lang="fr-FR" dirty="0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</a:t>
            </a:r>
          </a:p>
          <a:p>
            <a:endParaRPr lang="fr-FR" dirty="0">
              <a:solidFill>
                <a:schemeClr val="bg1"/>
              </a:solidFill>
              <a:latin typeface="Darker Grotesque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https://portswigger.net/web-security/csrf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https://owasp.org/www-community/attacks/csrf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https://www.netsparker.com/blog/web-security/csrf-cross-site-request-forgery/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9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Site Scripting | Javascript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XSS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2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3" name="Google Shape;263;p29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/>
          <a:srcRect l="24954" r="24954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03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79B90E4-22A0-4F52-934C-582CA67548ED}"/>
              </a:ext>
            </a:extLst>
          </p:cNvPr>
          <p:cNvSpPr/>
          <p:nvPr/>
        </p:nvSpPr>
        <p:spPr>
          <a:xfrm>
            <a:off x="751125" y="338704"/>
            <a:ext cx="1875890" cy="8839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FEFC7A-31F8-4E46-9177-29D296C6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47" y="736825"/>
            <a:ext cx="277406" cy="27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3EE4ED-6A6B-40DE-985B-99175CE32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45" y="738263"/>
            <a:ext cx="277406" cy="2774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E35966-C7F8-4CA2-AFB2-9AC0125E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43" y="738263"/>
            <a:ext cx="277406" cy="2774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54A15C-779E-4A3D-8B80-8F0B95ADC1FA}"/>
              </a:ext>
            </a:extLst>
          </p:cNvPr>
          <p:cNvSpPr txBox="1"/>
          <p:nvPr/>
        </p:nvSpPr>
        <p:spPr>
          <a:xfrm>
            <a:off x="993084" y="3057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Web Browsers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4A80026-F505-4FD4-BB6E-145C79BD8ECE}"/>
              </a:ext>
            </a:extLst>
          </p:cNvPr>
          <p:cNvSpPr/>
          <p:nvPr/>
        </p:nvSpPr>
        <p:spPr>
          <a:xfrm>
            <a:off x="4090565" y="347789"/>
            <a:ext cx="4282164" cy="246221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EAD4CD-1D43-4E4D-89EC-1A8DF8C70CA6}"/>
              </a:ext>
            </a:extLst>
          </p:cNvPr>
          <p:cNvSpPr txBox="1"/>
          <p:nvPr/>
        </p:nvSpPr>
        <p:spPr>
          <a:xfrm>
            <a:off x="5555923" y="33870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solidFill>
                  <a:schemeClr val="bg1"/>
                </a:solidFill>
                <a:latin typeface="Darker Grotesque" pitchFamily="2" charset="0"/>
              </a:rPr>
              <a:t>Wikipedia</a:t>
            </a:r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 Server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E1120D-7663-4354-9F31-29DCD2B6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840" y="634631"/>
            <a:ext cx="762646" cy="762646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8D01724-8A16-4E51-B4AD-7185BC56E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845" y="1940617"/>
            <a:ext cx="568959" cy="568959"/>
          </a:xfrm>
          <a:prstGeom prst="rect">
            <a:avLst/>
          </a:prstGeom>
        </p:spPr>
      </p:pic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464F562B-9FB2-4863-AAC3-DC2BBDECED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27015" y="780664"/>
            <a:ext cx="1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5F166E9-76F0-4025-9DB1-F0E0F2713CA3}"/>
              </a:ext>
            </a:extLst>
          </p:cNvPr>
          <p:cNvSpPr txBox="1"/>
          <p:nvPr/>
        </p:nvSpPr>
        <p:spPr>
          <a:xfrm>
            <a:off x="5017960" y="250957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Alan Turing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CE8D220E-8BED-4D4B-89A3-E87EECA72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688" y="1940617"/>
            <a:ext cx="568959" cy="568959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A3C9723B-9ED9-45ED-AD47-C47DAC3E3780}"/>
              </a:ext>
            </a:extLst>
          </p:cNvPr>
          <p:cNvSpPr txBox="1"/>
          <p:nvPr/>
        </p:nvSpPr>
        <p:spPr>
          <a:xfrm>
            <a:off x="5574308" y="2509576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Jane Fawcett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F25ADC02-929F-42DE-BDB7-1C45F5A71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529" y="1940617"/>
            <a:ext cx="568959" cy="56895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D21AE656-0FAD-4502-A6D9-AA69858DDC37}"/>
              </a:ext>
            </a:extLst>
          </p:cNvPr>
          <p:cNvSpPr txBox="1"/>
          <p:nvPr/>
        </p:nvSpPr>
        <p:spPr>
          <a:xfrm>
            <a:off x="6181149" y="250957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Marian </a:t>
            </a:r>
            <a:r>
              <a:rPr lang="fr-FR" sz="900" i="1" dirty="0" err="1">
                <a:solidFill>
                  <a:schemeClr val="bg1"/>
                </a:solidFill>
                <a:latin typeface="Darker Grotesque" pitchFamily="2" charset="0"/>
              </a:rPr>
              <a:t>Rejewski</a:t>
            </a:r>
            <a:endParaRPr lang="fr-FR" sz="900" i="1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83C068AC-41A0-4D14-8F52-105C37A29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259" y="1849748"/>
            <a:ext cx="568959" cy="56895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161FB1D-56E7-4BD1-8F4F-EE830C0BB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866" y="1889014"/>
            <a:ext cx="568959" cy="56895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7DFA4C2-EA85-4864-A50E-D6BBE9C8D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370" y="1940617"/>
            <a:ext cx="568959" cy="56895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DE5E9B5F-6B9C-4BFA-A219-0B353AA87446}"/>
              </a:ext>
            </a:extLst>
          </p:cNvPr>
          <p:cNvSpPr txBox="1"/>
          <p:nvPr/>
        </p:nvSpPr>
        <p:spPr>
          <a:xfrm>
            <a:off x="7036518" y="2509576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6AC8A4-8598-44F2-B983-C14F627F985B}"/>
              </a:ext>
            </a:extLst>
          </p:cNvPr>
          <p:cNvSpPr txBox="1"/>
          <p:nvPr/>
        </p:nvSpPr>
        <p:spPr>
          <a:xfrm>
            <a:off x="751125" y="2781910"/>
            <a:ext cx="75272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[…]</a:t>
            </a:r>
          </a:p>
          <a:p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&lt;h1 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id="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firstHeading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 class="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firstHeading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 &gt;Alan Turing</a:t>
            </a:r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&lt;/h1&gt;</a:t>
            </a:r>
            <a:endParaRPr lang="fr-FR" sz="1200" b="1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&lt;div id="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bodyContent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 class="vector-body"&gt;</a:t>
            </a:r>
          </a:p>
          <a:p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	&lt;div id="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siteSub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 class="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noprint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"&gt;From Wikipedia, the free encyclopedia&lt;/div&gt;</a:t>
            </a:r>
          </a:p>
          <a:p>
            <a:r>
              <a:rPr lang="fr-FR" sz="1200" b="0" i="0" dirty="0">
                <a:solidFill>
                  <a:schemeClr val="bg1"/>
                </a:solidFill>
                <a:effectLst/>
                <a:latin typeface="Darker Grotesque" pitchFamily="2" charset="0"/>
              </a:rPr>
              <a:t>	&lt;div id="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Darker Grotesque" pitchFamily="2" charset="0"/>
              </a:rPr>
              <a:t>contentSub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Darker Grotesque" pitchFamily="2" charset="0"/>
              </a:rPr>
              <a:t>"&gt;&lt;/div&gt;</a:t>
            </a:r>
          </a:p>
          <a:p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	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Darker Grotesque" pitchFamily="2" charset="0"/>
              </a:rPr>
              <a:t>&lt;div id="contentSub2"&gt;&lt;/div&gt;</a:t>
            </a:r>
            <a:endParaRPr lang="fr-FR" sz="120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	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Darker Grotesque" pitchFamily="2" charset="0"/>
              </a:rPr>
              <a:t>&lt;div id="jump-to-</a:t>
            </a:r>
            <a:r>
              <a:rPr lang="fr-FR" sz="1200" b="0" i="0" dirty="0" err="1">
                <a:solidFill>
                  <a:schemeClr val="bg1"/>
                </a:solidFill>
                <a:effectLst/>
                <a:latin typeface="Darker Grotesque" pitchFamily="2" charset="0"/>
              </a:rPr>
              <a:t>nav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Darker Grotesque" pitchFamily="2" charset="0"/>
              </a:rPr>
              <a:t>"&gt;&lt;/div&gt;</a:t>
            </a:r>
          </a:p>
          <a:p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	</a:t>
            </a:r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&lt;a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 class="mw-jump-link" 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href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="#mw-head"&gt;Jump to navigation</a:t>
            </a:r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&lt;/a&gt;</a:t>
            </a:r>
          </a:p>
          <a:p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	</a:t>
            </a:r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&lt;a 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class="mw-jump-link" 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href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="#</a:t>
            </a:r>
            <a:r>
              <a:rPr lang="en-US" sz="1200" dirty="0" err="1">
                <a:solidFill>
                  <a:schemeClr val="bg1"/>
                </a:solidFill>
                <a:latin typeface="Darker Grotesque" pitchFamily="2" charset="0"/>
              </a:rPr>
              <a:t>searchInput</a:t>
            </a:r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"&gt;Jump to search</a:t>
            </a:r>
            <a:r>
              <a:rPr lang="en-US" sz="1200" b="1" dirty="0">
                <a:solidFill>
                  <a:schemeClr val="bg1"/>
                </a:solidFill>
                <a:latin typeface="Darker Grotesque" pitchFamily="2" charset="0"/>
              </a:rPr>
              <a:t>&lt;/a&gt;</a:t>
            </a:r>
          </a:p>
          <a:p>
            <a:r>
              <a:rPr lang="en-US" sz="1200" dirty="0">
                <a:solidFill>
                  <a:schemeClr val="bg1"/>
                </a:solidFill>
                <a:latin typeface="Darker Grotesque" pitchFamily="2" charset="0"/>
              </a:rPr>
              <a:t>&lt;/div&gt;</a:t>
            </a:r>
            <a:endParaRPr lang="fr-FR" sz="120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[…]</a:t>
            </a:r>
          </a:p>
        </p:txBody>
      </p: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04B8AA35-362F-4226-9FD7-6A6578300A2C}"/>
              </a:ext>
            </a:extLst>
          </p:cNvPr>
          <p:cNvCxnSpPr>
            <a:cxnSpLocks/>
            <a:endCxn id="57" idx="0"/>
          </p:cNvCxnSpPr>
          <p:nvPr/>
        </p:nvCxnSpPr>
        <p:spPr>
          <a:xfrm rot="5400000">
            <a:off x="5469840" y="1223295"/>
            <a:ext cx="587807" cy="846836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08D310D1-4651-4DC4-B122-F71949B0ABCF}"/>
              </a:ext>
            </a:extLst>
          </p:cNvPr>
          <p:cNvCxnSpPr>
            <a:cxnSpLocks/>
            <a:endCxn id="41" idx="0"/>
          </p:cNvCxnSpPr>
          <p:nvPr/>
        </p:nvCxnSpPr>
        <p:spPr>
          <a:xfrm rot="5400000">
            <a:off x="5773262" y="1526717"/>
            <a:ext cx="587807" cy="2399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724EAA50-D142-488B-AE71-F749AC6C2D00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6076682" y="1463289"/>
            <a:ext cx="587807" cy="366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C8F584B5-7E80-41C8-ACDC-89C36181CA62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6380102" y="1159868"/>
            <a:ext cx="587807" cy="973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D91B5EE7-0D7E-48BA-9FBF-C67D37FDE8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1152" y="1108820"/>
            <a:ext cx="536204" cy="10241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AC2718BF-CD05-4D24-958A-038E6127931C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6486481" y="1053490"/>
            <a:ext cx="496938" cy="1095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B3769345-1462-41EB-BA24-E75D345777A7}"/>
              </a:ext>
            </a:extLst>
          </p:cNvPr>
          <p:cNvCxnSpPr>
            <a:cxnSpLocks/>
            <a:stCxn id="57" idx="1"/>
            <a:endCxn id="12" idx="2"/>
          </p:cNvCxnSpPr>
          <p:nvPr/>
        </p:nvCxnSpPr>
        <p:spPr>
          <a:xfrm rot="10800000">
            <a:off x="1689071" y="1222625"/>
            <a:ext cx="3366775" cy="1002473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CE3AB3A-57A4-4811-9051-5587743F129C}"/>
              </a:ext>
            </a:extLst>
          </p:cNvPr>
          <p:cNvSpPr txBox="1"/>
          <p:nvPr/>
        </p:nvSpPr>
        <p:spPr>
          <a:xfrm>
            <a:off x="2806245" y="48074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Darker Grotesque" pitchFamily="2" charset="0"/>
              </a:rPr>
              <a:t>AlanTuring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51D4B9-CAC4-4BBD-9D6F-03D081BC93CE}"/>
              </a:ext>
            </a:extLst>
          </p:cNvPr>
          <p:cNvSpPr txBox="1"/>
          <p:nvPr/>
        </p:nvSpPr>
        <p:spPr>
          <a:xfrm>
            <a:off x="3146575" y="76318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(1)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1A9B35-CE52-4F21-80F3-7FEC5D71310C}"/>
              </a:ext>
            </a:extLst>
          </p:cNvPr>
          <p:cNvSpPr txBox="1"/>
          <p:nvPr/>
        </p:nvSpPr>
        <p:spPr>
          <a:xfrm>
            <a:off x="5484778" y="13528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(2)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B50A84-3000-4094-B35B-28032E94EB16}"/>
              </a:ext>
            </a:extLst>
          </p:cNvPr>
          <p:cNvSpPr txBox="1"/>
          <p:nvPr/>
        </p:nvSpPr>
        <p:spPr>
          <a:xfrm>
            <a:off x="2627015" y="19423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94332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29236" y="637885"/>
            <a:ext cx="627724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&lt;script&gt; tag (Javascript)</a:t>
            </a: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827509" y="1467203"/>
            <a:ext cx="4268925" cy="288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800" dirty="0"/>
              <a:t>Client Sided (Inside browser)</a:t>
            </a:r>
          </a:p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800" dirty="0"/>
              <a:t>Allows animations</a:t>
            </a:r>
          </a:p>
          <a:p>
            <a:pPr marL="241300" indent="-241300">
              <a:spcBef>
                <a:spcPts val="1600"/>
              </a:spcBef>
              <a:buSzPts val="1800"/>
            </a:pPr>
            <a:r>
              <a:rPr lang="en-US" sz="2800" dirty="0"/>
              <a:t>Can make requests to any website in the background</a:t>
            </a: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/>
          <a:srcRect t="102" b="102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89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79B90E4-22A0-4F52-934C-582CA67548ED}"/>
              </a:ext>
            </a:extLst>
          </p:cNvPr>
          <p:cNvSpPr/>
          <p:nvPr/>
        </p:nvSpPr>
        <p:spPr>
          <a:xfrm>
            <a:off x="751125" y="338704"/>
            <a:ext cx="1875890" cy="8839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FEFC7A-31F8-4E46-9177-29D296C6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47" y="736825"/>
            <a:ext cx="277406" cy="27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3EE4ED-6A6B-40DE-985B-99175CE32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45" y="738263"/>
            <a:ext cx="277406" cy="2774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E35966-C7F8-4CA2-AFB2-9AC0125E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43" y="738263"/>
            <a:ext cx="277406" cy="2774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54A15C-779E-4A3D-8B80-8F0B95ADC1FA}"/>
              </a:ext>
            </a:extLst>
          </p:cNvPr>
          <p:cNvSpPr txBox="1"/>
          <p:nvPr/>
        </p:nvSpPr>
        <p:spPr>
          <a:xfrm>
            <a:off x="993084" y="3057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Web Browsers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4A80026-F505-4FD4-BB6E-145C79BD8ECE}"/>
              </a:ext>
            </a:extLst>
          </p:cNvPr>
          <p:cNvSpPr/>
          <p:nvPr/>
        </p:nvSpPr>
        <p:spPr>
          <a:xfrm>
            <a:off x="4091469" y="349965"/>
            <a:ext cx="4282164" cy="288798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EAD4CD-1D43-4E4D-89EC-1A8DF8C70CA6}"/>
              </a:ext>
            </a:extLst>
          </p:cNvPr>
          <p:cNvSpPr txBox="1"/>
          <p:nvPr/>
        </p:nvSpPr>
        <p:spPr>
          <a:xfrm>
            <a:off x="5555923" y="33870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Twitter Server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E1120D-7663-4354-9F31-29DCD2B6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19" y="972701"/>
            <a:ext cx="762646" cy="76264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24300DD-5672-4E72-AEB2-8CF0F1CDC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136" y="978697"/>
            <a:ext cx="756650" cy="756650"/>
          </a:xfrm>
          <a:prstGeom prst="rect">
            <a:avLst/>
          </a:prstGeom>
        </p:spPr>
      </p:pic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C9B77704-B602-4B1E-ABC0-834193F027A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898565" y="1354024"/>
            <a:ext cx="2732571" cy="2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6143C41-1F24-4A5E-8B6A-B7A2064E1A85}"/>
              </a:ext>
            </a:extLst>
          </p:cNvPr>
          <p:cNvSpPr txBox="1"/>
          <p:nvPr/>
        </p:nvSpPr>
        <p:spPr>
          <a:xfrm>
            <a:off x="4967783" y="1045574"/>
            <a:ext cx="264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SELECT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* </a:t>
            </a:r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FROM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tweets </a:t>
            </a:r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WHERE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b="1" dirty="0" err="1">
                <a:solidFill>
                  <a:srgbClr val="33CC33"/>
                </a:solidFill>
                <a:latin typeface="Darker Grotesque" pitchFamily="2" charset="0"/>
              </a:rPr>
              <a:t>userID</a:t>
            </a:r>
            <a:r>
              <a:rPr lang="fr-FR" sz="1200" b="1" dirty="0">
                <a:solidFill>
                  <a:srgbClr val="33CC33"/>
                </a:solidFill>
                <a:latin typeface="Darker Grotesque" pitchFamily="2" charset="0"/>
              </a:rPr>
              <a:t>=?</a:t>
            </a:r>
          </a:p>
        </p:txBody>
      </p:sp>
      <p:cxnSp>
        <p:nvCxnSpPr>
          <p:cNvPr id="84" name="Connecteur : en arc 83">
            <a:extLst>
              <a:ext uri="{FF2B5EF4-FFF2-40B4-BE49-F238E27FC236}">
                <a16:creationId xmlns:a16="http://schemas.microsoft.com/office/drawing/2014/main" id="{ECC46D00-0514-49F8-BD71-8AADA13084F4}"/>
              </a:ext>
            </a:extLst>
          </p:cNvPr>
          <p:cNvCxnSpPr>
            <a:cxnSpLocks/>
            <a:stCxn id="20" idx="2"/>
            <a:endCxn id="31" idx="3"/>
          </p:cNvCxnSpPr>
          <p:nvPr/>
        </p:nvCxnSpPr>
        <p:spPr>
          <a:xfrm rot="5400000">
            <a:off x="7429167" y="2104281"/>
            <a:ext cx="949228" cy="2113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 : en arc 86">
            <a:extLst>
              <a:ext uri="{FF2B5EF4-FFF2-40B4-BE49-F238E27FC236}">
                <a16:creationId xmlns:a16="http://schemas.microsoft.com/office/drawing/2014/main" id="{F15AF29D-1137-4ADF-B922-E74BF01D4B6B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4856480" y="2373559"/>
            <a:ext cx="619121" cy="2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 : en arc 110">
            <a:extLst>
              <a:ext uri="{FF2B5EF4-FFF2-40B4-BE49-F238E27FC236}">
                <a16:creationId xmlns:a16="http://schemas.microsoft.com/office/drawing/2014/main" id="{CA2D35BF-49B0-43BB-956C-C904518B32C9}"/>
              </a:ext>
            </a:extLst>
          </p:cNvPr>
          <p:cNvCxnSpPr>
            <a:cxnSpLocks/>
            <a:stCxn id="23" idx="1"/>
            <a:endCxn id="12" idx="2"/>
          </p:cNvCxnSpPr>
          <p:nvPr/>
        </p:nvCxnSpPr>
        <p:spPr>
          <a:xfrm rot="10800000">
            <a:off x="1689071" y="1222625"/>
            <a:ext cx="2402399" cy="57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464F562B-9FB2-4863-AAC3-DC2BBDECED2A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627015" y="780664"/>
            <a:ext cx="1508904" cy="57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39E017A-6EEC-4A6A-9A4E-B70DE22E33E4}"/>
              </a:ext>
            </a:extLst>
          </p:cNvPr>
          <p:cNvSpPr txBox="1"/>
          <p:nvPr/>
        </p:nvSpPr>
        <p:spPr>
          <a:xfrm rot="1227138">
            <a:off x="3057557" y="76886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/profil</a:t>
            </a:r>
            <a:endParaRPr lang="fr-FR" b="1" dirty="0">
              <a:solidFill>
                <a:srgbClr val="002060"/>
              </a:solidFill>
              <a:latin typeface="Darker Grotesque" pitchFamily="2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7256BA1-2610-43D9-BBDD-398BFB5EBFA1}"/>
              </a:ext>
            </a:extLst>
          </p:cNvPr>
          <p:cNvSpPr txBox="1"/>
          <p:nvPr/>
        </p:nvSpPr>
        <p:spPr>
          <a:xfrm rot="1258723">
            <a:off x="3047894" y="97434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(1)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051AF87-B89A-4B80-853F-D3FF569CC6C0}"/>
              </a:ext>
            </a:extLst>
          </p:cNvPr>
          <p:cNvSpPr txBox="1"/>
          <p:nvPr/>
        </p:nvSpPr>
        <p:spPr>
          <a:xfrm>
            <a:off x="6084987" y="13096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(2)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E881EF13-C0CE-47E7-9C40-F4E801849F9B}"/>
              </a:ext>
            </a:extLst>
          </p:cNvPr>
          <p:cNvSpPr txBox="1"/>
          <p:nvPr/>
        </p:nvSpPr>
        <p:spPr>
          <a:xfrm>
            <a:off x="8004607" y="19569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(3)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FBF1A3AE-5E17-489C-B4BA-A6DF9D71478F}"/>
              </a:ext>
            </a:extLst>
          </p:cNvPr>
          <p:cNvSpPr txBox="1"/>
          <p:nvPr/>
        </p:nvSpPr>
        <p:spPr>
          <a:xfrm>
            <a:off x="4333538" y="21410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(4)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DB758162-58F5-447B-82AC-5FC816018AF6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4856479" y="2373559"/>
            <a:ext cx="664246" cy="469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C064C4D9-4D5E-49C3-A69E-E0CDC3D712AE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4856479" y="2373558"/>
            <a:ext cx="664246" cy="6382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32B55B7E-2584-4CB9-B4DA-A2AB5D4A7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20" y="2089078"/>
            <a:ext cx="568959" cy="568959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0A5BB623-BB87-4E9F-881C-56CABA9C101C}"/>
              </a:ext>
            </a:extLst>
          </p:cNvPr>
          <p:cNvSpPr txBox="1"/>
          <p:nvPr/>
        </p:nvSpPr>
        <p:spPr>
          <a:xfrm>
            <a:off x="4255636" y="26580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profil.html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Darker Grotesque" pitchFamily="2" charset="0"/>
              </a:rPr>
              <a:t>(Template)</a:t>
            </a:r>
          </a:p>
        </p:txBody>
      </p: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5A591B97-5CF5-41A7-B2F1-2E5C4354BDC3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rot="16200000" flipV="1">
            <a:off x="4367756" y="1884834"/>
            <a:ext cx="353731" cy="547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CEB28737-FDDD-404E-8EF8-81C2ACDEF375}"/>
              </a:ext>
            </a:extLst>
          </p:cNvPr>
          <p:cNvSpPr txBox="1"/>
          <p:nvPr/>
        </p:nvSpPr>
        <p:spPr>
          <a:xfrm>
            <a:off x="4862996" y="24854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(4)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C19675D-6562-458F-82A2-615ADC9E550E}"/>
              </a:ext>
            </a:extLst>
          </p:cNvPr>
          <p:cNvSpPr txBox="1"/>
          <p:nvPr/>
        </p:nvSpPr>
        <p:spPr>
          <a:xfrm>
            <a:off x="2586556" y="16893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(5)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412D427-DFC8-459C-8D3B-555DE2CF2159}"/>
              </a:ext>
            </a:extLst>
          </p:cNvPr>
          <p:cNvSpPr txBox="1"/>
          <p:nvPr/>
        </p:nvSpPr>
        <p:spPr>
          <a:xfrm>
            <a:off x="2053438" y="3637437"/>
            <a:ext cx="5295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But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what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happens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if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there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is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no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verification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at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step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(4) </a:t>
            </a:r>
          </a:p>
          <a:p>
            <a:pPr algn="ctr"/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when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tweets are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inserted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inside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the HTML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template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? </a:t>
            </a:r>
          </a:p>
        </p:txBody>
      </p:sp>
      <p:graphicFrame>
        <p:nvGraphicFramePr>
          <p:cNvPr id="31" name="Tableau 8">
            <a:extLst>
              <a:ext uri="{FF2B5EF4-FFF2-40B4-BE49-F238E27FC236}">
                <a16:creationId xmlns:a16="http://schemas.microsoft.com/office/drawing/2014/main" id="{D73BDBF9-322F-4B8A-8FA2-1D522DFA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81250"/>
              </p:ext>
            </p:extLst>
          </p:nvPr>
        </p:nvGraphicFramePr>
        <p:xfrm>
          <a:off x="5456637" y="2242203"/>
          <a:ext cx="2341463" cy="8847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3165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656773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425562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455959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  <a:gridCol w="350004">
                  <a:extLst>
                    <a:ext uri="{9D8B030D-6E8A-4147-A177-3AD203B41FA5}">
                      <a16:colId xmlns:a16="http://schemas.microsoft.com/office/drawing/2014/main" val="2810814708"/>
                    </a:ext>
                  </a:extLst>
                </a:gridCol>
              </a:tblGrid>
              <a:tr h="163114">
                <a:tc gridSpan="5">
                  <a:txBody>
                    <a:bodyPr/>
                    <a:lstStyle/>
                    <a:p>
                      <a:pPr algn="ctr"/>
                      <a:r>
                        <a:rPr lang="fr-FR" sz="600" dirty="0"/>
                        <a:t>Tweets</a:t>
                      </a:r>
                    </a:p>
                  </a:txBody>
                  <a:tcPr marL="80217" marR="80217" marT="40109" marB="4010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163114"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TweetID</a:t>
                      </a:r>
                      <a:endParaRPr lang="fr-FR" sz="7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40220" marR="40220" marT="20110" marB="20110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TweetContent</a:t>
                      </a:r>
                      <a:endParaRPr lang="fr-FR" sz="7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40220" marR="40220" marT="20110" marB="20110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Retweets</a:t>
                      </a:r>
                    </a:p>
                  </a:txBody>
                  <a:tcPr marL="40220" marR="40220" marT="20110" marB="20110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Likes</a:t>
                      </a:r>
                    </a:p>
                  </a:txBody>
                  <a:tcPr marL="40220" marR="40220" marT="20110" marB="20110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40220" marR="40220" marT="20110" marB="20110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163114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&lt;h1&gt; A </a:t>
                      </a:r>
                      <a:r>
                        <a:rPr lang="fr-FR" sz="600" dirty="0" err="1">
                          <a:latin typeface="Darker Grotesque" pitchFamily="2" charset="0"/>
                        </a:rPr>
                        <a:t>Title</a:t>
                      </a:r>
                      <a:r>
                        <a:rPr lang="fr-FR" sz="600" dirty="0">
                          <a:latin typeface="Darker Grotesque" pitchFamily="2" charset="0"/>
                        </a:rPr>
                        <a:t> &lt;/h1&gt;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1337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1337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40220" marR="40220" marT="20110" marB="20110"/>
                </a:tc>
                <a:extLst>
                  <a:ext uri="{0D108BD9-81ED-4DB2-BD59-A6C34878D82A}">
                    <a16:rowId xmlns:a16="http://schemas.microsoft.com/office/drawing/2014/main" val="1520462185"/>
                  </a:ext>
                </a:extLst>
              </a:tr>
              <a:tr h="223745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2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Hey, This </a:t>
                      </a:r>
                      <a:r>
                        <a:rPr lang="fr-FR" sz="600" dirty="0" err="1">
                          <a:latin typeface="Darker Grotesque" pitchFamily="2" charset="0"/>
                        </a:rPr>
                        <a:t>is</a:t>
                      </a:r>
                      <a:r>
                        <a:rPr lang="fr-FR" sz="600" dirty="0">
                          <a:latin typeface="Darker Grotesque" pitchFamily="2" charset="0"/>
                        </a:rPr>
                        <a:t> </a:t>
                      </a:r>
                      <a:r>
                        <a:rPr lang="fr-FR" sz="600" dirty="0" err="1">
                          <a:latin typeface="Darker Grotesque" pitchFamily="2" charset="0"/>
                        </a:rPr>
                        <a:t>my</a:t>
                      </a:r>
                      <a:r>
                        <a:rPr lang="fr-FR" sz="600" dirty="0">
                          <a:latin typeface="Darker Grotesque" pitchFamily="2" charset="0"/>
                        </a:rPr>
                        <a:t> first tweet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0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0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40220" marR="40220" marT="20110" marB="20110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163114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3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err="1">
                          <a:latin typeface="Darker Grotesque" pitchFamily="2" charset="0"/>
                        </a:rPr>
                        <a:t>Another</a:t>
                      </a:r>
                      <a:r>
                        <a:rPr lang="fr-FR" sz="600" dirty="0">
                          <a:latin typeface="Darker Grotesque" pitchFamily="2" charset="0"/>
                        </a:rPr>
                        <a:t> tweet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50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150</a:t>
                      </a:r>
                    </a:p>
                  </a:txBody>
                  <a:tcPr marL="40220" marR="40220" marT="20110" marB="201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40220" marR="40220" marT="20110" marB="20110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0928AA8-2B5B-4644-AC13-BA142399675D}"/>
              </a:ext>
            </a:extLst>
          </p:cNvPr>
          <p:cNvSpPr txBox="1"/>
          <p:nvPr/>
        </p:nvSpPr>
        <p:spPr>
          <a:xfrm>
            <a:off x="2307598" y="840441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Ressources &amp; </a:t>
            </a:r>
            <a:r>
              <a:rPr lang="fr-FR" sz="2400" dirty="0" err="1">
                <a:solidFill>
                  <a:schemeClr val="bg1"/>
                </a:solidFill>
                <a:latin typeface="Darker Grotesque" pitchFamily="2" charset="0"/>
              </a:rPr>
              <a:t>References</a:t>
            </a:r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 about XSS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77C96E-6A90-49D3-A8AA-05D56D8BD41E}"/>
              </a:ext>
            </a:extLst>
          </p:cNvPr>
          <p:cNvSpPr txBox="1"/>
          <p:nvPr/>
        </p:nvSpPr>
        <p:spPr>
          <a:xfrm>
            <a:off x="689161" y="1539690"/>
            <a:ext cx="776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Websites</a:t>
            </a:r>
            <a:r>
              <a:rPr lang="fr-FR" dirty="0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</a:t>
            </a:r>
          </a:p>
          <a:p>
            <a:endParaRPr lang="fr-FR" dirty="0">
              <a:solidFill>
                <a:schemeClr val="bg1"/>
              </a:solidFill>
              <a:latin typeface="Darker Grotesque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https://portswigger.net/web-security/cross-site-scripting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https://developer.mozilla.org/fr/docs/Glossary/Cross-site_scripting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https://owasp.org/www-community/attacks/xss/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</a:rPr>
              <a:t>https://www.acunetix.com/websitesecurity/cross-site-scripting/</a:t>
            </a:r>
          </a:p>
          <a:p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Books :</a:t>
            </a:r>
          </a:p>
          <a:p>
            <a:endParaRPr lang="fr-FR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https://www.amazon.fr/XSS-Attacks-Scripting-Exploits-Defense-ebook/dp/B005HG5AUM/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Vulnerabilities and Exposures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CVE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2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3" name="Google Shape;263;p29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524" r="20524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4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25623D37-36A3-489D-889C-67AD678F2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24975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298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 idx="15"/>
          </p:nvPr>
        </p:nvSpPr>
        <p:spPr>
          <a:xfrm>
            <a:off x="640885" y="356487"/>
            <a:ext cx="8008364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CVE related to web browsers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4646300" y="1411876"/>
            <a:ext cx="337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CVE 2021-38500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2"/>
          </p:nvPr>
        </p:nvSpPr>
        <p:spPr>
          <a:xfrm>
            <a:off x="1128142" y="3236403"/>
            <a:ext cx="337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fr-FR" dirty="0"/>
              <a:t>CVE 2021-37993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4"/>
          </p:nvPr>
        </p:nvSpPr>
        <p:spPr>
          <a:xfrm>
            <a:off x="1139425" y="1415822"/>
            <a:ext cx="337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CVE 2021-38501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5"/>
          </p:nvPr>
        </p:nvSpPr>
        <p:spPr>
          <a:xfrm>
            <a:off x="1387975" y="1872487"/>
            <a:ext cx="2874300" cy="69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Firefox : Allows an attacker to take control of your computer.</a:t>
            </a:r>
          </a:p>
        </p:txBody>
      </p:sp>
      <p:sp>
        <p:nvSpPr>
          <p:cNvPr id="14" name="Google Shape;245;p28">
            <a:extLst>
              <a:ext uri="{FF2B5EF4-FFF2-40B4-BE49-F238E27FC236}">
                <a16:creationId xmlns:a16="http://schemas.microsoft.com/office/drawing/2014/main" id="{670D3ABC-2E1B-4AA0-B9E2-3AAB1A13DB38}"/>
              </a:ext>
            </a:extLst>
          </p:cNvPr>
          <p:cNvSpPr txBox="1">
            <a:spLocks/>
          </p:cNvSpPr>
          <p:nvPr/>
        </p:nvSpPr>
        <p:spPr>
          <a:xfrm>
            <a:off x="1387975" y="3661106"/>
            <a:ext cx="2874300" cy="69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just"/>
            <a:r>
              <a:rPr lang="en-US" dirty="0"/>
              <a:t>Chrome : Allows an attacker to take control of your computer</a:t>
            </a:r>
            <a:endParaRPr lang="en-US" dirty="0">
              <a:latin typeface="Darker Grotesque" pitchFamily="2" charset="0"/>
            </a:endParaRPr>
          </a:p>
        </p:txBody>
      </p:sp>
      <p:sp>
        <p:nvSpPr>
          <p:cNvPr id="24" name="Google Shape;244;p28">
            <a:extLst>
              <a:ext uri="{FF2B5EF4-FFF2-40B4-BE49-F238E27FC236}">
                <a16:creationId xmlns:a16="http://schemas.microsoft.com/office/drawing/2014/main" id="{8F88061A-DF91-4721-BAF3-4977A1D63298}"/>
              </a:ext>
            </a:extLst>
          </p:cNvPr>
          <p:cNvSpPr txBox="1">
            <a:spLocks/>
          </p:cNvSpPr>
          <p:nvPr/>
        </p:nvSpPr>
        <p:spPr>
          <a:xfrm>
            <a:off x="4644460" y="3236403"/>
            <a:ext cx="337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4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spcAft>
                <a:spcPts val="400"/>
              </a:spcAft>
            </a:pPr>
            <a:r>
              <a:rPr lang="fr-FR" dirty="0"/>
              <a:t>CVE 2021-37988</a:t>
            </a:r>
          </a:p>
        </p:txBody>
      </p:sp>
      <p:sp>
        <p:nvSpPr>
          <p:cNvPr id="25" name="Google Shape;245;p28">
            <a:extLst>
              <a:ext uri="{FF2B5EF4-FFF2-40B4-BE49-F238E27FC236}">
                <a16:creationId xmlns:a16="http://schemas.microsoft.com/office/drawing/2014/main" id="{283102A7-7022-4FE2-A293-8B86508DFE36}"/>
              </a:ext>
            </a:extLst>
          </p:cNvPr>
          <p:cNvSpPr txBox="1">
            <a:spLocks/>
          </p:cNvSpPr>
          <p:nvPr/>
        </p:nvSpPr>
        <p:spPr>
          <a:xfrm>
            <a:off x="4896519" y="3661106"/>
            <a:ext cx="2874300" cy="69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just"/>
            <a:r>
              <a:rPr lang="en-US" dirty="0"/>
              <a:t>Chrome : Allows an attacker to take control of your computer</a:t>
            </a:r>
            <a:endParaRPr lang="en-US" dirty="0">
              <a:latin typeface="Darker Grotesque" pitchFamily="2" charset="0"/>
            </a:endParaRPr>
          </a:p>
        </p:txBody>
      </p:sp>
      <p:sp>
        <p:nvSpPr>
          <p:cNvPr id="26" name="Google Shape;249;p28">
            <a:extLst>
              <a:ext uri="{FF2B5EF4-FFF2-40B4-BE49-F238E27FC236}">
                <a16:creationId xmlns:a16="http://schemas.microsoft.com/office/drawing/2014/main" id="{A66E138C-6F1C-42CF-89BE-1252A46AB1A2}"/>
              </a:ext>
            </a:extLst>
          </p:cNvPr>
          <p:cNvSpPr txBox="1">
            <a:spLocks/>
          </p:cNvSpPr>
          <p:nvPr/>
        </p:nvSpPr>
        <p:spPr>
          <a:xfrm>
            <a:off x="4896519" y="1854065"/>
            <a:ext cx="2874300" cy="71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just"/>
            <a:r>
              <a:rPr lang="en-US" dirty="0"/>
              <a:t>Firefox : Allows an attacker to take control of your computer.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FF9B6E-3897-410C-96E9-DA214EF629E2}"/>
              </a:ext>
            </a:extLst>
          </p:cNvPr>
          <p:cNvSpPr txBox="1"/>
          <p:nvPr/>
        </p:nvSpPr>
        <p:spPr>
          <a:xfrm>
            <a:off x="2085234" y="2596299"/>
            <a:ext cx="14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04 </a:t>
            </a:r>
            <a:r>
              <a:rPr lang="fr-FR" i="1" dirty="0" err="1">
                <a:solidFill>
                  <a:schemeClr val="bg1"/>
                </a:solidFill>
                <a:latin typeface="Darker Grotesque" pitchFamily="2" charset="0"/>
              </a:rPr>
              <a:t>November</a:t>
            </a:r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 2021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7D099-6101-4148-A986-435C9656EDA5}"/>
              </a:ext>
            </a:extLst>
          </p:cNvPr>
          <p:cNvSpPr txBox="1"/>
          <p:nvPr/>
        </p:nvSpPr>
        <p:spPr>
          <a:xfrm>
            <a:off x="2096517" y="4387947"/>
            <a:ext cx="14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04 </a:t>
            </a:r>
            <a:r>
              <a:rPr lang="fr-FR" i="1" dirty="0" err="1">
                <a:solidFill>
                  <a:schemeClr val="bg1"/>
                </a:solidFill>
                <a:latin typeface="Darker Grotesque" pitchFamily="2" charset="0"/>
              </a:rPr>
              <a:t>November</a:t>
            </a:r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 2021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DE56F08-1D12-4235-9399-389B8FC1F005}"/>
              </a:ext>
            </a:extLst>
          </p:cNvPr>
          <p:cNvSpPr txBox="1"/>
          <p:nvPr/>
        </p:nvSpPr>
        <p:spPr>
          <a:xfrm>
            <a:off x="5590267" y="4360369"/>
            <a:ext cx="14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04 </a:t>
            </a:r>
            <a:r>
              <a:rPr lang="fr-FR" i="1" dirty="0" err="1">
                <a:solidFill>
                  <a:schemeClr val="bg1"/>
                </a:solidFill>
                <a:latin typeface="Darker Grotesque" pitchFamily="2" charset="0"/>
              </a:rPr>
              <a:t>November</a:t>
            </a:r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 2021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852E10-75C8-43DF-9B60-240A5798B8A1}"/>
              </a:ext>
            </a:extLst>
          </p:cNvPr>
          <p:cNvSpPr txBox="1"/>
          <p:nvPr/>
        </p:nvSpPr>
        <p:spPr>
          <a:xfrm>
            <a:off x="5596932" y="2572430"/>
            <a:ext cx="14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04 </a:t>
            </a:r>
            <a:r>
              <a:rPr lang="fr-FR" i="1" dirty="0" err="1">
                <a:solidFill>
                  <a:schemeClr val="bg1"/>
                </a:solidFill>
                <a:latin typeface="Darker Grotesque" pitchFamily="2" charset="0"/>
              </a:rPr>
              <a:t>November</a:t>
            </a:r>
            <a:r>
              <a:rPr lang="fr-FR" i="1" dirty="0">
                <a:solidFill>
                  <a:schemeClr val="bg1"/>
                </a:solidFill>
                <a:latin typeface="Darker Grotesque" pitchFamily="2" charset="0"/>
              </a:rPr>
              <a:t> 2021</a:t>
            </a:r>
          </a:p>
        </p:txBody>
      </p:sp>
      <p:sp>
        <p:nvSpPr>
          <p:cNvPr id="31" name="Google Shape;244;p28">
            <a:extLst>
              <a:ext uri="{FF2B5EF4-FFF2-40B4-BE49-F238E27FC236}">
                <a16:creationId xmlns:a16="http://schemas.microsoft.com/office/drawing/2014/main" id="{404C2AAB-5827-4921-B4FC-EE61AED919F5}"/>
              </a:ext>
            </a:extLst>
          </p:cNvPr>
          <p:cNvSpPr txBox="1">
            <a:spLocks/>
          </p:cNvSpPr>
          <p:nvPr/>
        </p:nvSpPr>
        <p:spPr>
          <a:xfrm>
            <a:off x="4647969" y="1412117"/>
            <a:ext cx="337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4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spcAft>
                <a:spcPts val="400"/>
              </a:spcAft>
            </a:pPr>
            <a:r>
              <a:rPr lang="fr-FR"/>
              <a:t>CVE 2021-38500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833400" y="1219475"/>
            <a:ext cx="4493400" cy="35661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5553325" y="1219475"/>
            <a:ext cx="2757300" cy="35661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CVE through the years</a:t>
            </a:r>
            <a:endParaRPr b="1" dirty="0"/>
          </a:p>
        </p:txBody>
      </p:sp>
      <p:sp>
        <p:nvSpPr>
          <p:cNvPr id="545" name="Google Shape;545;p42"/>
          <p:cNvSpPr txBox="1"/>
          <p:nvPr/>
        </p:nvSpPr>
        <p:spPr>
          <a:xfrm>
            <a:off x="5779194" y="13027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1999</a:t>
            </a:r>
            <a:endParaRPr sz="24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5779194" y="17778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894 CVE</a:t>
            </a:r>
            <a:endParaRPr sz="1800" dirty="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49" name="Google Shape;549;p42"/>
          <p:cNvSpPr txBox="1"/>
          <p:nvPr/>
        </p:nvSpPr>
        <p:spPr>
          <a:xfrm>
            <a:off x="5779194" y="24291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2009</a:t>
            </a:r>
            <a:endParaRPr sz="24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0" name="Google Shape;550;p42"/>
          <p:cNvSpPr txBox="1"/>
          <p:nvPr/>
        </p:nvSpPr>
        <p:spPr>
          <a:xfrm>
            <a:off x="5779194" y="29042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5 736 CVE</a:t>
            </a:r>
            <a:endParaRPr sz="1800" dirty="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>
            <a:off x="5779194" y="35951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2019</a:t>
            </a:r>
            <a:endParaRPr sz="24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5779194" y="407026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17 344 CVE</a:t>
            </a:r>
            <a:endParaRPr sz="1800" dirty="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FEC90837-6A29-4757-BFDE-62DCA69A6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305636"/>
              </p:ext>
            </p:extLst>
          </p:nvPr>
        </p:nvGraphicFramePr>
        <p:xfrm>
          <a:off x="928750" y="1522655"/>
          <a:ext cx="4302699" cy="2868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32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1091300" y="811050"/>
            <a:ext cx="45975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OWASP</a:t>
            </a: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880850" y="1657173"/>
            <a:ext cx="4021500" cy="288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-FR" sz="2800" dirty="0" err="1">
                <a:solidFill>
                  <a:schemeClr val="lt1"/>
                </a:solidFill>
              </a:rPr>
              <a:t>Founded</a:t>
            </a:r>
            <a:r>
              <a:rPr lang="fr-FR" sz="2800" dirty="0">
                <a:solidFill>
                  <a:schemeClr val="lt1"/>
                </a:solidFill>
              </a:rPr>
              <a:t> in 2001</a:t>
            </a:r>
            <a:endParaRPr sz="2800" dirty="0">
              <a:solidFill>
                <a:schemeClr val="lt1"/>
              </a:solidFill>
            </a:endParaRPr>
          </a:p>
          <a:p>
            <a:pPr marL="24130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800" dirty="0">
                <a:solidFill>
                  <a:schemeClr val="lt1"/>
                </a:solidFill>
              </a:rPr>
              <a:t>Nonprofit organization</a:t>
            </a:r>
          </a:p>
          <a:p>
            <a:pPr marL="24130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800" dirty="0">
                <a:solidFill>
                  <a:schemeClr val="lt1"/>
                </a:solidFill>
              </a:rPr>
              <a:t>Focus on web security, application security, vulnerability assessment</a:t>
            </a: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/>
          <a:srcRect t="102" b="102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29236" y="637885"/>
            <a:ext cx="627724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CVE 2020-16040</a:t>
            </a:r>
            <a:endParaRPr dirty="0"/>
          </a:p>
        </p:txBody>
      </p:sp>
      <p:sp>
        <p:nvSpPr>
          <p:cNvPr id="296" name="Google Shape;296;p32"/>
          <p:cNvSpPr/>
          <p:nvPr/>
        </p:nvSpPr>
        <p:spPr>
          <a:xfrm rot="-4754429">
            <a:off x="5035132" y="1350914"/>
            <a:ext cx="3059297" cy="277766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827509" y="1467203"/>
            <a:ext cx="4268925" cy="288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800" dirty="0"/>
              <a:t>Disclosed in December 2020</a:t>
            </a:r>
          </a:p>
          <a:p>
            <a:pPr marL="241300" indent="-241300">
              <a:spcBef>
                <a:spcPts val="1600"/>
              </a:spcBef>
              <a:buSzPts val="1800"/>
            </a:pPr>
            <a:r>
              <a:rPr lang="en-US" sz="2800" dirty="0"/>
              <a:t>Allows an attacker to escape the Chrome sandbox</a:t>
            </a:r>
          </a:p>
          <a:p>
            <a:pPr marL="241300" indent="-241300">
              <a:spcBef>
                <a:spcPts val="1600"/>
              </a:spcBef>
              <a:buSzPts val="1800"/>
            </a:pPr>
            <a:r>
              <a:rPr lang="en-US" sz="2800" dirty="0"/>
              <a:t>Allows an attacker to take control of your computer</a:t>
            </a:r>
          </a:p>
          <a:p>
            <a:pPr marL="241300" indent="-241300">
              <a:spcBef>
                <a:spcPts val="1600"/>
              </a:spcBef>
              <a:buSzPts val="1800"/>
            </a:pPr>
            <a:endParaRPr lang="en-US" sz="2800" dirty="0"/>
          </a:p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2800" dirty="0"/>
          </a:p>
          <a:p>
            <a:pPr marL="241300" lvl="0" indent="-2413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2800" dirty="0"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/>
          <a:srcRect l="23848" r="23848"/>
          <a:stretch/>
        </p:blipFill>
        <p:spPr>
          <a:xfrm>
            <a:off x="5166185" y="1343997"/>
            <a:ext cx="2797200" cy="27915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57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 idx="6"/>
          </p:nvPr>
        </p:nvSpPr>
        <p:spPr>
          <a:xfrm>
            <a:off x="719999" y="204667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CONCLUDE</a:t>
            </a:r>
            <a:endParaRPr dirty="0"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1054175" y="1967947"/>
            <a:ext cx="187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UPDATES</a:t>
            </a:r>
            <a:endParaRPr dirty="0"/>
          </a:p>
        </p:txBody>
      </p:sp>
      <p:sp>
        <p:nvSpPr>
          <p:cNvPr id="385" name="Google Shape;385;p37"/>
          <p:cNvSpPr txBox="1">
            <a:spLocks noGrp="1"/>
          </p:cNvSpPr>
          <p:nvPr>
            <p:ph type="subTitle" idx="1"/>
          </p:nvPr>
        </p:nvSpPr>
        <p:spPr>
          <a:xfrm>
            <a:off x="828831" y="2673156"/>
            <a:ext cx="2336400" cy="1274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all your programs up to date and if possible activate automatic updates</a:t>
            </a:r>
            <a:endParaRPr dirty="0"/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 idx="2"/>
          </p:nvPr>
        </p:nvSpPr>
        <p:spPr>
          <a:xfrm>
            <a:off x="3403799" y="23365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</a:t>
            </a:r>
            <a:endParaRPr dirty="0"/>
          </a:p>
        </p:txBody>
      </p:sp>
      <p:sp>
        <p:nvSpPr>
          <p:cNvPr id="387" name="Google Shape;387;p37"/>
          <p:cNvSpPr txBox="1">
            <a:spLocks noGrp="1"/>
          </p:cNvSpPr>
          <p:nvPr>
            <p:ph type="subTitle" idx="3"/>
          </p:nvPr>
        </p:nvSpPr>
        <p:spPr>
          <a:xfrm>
            <a:off x="3403799" y="2712421"/>
            <a:ext cx="2336400" cy="236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click on any link </a:t>
            </a:r>
            <a:r>
              <a:rPr lang="en-US" b="1" dirty="0"/>
              <a:t>even</a:t>
            </a:r>
            <a:r>
              <a:rPr lang="en-US" dirty="0"/>
              <a:t> if it seems trustworthy </a:t>
            </a:r>
            <a:r>
              <a:rPr lang="en-US" i="1" dirty="0"/>
              <a:t>(you can't be sure that the person you are chatting with is really who you think they are)</a:t>
            </a:r>
            <a:endParaRPr i="1" dirty="0"/>
          </a:p>
        </p:txBody>
      </p:sp>
      <p:sp>
        <p:nvSpPr>
          <p:cNvPr id="388" name="Google Shape;388;p37"/>
          <p:cNvSpPr txBox="1">
            <a:spLocks noGrp="1"/>
          </p:cNvSpPr>
          <p:nvPr>
            <p:ph type="title" idx="4"/>
          </p:nvPr>
        </p:nvSpPr>
        <p:spPr>
          <a:xfrm>
            <a:off x="5978766" y="1877513"/>
            <a:ext cx="23363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DEVELOPERS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subTitle" idx="5"/>
          </p:nvPr>
        </p:nvSpPr>
        <p:spPr>
          <a:xfrm>
            <a:off x="5978765" y="2432975"/>
            <a:ext cx="2336400" cy="152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each user input and find out about existing vulnerabilities related to the technologies used</a:t>
            </a:r>
            <a:endParaRPr dirty="0"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1729578" y="1431179"/>
            <a:ext cx="527175" cy="416628"/>
            <a:chOff x="1397768" y="1406682"/>
            <a:chExt cx="378337" cy="298980"/>
          </a:xfrm>
        </p:grpSpPr>
        <p:sp>
          <p:nvSpPr>
            <p:cNvPr id="391" name="Google Shape;391;p37"/>
            <p:cNvSpPr/>
            <p:nvPr/>
          </p:nvSpPr>
          <p:spPr>
            <a:xfrm>
              <a:off x="1397768" y="1406682"/>
              <a:ext cx="378337" cy="298980"/>
            </a:xfrm>
            <a:custGeom>
              <a:avLst/>
              <a:gdLst/>
              <a:ahLst/>
              <a:cxnLst/>
              <a:rect l="l" t="t" r="r" b="b"/>
              <a:pathLst>
                <a:path w="13063" h="10323" extrusionOk="0">
                  <a:moveTo>
                    <a:pt x="11276" y="774"/>
                  </a:moveTo>
                  <a:lnTo>
                    <a:pt x="11276" y="7311"/>
                  </a:lnTo>
                  <a:lnTo>
                    <a:pt x="8288" y="7311"/>
                  </a:lnTo>
                  <a:cubicBezTo>
                    <a:pt x="7942" y="7311"/>
                    <a:pt x="7907" y="7620"/>
                    <a:pt x="7764" y="8025"/>
                  </a:cubicBezTo>
                  <a:lnTo>
                    <a:pt x="5299" y="8025"/>
                  </a:lnTo>
                  <a:cubicBezTo>
                    <a:pt x="5156" y="7620"/>
                    <a:pt x="5097" y="7311"/>
                    <a:pt x="4775" y="7311"/>
                  </a:cubicBezTo>
                  <a:lnTo>
                    <a:pt x="1787" y="7311"/>
                  </a:lnTo>
                  <a:lnTo>
                    <a:pt x="1787" y="774"/>
                  </a:lnTo>
                  <a:close/>
                  <a:moveTo>
                    <a:pt x="12276" y="8073"/>
                  </a:moveTo>
                  <a:lnTo>
                    <a:pt x="12276" y="9168"/>
                  </a:lnTo>
                  <a:lnTo>
                    <a:pt x="12300" y="9168"/>
                  </a:lnTo>
                  <a:cubicBezTo>
                    <a:pt x="12300" y="9382"/>
                    <a:pt x="12122" y="9561"/>
                    <a:pt x="11919" y="9561"/>
                  </a:cubicBezTo>
                  <a:lnTo>
                    <a:pt x="1144" y="9561"/>
                  </a:lnTo>
                  <a:cubicBezTo>
                    <a:pt x="930" y="9561"/>
                    <a:pt x="751" y="9382"/>
                    <a:pt x="751" y="9168"/>
                  </a:cubicBezTo>
                  <a:lnTo>
                    <a:pt x="751" y="8073"/>
                  </a:lnTo>
                  <a:lnTo>
                    <a:pt x="4490" y="8073"/>
                  </a:lnTo>
                  <a:lnTo>
                    <a:pt x="4656" y="8537"/>
                  </a:lnTo>
                  <a:cubicBezTo>
                    <a:pt x="4716" y="8680"/>
                    <a:pt x="4847" y="8787"/>
                    <a:pt x="5013" y="8787"/>
                  </a:cubicBezTo>
                  <a:lnTo>
                    <a:pt x="8014" y="8787"/>
                  </a:lnTo>
                  <a:cubicBezTo>
                    <a:pt x="8181" y="8787"/>
                    <a:pt x="8323" y="8680"/>
                    <a:pt x="8371" y="8537"/>
                  </a:cubicBezTo>
                  <a:lnTo>
                    <a:pt x="8538" y="8073"/>
                  </a:lnTo>
                  <a:close/>
                  <a:moveTo>
                    <a:pt x="1656" y="0"/>
                  </a:moveTo>
                  <a:cubicBezTo>
                    <a:pt x="1299" y="0"/>
                    <a:pt x="1025" y="286"/>
                    <a:pt x="1025" y="643"/>
                  </a:cubicBezTo>
                  <a:lnTo>
                    <a:pt x="1025" y="7311"/>
                  </a:lnTo>
                  <a:lnTo>
                    <a:pt x="382" y="7311"/>
                  </a:lnTo>
                  <a:cubicBezTo>
                    <a:pt x="180" y="7311"/>
                    <a:pt x="1" y="7489"/>
                    <a:pt x="1" y="7704"/>
                  </a:cubicBezTo>
                  <a:lnTo>
                    <a:pt x="1" y="9168"/>
                  </a:lnTo>
                  <a:cubicBezTo>
                    <a:pt x="1" y="9811"/>
                    <a:pt x="513" y="10323"/>
                    <a:pt x="1144" y="10323"/>
                  </a:cubicBezTo>
                  <a:lnTo>
                    <a:pt x="11919" y="10323"/>
                  </a:lnTo>
                  <a:cubicBezTo>
                    <a:pt x="12562" y="10323"/>
                    <a:pt x="13062" y="9799"/>
                    <a:pt x="13062" y="9168"/>
                  </a:cubicBezTo>
                  <a:lnTo>
                    <a:pt x="13062" y="7704"/>
                  </a:lnTo>
                  <a:cubicBezTo>
                    <a:pt x="13062" y="7477"/>
                    <a:pt x="12895" y="7311"/>
                    <a:pt x="12693" y="7311"/>
                  </a:cubicBezTo>
                  <a:lnTo>
                    <a:pt x="12050" y="7311"/>
                  </a:lnTo>
                  <a:lnTo>
                    <a:pt x="12050" y="643"/>
                  </a:lnTo>
                  <a:cubicBezTo>
                    <a:pt x="12050" y="286"/>
                    <a:pt x="11764" y="0"/>
                    <a:pt x="1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489521" y="1461334"/>
              <a:ext cx="194860" cy="135458"/>
            </a:xfrm>
            <a:custGeom>
              <a:avLst/>
              <a:gdLst/>
              <a:ahLst/>
              <a:cxnLst/>
              <a:rect l="l" t="t" r="r" b="b"/>
              <a:pathLst>
                <a:path w="6728" h="4677" extrusionOk="0">
                  <a:moveTo>
                    <a:pt x="3373" y="756"/>
                  </a:moveTo>
                  <a:cubicBezTo>
                    <a:pt x="4336" y="756"/>
                    <a:pt x="5300" y="1277"/>
                    <a:pt x="5906" y="2328"/>
                  </a:cubicBezTo>
                  <a:cubicBezTo>
                    <a:pt x="5302" y="3374"/>
                    <a:pt x="4332" y="3904"/>
                    <a:pt x="3362" y="3904"/>
                  </a:cubicBezTo>
                  <a:cubicBezTo>
                    <a:pt x="2400" y="3904"/>
                    <a:pt x="1438" y="3383"/>
                    <a:pt x="833" y="2328"/>
                  </a:cubicBezTo>
                  <a:cubicBezTo>
                    <a:pt x="1436" y="1283"/>
                    <a:pt x="2405" y="756"/>
                    <a:pt x="3373" y="756"/>
                  </a:cubicBezTo>
                  <a:close/>
                  <a:moveTo>
                    <a:pt x="3364" y="0"/>
                  </a:moveTo>
                  <a:cubicBezTo>
                    <a:pt x="2453" y="0"/>
                    <a:pt x="1542" y="363"/>
                    <a:pt x="822" y="1090"/>
                  </a:cubicBezTo>
                  <a:cubicBezTo>
                    <a:pt x="298" y="1626"/>
                    <a:pt x="48" y="2161"/>
                    <a:pt x="48" y="2185"/>
                  </a:cubicBezTo>
                  <a:cubicBezTo>
                    <a:pt x="0" y="2280"/>
                    <a:pt x="0" y="2388"/>
                    <a:pt x="48" y="2495"/>
                  </a:cubicBezTo>
                  <a:cubicBezTo>
                    <a:pt x="60" y="2518"/>
                    <a:pt x="298" y="3042"/>
                    <a:pt x="822" y="3578"/>
                  </a:cubicBezTo>
                  <a:cubicBezTo>
                    <a:pt x="1542" y="4310"/>
                    <a:pt x="2456" y="4676"/>
                    <a:pt x="3368" y="4676"/>
                  </a:cubicBezTo>
                  <a:cubicBezTo>
                    <a:pt x="4280" y="4676"/>
                    <a:pt x="5191" y="4310"/>
                    <a:pt x="5906" y="3578"/>
                  </a:cubicBezTo>
                  <a:cubicBezTo>
                    <a:pt x="6429" y="3042"/>
                    <a:pt x="6679" y="2507"/>
                    <a:pt x="6679" y="2495"/>
                  </a:cubicBezTo>
                  <a:cubicBezTo>
                    <a:pt x="6727" y="2388"/>
                    <a:pt x="6727" y="2280"/>
                    <a:pt x="6679" y="2185"/>
                  </a:cubicBezTo>
                  <a:cubicBezTo>
                    <a:pt x="6668" y="2149"/>
                    <a:pt x="6429" y="1626"/>
                    <a:pt x="5906" y="1090"/>
                  </a:cubicBezTo>
                  <a:cubicBezTo>
                    <a:pt x="5185" y="363"/>
                    <a:pt x="4274" y="0"/>
                    <a:pt x="3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565373" y="1506661"/>
              <a:ext cx="43820" cy="44168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1179" y="1525"/>
                    <a:pt x="1512" y="1180"/>
                    <a:pt x="1512" y="763"/>
                  </a:cubicBezTo>
                  <a:cubicBezTo>
                    <a:pt x="1512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7"/>
          <p:cNvSpPr/>
          <p:nvPr/>
        </p:nvSpPr>
        <p:spPr>
          <a:xfrm>
            <a:off x="4308183" y="1881937"/>
            <a:ext cx="527634" cy="464624"/>
          </a:xfrm>
          <a:custGeom>
            <a:avLst/>
            <a:gdLst/>
            <a:ahLst/>
            <a:cxnLst/>
            <a:rect l="l" t="t" r="r" b="b"/>
            <a:pathLst>
              <a:path w="13074" h="11512" extrusionOk="0">
                <a:moveTo>
                  <a:pt x="11288" y="1962"/>
                </a:moveTo>
                <a:lnTo>
                  <a:pt x="11288" y="3748"/>
                </a:lnTo>
                <a:lnTo>
                  <a:pt x="10395" y="3748"/>
                </a:lnTo>
                <a:cubicBezTo>
                  <a:pt x="10395" y="2653"/>
                  <a:pt x="10430" y="2427"/>
                  <a:pt x="10299" y="1962"/>
                </a:cubicBezTo>
                <a:close/>
                <a:moveTo>
                  <a:pt x="11880" y="4522"/>
                </a:moveTo>
                <a:cubicBezTo>
                  <a:pt x="12095" y="4522"/>
                  <a:pt x="12240" y="4696"/>
                  <a:pt x="12240" y="4903"/>
                </a:cubicBezTo>
                <a:cubicBezTo>
                  <a:pt x="12240" y="5106"/>
                  <a:pt x="12062" y="5284"/>
                  <a:pt x="11859" y="5284"/>
                </a:cubicBezTo>
                <a:lnTo>
                  <a:pt x="11157" y="5284"/>
                </a:lnTo>
                <a:lnTo>
                  <a:pt x="11157" y="4522"/>
                </a:lnTo>
                <a:lnTo>
                  <a:pt x="11859" y="4522"/>
                </a:lnTo>
                <a:cubicBezTo>
                  <a:pt x="11866" y="4522"/>
                  <a:pt x="11873" y="4522"/>
                  <a:pt x="11880" y="4522"/>
                </a:cubicBezTo>
                <a:close/>
                <a:moveTo>
                  <a:pt x="3989" y="6189"/>
                </a:moveTo>
                <a:lnTo>
                  <a:pt x="3989" y="6951"/>
                </a:lnTo>
                <a:lnTo>
                  <a:pt x="3453" y="6951"/>
                </a:lnTo>
                <a:lnTo>
                  <a:pt x="3453" y="6963"/>
                </a:lnTo>
                <a:cubicBezTo>
                  <a:pt x="3239" y="6963"/>
                  <a:pt x="3060" y="6784"/>
                  <a:pt x="3060" y="6582"/>
                </a:cubicBezTo>
                <a:cubicBezTo>
                  <a:pt x="3060" y="6368"/>
                  <a:pt x="3239" y="6189"/>
                  <a:pt x="3453" y="6189"/>
                </a:cubicBezTo>
                <a:close/>
                <a:moveTo>
                  <a:pt x="7692" y="760"/>
                </a:moveTo>
                <a:cubicBezTo>
                  <a:pt x="8764" y="760"/>
                  <a:pt x="9645" y="1641"/>
                  <a:pt x="9645" y="2712"/>
                </a:cubicBezTo>
                <a:lnTo>
                  <a:pt x="9645" y="4141"/>
                </a:lnTo>
                <a:cubicBezTo>
                  <a:pt x="9645" y="4344"/>
                  <a:pt x="9823" y="4522"/>
                  <a:pt x="10026" y="4522"/>
                </a:cubicBezTo>
                <a:lnTo>
                  <a:pt x="10419" y="4522"/>
                </a:lnTo>
                <a:lnTo>
                  <a:pt x="10419" y="5284"/>
                </a:lnTo>
                <a:lnTo>
                  <a:pt x="9776" y="5284"/>
                </a:lnTo>
                <a:cubicBezTo>
                  <a:pt x="9287" y="5284"/>
                  <a:pt x="8883" y="4879"/>
                  <a:pt x="8883" y="4391"/>
                </a:cubicBezTo>
                <a:lnTo>
                  <a:pt x="8883" y="2712"/>
                </a:lnTo>
                <a:cubicBezTo>
                  <a:pt x="8883" y="2058"/>
                  <a:pt x="8359" y="1534"/>
                  <a:pt x="7704" y="1534"/>
                </a:cubicBezTo>
                <a:cubicBezTo>
                  <a:pt x="7049" y="1534"/>
                  <a:pt x="6525" y="2058"/>
                  <a:pt x="6525" y="2712"/>
                </a:cubicBezTo>
                <a:lnTo>
                  <a:pt x="6525" y="6070"/>
                </a:lnTo>
                <a:cubicBezTo>
                  <a:pt x="6525" y="6558"/>
                  <a:pt x="6132" y="6963"/>
                  <a:pt x="5632" y="6963"/>
                </a:cubicBezTo>
                <a:lnTo>
                  <a:pt x="4775" y="6963"/>
                </a:lnTo>
                <a:lnTo>
                  <a:pt x="4775" y="6201"/>
                </a:lnTo>
                <a:lnTo>
                  <a:pt x="5370" y="6201"/>
                </a:lnTo>
                <a:cubicBezTo>
                  <a:pt x="5573" y="6201"/>
                  <a:pt x="5751" y="6022"/>
                  <a:pt x="5751" y="5820"/>
                </a:cubicBezTo>
                <a:lnTo>
                  <a:pt x="5751" y="2712"/>
                </a:lnTo>
                <a:cubicBezTo>
                  <a:pt x="5739" y="1641"/>
                  <a:pt x="6620" y="760"/>
                  <a:pt x="7692" y="760"/>
                </a:cubicBezTo>
                <a:close/>
                <a:moveTo>
                  <a:pt x="5085" y="1962"/>
                </a:moveTo>
                <a:cubicBezTo>
                  <a:pt x="4954" y="2439"/>
                  <a:pt x="4977" y="2474"/>
                  <a:pt x="4977" y="5439"/>
                </a:cubicBezTo>
                <a:lnTo>
                  <a:pt x="3465" y="5439"/>
                </a:lnTo>
                <a:cubicBezTo>
                  <a:pt x="2822" y="5439"/>
                  <a:pt x="2310" y="5951"/>
                  <a:pt x="2310" y="6582"/>
                </a:cubicBezTo>
                <a:cubicBezTo>
                  <a:pt x="2310" y="7225"/>
                  <a:pt x="2834" y="7725"/>
                  <a:pt x="3465" y="7725"/>
                </a:cubicBezTo>
                <a:lnTo>
                  <a:pt x="5620" y="7725"/>
                </a:lnTo>
                <a:cubicBezTo>
                  <a:pt x="6525" y="7725"/>
                  <a:pt x="7275" y="6987"/>
                  <a:pt x="7275" y="6070"/>
                </a:cubicBezTo>
                <a:lnTo>
                  <a:pt x="7275" y="2712"/>
                </a:lnTo>
                <a:cubicBezTo>
                  <a:pt x="7275" y="2486"/>
                  <a:pt x="7454" y="2308"/>
                  <a:pt x="7680" y="2308"/>
                </a:cubicBezTo>
                <a:cubicBezTo>
                  <a:pt x="7894" y="2308"/>
                  <a:pt x="8073" y="2486"/>
                  <a:pt x="8073" y="2712"/>
                </a:cubicBezTo>
                <a:lnTo>
                  <a:pt x="8073" y="4391"/>
                </a:lnTo>
                <a:cubicBezTo>
                  <a:pt x="8073" y="5296"/>
                  <a:pt x="8823" y="6046"/>
                  <a:pt x="9728" y="6046"/>
                </a:cubicBezTo>
                <a:lnTo>
                  <a:pt x="11264" y="6046"/>
                </a:lnTo>
                <a:lnTo>
                  <a:pt x="11264" y="8499"/>
                </a:lnTo>
                <a:lnTo>
                  <a:pt x="8299" y="8499"/>
                </a:lnTo>
                <a:cubicBezTo>
                  <a:pt x="8133" y="8499"/>
                  <a:pt x="7990" y="8606"/>
                  <a:pt x="7942" y="8749"/>
                </a:cubicBezTo>
                <a:lnTo>
                  <a:pt x="7775" y="9213"/>
                </a:lnTo>
                <a:lnTo>
                  <a:pt x="5311" y="9213"/>
                </a:lnTo>
                <a:lnTo>
                  <a:pt x="5144" y="8749"/>
                </a:lnTo>
                <a:cubicBezTo>
                  <a:pt x="5085" y="8606"/>
                  <a:pt x="4954" y="8499"/>
                  <a:pt x="4787" y="8499"/>
                </a:cubicBezTo>
                <a:lnTo>
                  <a:pt x="1798" y="8499"/>
                </a:lnTo>
                <a:lnTo>
                  <a:pt x="1798" y="1962"/>
                </a:lnTo>
                <a:close/>
                <a:moveTo>
                  <a:pt x="12288" y="9261"/>
                </a:moveTo>
                <a:lnTo>
                  <a:pt x="12288" y="10356"/>
                </a:lnTo>
                <a:lnTo>
                  <a:pt x="12300" y="10356"/>
                </a:lnTo>
                <a:cubicBezTo>
                  <a:pt x="12300" y="10571"/>
                  <a:pt x="12121" y="10749"/>
                  <a:pt x="11919" y="10749"/>
                </a:cubicBezTo>
                <a:lnTo>
                  <a:pt x="1155" y="10749"/>
                </a:lnTo>
                <a:cubicBezTo>
                  <a:pt x="953" y="10749"/>
                  <a:pt x="774" y="10571"/>
                  <a:pt x="774" y="10356"/>
                </a:cubicBezTo>
                <a:lnTo>
                  <a:pt x="774" y="9261"/>
                </a:lnTo>
                <a:lnTo>
                  <a:pt x="4501" y="9261"/>
                </a:lnTo>
                <a:lnTo>
                  <a:pt x="4668" y="9725"/>
                </a:lnTo>
                <a:cubicBezTo>
                  <a:pt x="4727" y="9868"/>
                  <a:pt x="4858" y="9975"/>
                  <a:pt x="5025" y="9975"/>
                </a:cubicBezTo>
                <a:lnTo>
                  <a:pt x="8037" y="9975"/>
                </a:lnTo>
                <a:cubicBezTo>
                  <a:pt x="8192" y="9975"/>
                  <a:pt x="8347" y="9868"/>
                  <a:pt x="8394" y="9725"/>
                </a:cubicBezTo>
                <a:lnTo>
                  <a:pt x="8549" y="9261"/>
                </a:lnTo>
                <a:close/>
                <a:moveTo>
                  <a:pt x="7674" y="1"/>
                </a:moveTo>
                <a:cubicBezTo>
                  <a:pt x="6820" y="1"/>
                  <a:pt x="5966" y="397"/>
                  <a:pt x="5430" y="1188"/>
                </a:cubicBezTo>
                <a:lnTo>
                  <a:pt x="1667" y="1188"/>
                </a:lnTo>
                <a:cubicBezTo>
                  <a:pt x="1310" y="1188"/>
                  <a:pt x="1025" y="1474"/>
                  <a:pt x="1025" y="1831"/>
                </a:cubicBezTo>
                <a:lnTo>
                  <a:pt x="1025" y="8499"/>
                </a:lnTo>
                <a:lnTo>
                  <a:pt x="382" y="8499"/>
                </a:lnTo>
                <a:cubicBezTo>
                  <a:pt x="179" y="8499"/>
                  <a:pt x="1" y="8678"/>
                  <a:pt x="1" y="8892"/>
                </a:cubicBezTo>
                <a:lnTo>
                  <a:pt x="1" y="10356"/>
                </a:lnTo>
                <a:cubicBezTo>
                  <a:pt x="1" y="10999"/>
                  <a:pt x="513" y="11511"/>
                  <a:pt x="1144" y="11511"/>
                </a:cubicBezTo>
                <a:lnTo>
                  <a:pt x="11919" y="11511"/>
                </a:lnTo>
                <a:cubicBezTo>
                  <a:pt x="12562" y="11511"/>
                  <a:pt x="13062" y="10987"/>
                  <a:pt x="13062" y="10356"/>
                </a:cubicBezTo>
                <a:lnTo>
                  <a:pt x="13062" y="8892"/>
                </a:lnTo>
                <a:cubicBezTo>
                  <a:pt x="13074" y="8666"/>
                  <a:pt x="12895" y="8499"/>
                  <a:pt x="12693" y="8499"/>
                </a:cubicBezTo>
                <a:lnTo>
                  <a:pt x="12050" y="8499"/>
                </a:lnTo>
                <a:lnTo>
                  <a:pt x="12050" y="6034"/>
                </a:lnTo>
                <a:cubicBezTo>
                  <a:pt x="12585" y="5939"/>
                  <a:pt x="13002" y="5463"/>
                  <a:pt x="13002" y="4903"/>
                </a:cubicBezTo>
                <a:cubicBezTo>
                  <a:pt x="13002" y="4332"/>
                  <a:pt x="12585" y="3855"/>
                  <a:pt x="12050" y="3772"/>
                </a:cubicBezTo>
                <a:lnTo>
                  <a:pt x="12050" y="1831"/>
                </a:lnTo>
                <a:cubicBezTo>
                  <a:pt x="12050" y="1474"/>
                  <a:pt x="11764" y="1188"/>
                  <a:pt x="11407" y="1188"/>
                </a:cubicBezTo>
                <a:lnTo>
                  <a:pt x="9918" y="1188"/>
                </a:lnTo>
                <a:cubicBezTo>
                  <a:pt x="9383" y="397"/>
                  <a:pt x="8528" y="1"/>
                  <a:pt x="76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498;p40">
            <a:extLst>
              <a:ext uri="{FF2B5EF4-FFF2-40B4-BE49-F238E27FC236}">
                <a16:creationId xmlns:a16="http://schemas.microsoft.com/office/drawing/2014/main" id="{C66B4D84-7D26-43A9-838D-D6769CB9ABDA}"/>
              </a:ext>
            </a:extLst>
          </p:cNvPr>
          <p:cNvGrpSpPr/>
          <p:nvPr/>
        </p:nvGrpSpPr>
        <p:grpSpPr>
          <a:xfrm>
            <a:off x="6927837" y="1438865"/>
            <a:ext cx="438256" cy="386365"/>
            <a:chOff x="2072623" y="3527056"/>
            <a:chExt cx="378656" cy="333822"/>
          </a:xfrm>
        </p:grpSpPr>
        <p:sp>
          <p:nvSpPr>
            <p:cNvPr id="22" name="Google Shape;499;p40">
              <a:extLst>
                <a:ext uri="{FF2B5EF4-FFF2-40B4-BE49-F238E27FC236}">
                  <a16:creationId xmlns:a16="http://schemas.microsoft.com/office/drawing/2014/main" id="{8EE8458B-4FBA-4A90-97AB-4A40F869155B}"/>
                </a:ext>
              </a:extLst>
            </p:cNvPr>
            <p:cNvSpPr/>
            <p:nvPr/>
          </p:nvSpPr>
          <p:spPr>
            <a:xfrm>
              <a:off x="2072623" y="3527056"/>
              <a:ext cx="378656" cy="333822"/>
            </a:xfrm>
            <a:custGeom>
              <a:avLst/>
              <a:gdLst/>
              <a:ahLst/>
              <a:cxnLst/>
              <a:rect l="l" t="t" r="r" b="b"/>
              <a:pathLst>
                <a:path w="13074" h="11526" extrusionOk="0">
                  <a:moveTo>
                    <a:pt x="12300" y="751"/>
                  </a:moveTo>
                  <a:lnTo>
                    <a:pt x="12300" y="3846"/>
                  </a:lnTo>
                  <a:lnTo>
                    <a:pt x="11538" y="3846"/>
                  </a:lnTo>
                  <a:lnTo>
                    <a:pt x="11538" y="2691"/>
                  </a:lnTo>
                  <a:cubicBezTo>
                    <a:pt x="11538" y="2084"/>
                    <a:pt x="11049" y="1536"/>
                    <a:pt x="10347" y="1536"/>
                  </a:cubicBezTo>
                  <a:cubicBezTo>
                    <a:pt x="9716" y="1536"/>
                    <a:pt x="9216" y="2037"/>
                    <a:pt x="9216" y="2668"/>
                  </a:cubicBezTo>
                  <a:lnTo>
                    <a:pt x="9216" y="3822"/>
                  </a:lnTo>
                  <a:lnTo>
                    <a:pt x="762" y="3822"/>
                  </a:lnTo>
                  <a:lnTo>
                    <a:pt x="762" y="751"/>
                  </a:lnTo>
                  <a:close/>
                  <a:moveTo>
                    <a:pt x="10371" y="2298"/>
                  </a:moveTo>
                  <a:cubicBezTo>
                    <a:pt x="10633" y="2298"/>
                    <a:pt x="10788" y="2477"/>
                    <a:pt x="10788" y="2679"/>
                  </a:cubicBezTo>
                  <a:lnTo>
                    <a:pt x="10788" y="9228"/>
                  </a:lnTo>
                  <a:lnTo>
                    <a:pt x="6144" y="9228"/>
                  </a:lnTo>
                  <a:lnTo>
                    <a:pt x="6144" y="8073"/>
                  </a:lnTo>
                  <a:cubicBezTo>
                    <a:pt x="6144" y="7859"/>
                    <a:pt x="5966" y="7680"/>
                    <a:pt x="5763" y="7680"/>
                  </a:cubicBezTo>
                  <a:cubicBezTo>
                    <a:pt x="5120" y="7680"/>
                    <a:pt x="4620" y="7156"/>
                    <a:pt x="4620" y="6537"/>
                  </a:cubicBezTo>
                  <a:lnTo>
                    <a:pt x="4620" y="4620"/>
                  </a:lnTo>
                  <a:lnTo>
                    <a:pt x="9228" y="4620"/>
                  </a:lnTo>
                  <a:lnTo>
                    <a:pt x="9228" y="4644"/>
                  </a:lnTo>
                  <a:cubicBezTo>
                    <a:pt x="8406" y="4799"/>
                    <a:pt x="7716" y="5489"/>
                    <a:pt x="7716" y="6549"/>
                  </a:cubicBezTo>
                  <a:cubicBezTo>
                    <a:pt x="7716" y="6763"/>
                    <a:pt x="7894" y="6942"/>
                    <a:pt x="8097" y="6942"/>
                  </a:cubicBezTo>
                  <a:cubicBezTo>
                    <a:pt x="8311" y="6942"/>
                    <a:pt x="8490" y="6763"/>
                    <a:pt x="8490" y="6549"/>
                  </a:cubicBezTo>
                  <a:cubicBezTo>
                    <a:pt x="8490" y="5787"/>
                    <a:pt x="9002" y="5370"/>
                    <a:pt x="9633" y="5370"/>
                  </a:cubicBezTo>
                  <a:cubicBezTo>
                    <a:pt x="9835" y="5370"/>
                    <a:pt x="10014" y="5192"/>
                    <a:pt x="10014" y="4989"/>
                  </a:cubicBezTo>
                  <a:lnTo>
                    <a:pt x="10014" y="2668"/>
                  </a:lnTo>
                  <a:cubicBezTo>
                    <a:pt x="10014" y="2477"/>
                    <a:pt x="10180" y="2298"/>
                    <a:pt x="10371" y="2298"/>
                  </a:cubicBezTo>
                  <a:close/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lnTo>
                    <a:pt x="0" y="4227"/>
                  </a:lnTo>
                  <a:cubicBezTo>
                    <a:pt x="0" y="4430"/>
                    <a:pt x="179" y="4620"/>
                    <a:pt x="393" y="4620"/>
                  </a:cubicBezTo>
                  <a:lnTo>
                    <a:pt x="3858" y="4620"/>
                  </a:lnTo>
                  <a:lnTo>
                    <a:pt x="3858" y="6537"/>
                  </a:lnTo>
                  <a:cubicBezTo>
                    <a:pt x="3858" y="7454"/>
                    <a:pt x="4513" y="8228"/>
                    <a:pt x="5394" y="8406"/>
                  </a:cubicBezTo>
                  <a:lnTo>
                    <a:pt x="5394" y="9228"/>
                  </a:lnTo>
                  <a:lnTo>
                    <a:pt x="5001" y="9228"/>
                  </a:lnTo>
                  <a:cubicBezTo>
                    <a:pt x="4799" y="9228"/>
                    <a:pt x="4620" y="9406"/>
                    <a:pt x="4620" y="9621"/>
                  </a:cubicBezTo>
                  <a:lnTo>
                    <a:pt x="4620" y="11133"/>
                  </a:lnTo>
                  <a:cubicBezTo>
                    <a:pt x="4620" y="11347"/>
                    <a:pt x="4799" y="11526"/>
                    <a:pt x="5001" y="11526"/>
                  </a:cubicBezTo>
                  <a:cubicBezTo>
                    <a:pt x="5215" y="11526"/>
                    <a:pt x="5394" y="11347"/>
                    <a:pt x="5394" y="11133"/>
                  </a:cubicBezTo>
                  <a:lnTo>
                    <a:pt x="5394" y="10002"/>
                  </a:lnTo>
                  <a:lnTo>
                    <a:pt x="11538" y="10002"/>
                  </a:lnTo>
                  <a:lnTo>
                    <a:pt x="11538" y="11133"/>
                  </a:lnTo>
                  <a:cubicBezTo>
                    <a:pt x="11538" y="11347"/>
                    <a:pt x="11716" y="11526"/>
                    <a:pt x="11919" y="11526"/>
                  </a:cubicBezTo>
                  <a:cubicBezTo>
                    <a:pt x="12133" y="11526"/>
                    <a:pt x="12312" y="11347"/>
                    <a:pt x="12312" y="11133"/>
                  </a:cubicBezTo>
                  <a:lnTo>
                    <a:pt x="12312" y="9621"/>
                  </a:lnTo>
                  <a:cubicBezTo>
                    <a:pt x="12312" y="9406"/>
                    <a:pt x="12133" y="9228"/>
                    <a:pt x="11919" y="9228"/>
                  </a:cubicBezTo>
                  <a:lnTo>
                    <a:pt x="11538" y="9228"/>
                  </a:lnTo>
                  <a:lnTo>
                    <a:pt x="11538" y="4596"/>
                  </a:lnTo>
                  <a:lnTo>
                    <a:pt x="12681" y="4596"/>
                  </a:lnTo>
                  <a:cubicBezTo>
                    <a:pt x="12895" y="4596"/>
                    <a:pt x="13074" y="4418"/>
                    <a:pt x="13074" y="4215"/>
                  </a:cubicBezTo>
                  <a:lnTo>
                    <a:pt x="13074" y="370"/>
                  </a:lnTo>
                  <a:cubicBezTo>
                    <a:pt x="13074" y="167"/>
                    <a:pt x="12895" y="1"/>
                    <a:pt x="12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0;p40">
              <a:extLst>
                <a:ext uri="{FF2B5EF4-FFF2-40B4-BE49-F238E27FC236}">
                  <a16:creationId xmlns:a16="http://schemas.microsoft.com/office/drawing/2014/main" id="{408AB1C7-6ACA-4D83-B221-C50555CF3B9E}"/>
                </a:ext>
              </a:extLst>
            </p:cNvPr>
            <p:cNvSpPr/>
            <p:nvPr/>
          </p:nvSpPr>
          <p:spPr>
            <a:xfrm>
              <a:off x="2139179" y="3571542"/>
              <a:ext cx="44863" cy="44863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0"/>
                  </a:moveTo>
                  <a:cubicBezTo>
                    <a:pt x="334" y="0"/>
                    <a:pt x="0" y="346"/>
                    <a:pt x="0" y="774"/>
                  </a:cubicBezTo>
                  <a:cubicBezTo>
                    <a:pt x="0" y="1203"/>
                    <a:pt x="334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;p40">
              <a:extLst>
                <a:ext uri="{FF2B5EF4-FFF2-40B4-BE49-F238E27FC236}">
                  <a16:creationId xmlns:a16="http://schemas.microsoft.com/office/drawing/2014/main" id="{772469B1-C195-4D57-8563-C3034C5B5828}"/>
                </a:ext>
              </a:extLst>
            </p:cNvPr>
            <p:cNvSpPr/>
            <p:nvPr/>
          </p:nvSpPr>
          <p:spPr>
            <a:xfrm>
              <a:off x="2205734" y="3571542"/>
              <a:ext cx="44863" cy="44863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0"/>
                  </a:moveTo>
                  <a:cubicBezTo>
                    <a:pt x="346" y="0"/>
                    <a:pt x="0" y="346"/>
                    <a:pt x="0" y="774"/>
                  </a:cubicBezTo>
                  <a:cubicBezTo>
                    <a:pt x="0" y="1203"/>
                    <a:pt x="346" y="1548"/>
                    <a:pt x="774" y="1548"/>
                  </a:cubicBezTo>
                  <a:cubicBezTo>
                    <a:pt x="1215" y="1548"/>
                    <a:pt x="1548" y="1203"/>
                    <a:pt x="1548" y="774"/>
                  </a:cubicBezTo>
                  <a:cubicBezTo>
                    <a:pt x="1548" y="346"/>
                    <a:pt x="1215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;p40">
              <a:extLst>
                <a:ext uri="{FF2B5EF4-FFF2-40B4-BE49-F238E27FC236}">
                  <a16:creationId xmlns:a16="http://schemas.microsoft.com/office/drawing/2014/main" id="{E3B477D5-147B-49FD-9EDE-1BB8D73C7CDE}"/>
                </a:ext>
              </a:extLst>
            </p:cNvPr>
            <p:cNvSpPr/>
            <p:nvPr/>
          </p:nvSpPr>
          <p:spPr>
            <a:xfrm>
              <a:off x="2272638" y="3571542"/>
              <a:ext cx="44834" cy="44863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45" y="0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42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| Databases | Injection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Injection</a:t>
            </a:r>
            <a:endParaRPr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2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3" name="Google Shape;263;p29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/>
          <a:srcRect l="24251" r="24251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19999" y="199002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DATABASES</a:t>
            </a:r>
            <a:endParaRPr dirty="0"/>
          </a:p>
        </p:txBody>
      </p:sp>
      <p:graphicFrame>
        <p:nvGraphicFramePr>
          <p:cNvPr id="17" name="Tableau 8">
            <a:extLst>
              <a:ext uri="{FF2B5EF4-FFF2-40B4-BE49-F238E27FC236}">
                <a16:creationId xmlns:a16="http://schemas.microsoft.com/office/drawing/2014/main" id="{3DAB5D03-3E97-4D1C-A85E-A9F2A4D6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02429"/>
              </p:ext>
            </p:extLst>
          </p:nvPr>
        </p:nvGraphicFramePr>
        <p:xfrm>
          <a:off x="5979552" y="2165400"/>
          <a:ext cx="2107595" cy="8127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1085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09298783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4657990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3799884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254909340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  <p:graphicFrame>
        <p:nvGraphicFramePr>
          <p:cNvPr id="36" name="Tableau 8">
            <a:extLst>
              <a:ext uri="{FF2B5EF4-FFF2-40B4-BE49-F238E27FC236}">
                <a16:creationId xmlns:a16="http://schemas.microsoft.com/office/drawing/2014/main" id="{36A130A4-4E7C-49A2-977C-4C59E005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5917"/>
              </p:ext>
            </p:extLst>
          </p:nvPr>
        </p:nvGraphicFramePr>
        <p:xfrm>
          <a:off x="6131952" y="2317800"/>
          <a:ext cx="2107595" cy="8127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1085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09298783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4657990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3799884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254909340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  <p:graphicFrame>
        <p:nvGraphicFramePr>
          <p:cNvPr id="37" name="Tableau 8">
            <a:extLst>
              <a:ext uri="{FF2B5EF4-FFF2-40B4-BE49-F238E27FC236}">
                <a16:creationId xmlns:a16="http://schemas.microsoft.com/office/drawing/2014/main" id="{EFEE0055-A0B5-419A-A116-E928FE04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57539"/>
              </p:ext>
            </p:extLst>
          </p:nvPr>
        </p:nvGraphicFramePr>
        <p:xfrm>
          <a:off x="6284352" y="2470200"/>
          <a:ext cx="2107595" cy="8127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1085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09298783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4657990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379988456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254909340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301085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709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  <p:graphicFrame>
        <p:nvGraphicFramePr>
          <p:cNvPr id="18" name="Tableau 8">
            <a:extLst>
              <a:ext uri="{FF2B5EF4-FFF2-40B4-BE49-F238E27FC236}">
                <a16:creationId xmlns:a16="http://schemas.microsoft.com/office/drawing/2014/main" id="{EC83EA62-256E-4881-93BB-7002A9D3F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4440"/>
              </p:ext>
            </p:extLst>
          </p:nvPr>
        </p:nvGraphicFramePr>
        <p:xfrm>
          <a:off x="784766" y="1480560"/>
          <a:ext cx="3240409" cy="165659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5101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822004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907429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70900">
                <a:tc gridSpan="4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UserID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Username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Email</a:t>
                      </a: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Password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Darker Grotesque" pitchFamily="2" charset="0"/>
                        </a:rPr>
                        <a:t>Endeavxor</a:t>
                      </a:r>
                      <a:endParaRPr lang="fr-FR" sz="1000" dirty="0">
                        <a:latin typeface="Darker Grotesque" pitchFamily="2" charset="0"/>
                      </a:endParaRP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endeavxor@univ.fr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5e884898da2804715c[…]</a:t>
                      </a:r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2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Darker Grotesque" pitchFamily="2" charset="0"/>
                        </a:rPr>
                        <a:t>Vincent_J</a:t>
                      </a:r>
                      <a:endParaRPr lang="fr-FR" sz="1000" dirty="0">
                        <a:latin typeface="Darker Grotesque" pitchFamily="2" charset="0"/>
                      </a:endParaRP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vincent@univ.fr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20cc2645e82ed6b6b9[…]</a:t>
                      </a:r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3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Darker Grotesque" pitchFamily="2" charset="0"/>
                        </a:rPr>
                        <a:t>Quentin_A</a:t>
                      </a:r>
                      <a:endParaRPr lang="fr-FR" sz="1000" dirty="0">
                        <a:latin typeface="Darker Grotesque" pitchFamily="2" charset="0"/>
                      </a:endParaRP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quentin@univ.fr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988295d724b949f6b8[…]</a:t>
                      </a:r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2010975552"/>
                  </a:ext>
                </a:extLst>
              </a:tr>
            </a:tbl>
          </a:graphicData>
        </a:graphic>
      </p:graphicFrame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A7025BFC-E4AB-4A49-8567-F5F1D08F7DD2}"/>
              </a:ext>
            </a:extLst>
          </p:cNvPr>
          <p:cNvCxnSpPr>
            <a:cxnSpLocks/>
            <a:stCxn id="60" idx="2"/>
            <a:endCxn id="18" idx="3"/>
          </p:cNvCxnSpPr>
          <p:nvPr/>
        </p:nvCxnSpPr>
        <p:spPr>
          <a:xfrm rot="5400000">
            <a:off x="4195876" y="1937756"/>
            <a:ext cx="200401" cy="54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Tableau 8">
            <a:extLst>
              <a:ext uri="{FF2B5EF4-FFF2-40B4-BE49-F238E27FC236}">
                <a16:creationId xmlns:a16="http://schemas.microsoft.com/office/drawing/2014/main" id="{C50EC38A-5BE4-4951-9AE9-42B5031C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13948"/>
              </p:ext>
            </p:extLst>
          </p:nvPr>
        </p:nvGraphicFramePr>
        <p:xfrm>
          <a:off x="2622620" y="3538420"/>
          <a:ext cx="3888712" cy="11842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2618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1090772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706775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757259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  <a:gridCol w="581288">
                  <a:extLst>
                    <a:ext uri="{9D8B030D-6E8A-4147-A177-3AD203B41FA5}">
                      <a16:colId xmlns:a16="http://schemas.microsoft.com/office/drawing/2014/main" val="2810814708"/>
                    </a:ext>
                  </a:extLst>
                </a:gridCol>
              </a:tblGrid>
              <a:tr h="270900"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Tweets</a:t>
                      </a:r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TweetID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TweetContent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Retweets</a:t>
                      </a: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Likes</a:t>
                      </a: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66797" marR="66797" marT="33399" marB="33399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Hey, This </a:t>
                      </a:r>
                      <a:r>
                        <a:rPr lang="fr-FR" sz="1000" dirty="0" err="1">
                          <a:latin typeface="Darker Grotesque" pitchFamily="2" charset="0"/>
                        </a:rPr>
                        <a:t>is</a:t>
                      </a:r>
                      <a:r>
                        <a:rPr lang="fr-FR" sz="1000" dirty="0">
                          <a:latin typeface="Darker Grotesque" pitchFamily="2" charset="0"/>
                        </a:rPr>
                        <a:t> </a:t>
                      </a:r>
                      <a:r>
                        <a:rPr lang="fr-FR" sz="1000" dirty="0" err="1">
                          <a:latin typeface="Darker Grotesque" pitchFamily="2" charset="0"/>
                        </a:rPr>
                        <a:t>my</a:t>
                      </a:r>
                      <a:r>
                        <a:rPr lang="fr-FR" sz="1000" dirty="0">
                          <a:latin typeface="Darker Grotesque" pitchFamily="2" charset="0"/>
                        </a:rPr>
                        <a:t> first tweet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0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0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27090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2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Darker Grotesque" pitchFamily="2" charset="0"/>
                        </a:rPr>
                        <a:t>Another</a:t>
                      </a:r>
                      <a:r>
                        <a:rPr lang="fr-FR" sz="1000" dirty="0">
                          <a:latin typeface="Darker Grotesque" pitchFamily="2" charset="0"/>
                        </a:rPr>
                        <a:t> tweet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50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150</a:t>
                      </a:r>
                    </a:p>
                  </a:txBody>
                  <a:tcPr marL="66797" marR="66797" marT="33399" marB="333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Darker Grotesque" pitchFamily="2" charset="0"/>
                        </a:rPr>
                        <a:t>…</a:t>
                      </a:r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4352E643-0EE7-43F7-AC3B-EDC483B5C2E6}"/>
              </a:ext>
            </a:extLst>
          </p:cNvPr>
          <p:cNvCxnSpPr>
            <a:cxnSpLocks/>
            <a:stCxn id="60" idx="2"/>
            <a:endCxn id="25" idx="0"/>
          </p:cNvCxnSpPr>
          <p:nvPr/>
        </p:nvCxnSpPr>
        <p:spPr>
          <a:xfrm rot="5400000">
            <a:off x="3851994" y="2823438"/>
            <a:ext cx="14299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370FFD64-F90B-4D46-81DF-CF776ECB1602}"/>
              </a:ext>
            </a:extLst>
          </p:cNvPr>
          <p:cNvCxnSpPr>
            <a:cxnSpLocks/>
            <a:stCxn id="60" idx="3"/>
            <a:endCxn id="17" idx="0"/>
          </p:cNvCxnSpPr>
          <p:nvPr/>
        </p:nvCxnSpPr>
        <p:spPr>
          <a:xfrm>
            <a:off x="5108776" y="1566656"/>
            <a:ext cx="1924573" cy="598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77B58BD7-4BF7-41F2-AF9A-D5E98E6E49E3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>
            <a:off x="5108776" y="1566656"/>
            <a:ext cx="2076973" cy="7511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F9ACCCE4-6B19-40BE-8CE3-A0265D6D4FCE}"/>
              </a:ext>
            </a:extLst>
          </p:cNvPr>
          <p:cNvCxnSpPr>
            <a:cxnSpLocks/>
            <a:stCxn id="60" idx="3"/>
            <a:endCxn id="37" idx="0"/>
          </p:cNvCxnSpPr>
          <p:nvPr/>
        </p:nvCxnSpPr>
        <p:spPr>
          <a:xfrm>
            <a:off x="5108776" y="1566656"/>
            <a:ext cx="2229373" cy="903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220C3B07-3BCA-4360-8751-8472A4C1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76" y="1024856"/>
            <a:ext cx="1083600" cy="108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19999" y="199002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(Structured Query Language)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765A5F-4952-46D1-A138-E3F529A8B563}"/>
              </a:ext>
            </a:extLst>
          </p:cNvPr>
          <p:cNvSpPr txBox="1"/>
          <p:nvPr/>
        </p:nvSpPr>
        <p:spPr>
          <a:xfrm>
            <a:off x="1050432" y="4399623"/>
            <a:ext cx="238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SELECT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*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FROM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Users</a:t>
            </a:r>
            <a:endParaRPr lang="fr-FR" sz="200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D85802-D09F-46AD-AF9B-01052EC3F614}"/>
              </a:ext>
            </a:extLst>
          </p:cNvPr>
          <p:cNvSpPr txBox="1"/>
          <p:nvPr/>
        </p:nvSpPr>
        <p:spPr>
          <a:xfrm>
            <a:off x="1892299" y="861923"/>
            <a:ext cx="53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SELECT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*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FROM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Users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WHERE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UserId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=1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OR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UserId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=2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FCEB8A6-C5FB-45C4-A5A9-63BA70BA8F5C}"/>
              </a:ext>
            </a:extLst>
          </p:cNvPr>
          <p:cNvSpPr txBox="1"/>
          <p:nvPr/>
        </p:nvSpPr>
        <p:spPr>
          <a:xfrm>
            <a:off x="4398343" y="4399623"/>
            <a:ext cx="408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SELECT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*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FROM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Users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WHERE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UserId</a:t>
            </a:r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=1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035C2C2D-D4E0-4CBC-91C2-A5B0CE1E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21" y="2712504"/>
            <a:ext cx="922471" cy="922471"/>
          </a:xfrm>
          <a:prstGeom prst="rect">
            <a:avLst/>
          </a:prstGeom>
        </p:spPr>
      </p:pic>
      <p:graphicFrame>
        <p:nvGraphicFramePr>
          <p:cNvPr id="16" name="Tableau 8">
            <a:extLst>
              <a:ext uri="{FF2B5EF4-FFF2-40B4-BE49-F238E27FC236}">
                <a16:creationId xmlns:a16="http://schemas.microsoft.com/office/drawing/2014/main" id="{72D7EF62-E082-40F5-B1F0-9A3228D7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39136"/>
              </p:ext>
            </p:extLst>
          </p:nvPr>
        </p:nvGraphicFramePr>
        <p:xfrm>
          <a:off x="789338" y="2973620"/>
          <a:ext cx="2904318" cy="14881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4415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724694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841897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813312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42803">
                <a:tc gridSpan="4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Users</a:t>
                      </a:r>
                      <a:endParaRPr lang="fr-FR" sz="900" dirty="0"/>
                    </a:p>
                  </a:txBody>
                  <a:tcPr marL="59869" marR="59869" marT="29935" marB="2993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242803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UserID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Username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Email</a:t>
                      </a: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Password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Endeavxor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okan@ubs.fr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5e884898da2804715c[…]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2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Vincent_J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vincent@ubs.fr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20cc2645e82ed6b6b9[…]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3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Quentin_A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quentin@ubs.fr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988295d724b949f6b8[…]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2010975552"/>
                  </a:ext>
                </a:extLst>
              </a:tr>
            </a:tbl>
          </a:graphicData>
        </a:graphic>
      </p:graphicFrame>
      <p:graphicFrame>
        <p:nvGraphicFramePr>
          <p:cNvPr id="19" name="Tableau 8">
            <a:extLst>
              <a:ext uri="{FF2B5EF4-FFF2-40B4-BE49-F238E27FC236}">
                <a16:creationId xmlns:a16="http://schemas.microsoft.com/office/drawing/2014/main" id="{A017A28D-EA8E-437C-8106-4E518F061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8308"/>
              </p:ext>
            </p:extLst>
          </p:nvPr>
        </p:nvGraphicFramePr>
        <p:xfrm>
          <a:off x="3039035" y="1259014"/>
          <a:ext cx="3052483" cy="11539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1168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761665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854803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42803">
                <a:tc gridSpan="4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Users</a:t>
                      </a:r>
                      <a:endParaRPr lang="fr-FR" sz="900" dirty="0"/>
                    </a:p>
                  </a:txBody>
                  <a:tcPr marL="59869" marR="59869" marT="29935" marB="2993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242803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UserID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Username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Email</a:t>
                      </a: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Password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Endeavxor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endeavxor@univ.fr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5e884898da2804715c[…]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2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Vincent_J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vincent@ubs.fr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20cc2645e82ed6b6b9[…]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416583235"/>
                  </a:ext>
                </a:extLst>
              </a:tr>
            </a:tbl>
          </a:graphicData>
        </a:graphic>
      </p:graphicFrame>
      <p:graphicFrame>
        <p:nvGraphicFramePr>
          <p:cNvPr id="20" name="Tableau 8">
            <a:extLst>
              <a:ext uri="{FF2B5EF4-FFF2-40B4-BE49-F238E27FC236}">
                <a16:creationId xmlns:a16="http://schemas.microsoft.com/office/drawing/2014/main" id="{2E9400C1-732D-4438-80CE-206F4EE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59594"/>
              </p:ext>
            </p:extLst>
          </p:nvPr>
        </p:nvGraphicFramePr>
        <p:xfrm>
          <a:off x="4988813" y="3642000"/>
          <a:ext cx="2904318" cy="81979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4415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724694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841897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813312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242803">
                <a:tc gridSpan="4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Users</a:t>
                      </a:r>
                      <a:endParaRPr lang="fr-FR" sz="900" dirty="0"/>
                    </a:p>
                  </a:txBody>
                  <a:tcPr marL="59869" marR="59869" marT="29935" marB="2993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242803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UserID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Username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Email</a:t>
                      </a: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Password</a:t>
                      </a:r>
                      <a:endParaRPr lang="fr-FR" sz="11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59869" marR="59869" marT="29935" marB="29935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Okan_K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okan@ubs.fr</a:t>
                      </a:r>
                    </a:p>
                  </a:txBody>
                  <a:tcPr marL="59869" marR="59869" marT="29935" marB="29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5e884898da2804715c[…]</a:t>
                      </a:r>
                    </a:p>
                  </a:txBody>
                  <a:tcPr marL="59869" marR="59869" marT="29935" marB="29935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</a:tbl>
          </a:graphicData>
        </a:graphic>
      </p:graphicFrame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B27B78E7-8CFF-4D52-965D-10B18E9257D7}"/>
              </a:ext>
            </a:extLst>
          </p:cNvPr>
          <p:cNvCxnSpPr>
            <a:cxnSpLocks/>
            <a:stCxn id="20" idx="0"/>
            <a:endCxn id="57" idx="3"/>
          </p:cNvCxnSpPr>
          <p:nvPr/>
        </p:nvCxnSpPr>
        <p:spPr>
          <a:xfrm rot="16200000" flipV="1">
            <a:off x="5466652" y="2667680"/>
            <a:ext cx="468260" cy="1480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85EA986B-D651-4C0C-ACC6-4AF082A2D166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3693656" y="3173740"/>
            <a:ext cx="344465" cy="543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74804C5A-0CAA-4055-9A23-8493D8F4A6BE}"/>
              </a:ext>
            </a:extLst>
          </p:cNvPr>
          <p:cNvCxnSpPr>
            <a:cxnSpLocks/>
            <a:stCxn id="19" idx="2"/>
            <a:endCxn id="57" idx="0"/>
          </p:cNvCxnSpPr>
          <p:nvPr/>
        </p:nvCxnSpPr>
        <p:spPr>
          <a:xfrm rot="5400000">
            <a:off x="4382565" y="2529793"/>
            <a:ext cx="299504" cy="659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79B90E4-22A0-4F52-934C-582CA67548ED}"/>
              </a:ext>
            </a:extLst>
          </p:cNvPr>
          <p:cNvSpPr/>
          <p:nvPr/>
        </p:nvSpPr>
        <p:spPr>
          <a:xfrm>
            <a:off x="751125" y="338704"/>
            <a:ext cx="1875890" cy="8839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FEFC7A-31F8-4E46-9177-29D296C6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47" y="736825"/>
            <a:ext cx="277406" cy="27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3EE4ED-6A6B-40DE-985B-99175CE32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45" y="738263"/>
            <a:ext cx="277406" cy="2774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E35966-C7F8-4CA2-AFB2-9AC0125E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43" y="738263"/>
            <a:ext cx="277406" cy="2774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54A15C-779E-4A3D-8B80-8F0B95ADC1FA}"/>
              </a:ext>
            </a:extLst>
          </p:cNvPr>
          <p:cNvSpPr txBox="1"/>
          <p:nvPr/>
        </p:nvSpPr>
        <p:spPr>
          <a:xfrm>
            <a:off x="993084" y="3057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Web Browsers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4A80026-F505-4FD4-BB6E-145C79BD8ECE}"/>
              </a:ext>
            </a:extLst>
          </p:cNvPr>
          <p:cNvSpPr/>
          <p:nvPr/>
        </p:nvSpPr>
        <p:spPr>
          <a:xfrm>
            <a:off x="4091469" y="347830"/>
            <a:ext cx="4282164" cy="288798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EAD4CD-1D43-4E4D-89EC-1A8DF8C70CA6}"/>
              </a:ext>
            </a:extLst>
          </p:cNvPr>
          <p:cNvSpPr txBox="1"/>
          <p:nvPr/>
        </p:nvSpPr>
        <p:spPr>
          <a:xfrm>
            <a:off x="5555923" y="33870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Twitter Server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E1120D-7663-4354-9F31-29DCD2B6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19" y="972701"/>
            <a:ext cx="762646" cy="76264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24300DD-5672-4E72-AEB2-8CF0F1CDC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136" y="978697"/>
            <a:ext cx="756650" cy="756650"/>
          </a:xfrm>
          <a:prstGeom prst="rect">
            <a:avLst/>
          </a:prstGeom>
        </p:spPr>
      </p:pic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C9B77704-B602-4B1E-ABC0-834193F027A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898565" y="1354024"/>
            <a:ext cx="2732571" cy="2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6143C41-1F24-4A5E-8B6A-B7A2064E1A85}"/>
              </a:ext>
            </a:extLst>
          </p:cNvPr>
          <p:cNvSpPr txBox="1"/>
          <p:nvPr/>
        </p:nvSpPr>
        <p:spPr>
          <a:xfrm>
            <a:off x="4951590" y="1046116"/>
            <a:ext cx="256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SELECT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* </a:t>
            </a:r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FROM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Darker Grotesque" pitchFamily="2" charset="0"/>
              </a:rPr>
              <a:t>users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b="1" dirty="0">
                <a:solidFill>
                  <a:schemeClr val="bg1"/>
                </a:solidFill>
                <a:latin typeface="Darker Grotesque" pitchFamily="2" charset="0"/>
              </a:rPr>
              <a:t>WHERE</a:t>
            </a:r>
            <a:r>
              <a:rPr lang="fr-FR" sz="1200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b="1" dirty="0" err="1">
                <a:solidFill>
                  <a:srgbClr val="33CC33"/>
                </a:solidFill>
                <a:latin typeface="Darker Grotesque" pitchFamily="2" charset="0"/>
              </a:rPr>
              <a:t>userID</a:t>
            </a:r>
            <a:r>
              <a:rPr lang="fr-FR" sz="1200" b="1" dirty="0">
                <a:solidFill>
                  <a:srgbClr val="33CC33"/>
                </a:solidFill>
                <a:latin typeface="Darker Grotesque" pitchFamily="2" charset="0"/>
              </a:rPr>
              <a:t>=1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38D01724-8A16-4E51-B4AD-7185BC56E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092" y="2010437"/>
            <a:ext cx="568959" cy="568959"/>
          </a:xfrm>
          <a:prstGeom prst="rect">
            <a:avLst/>
          </a:prstGeom>
        </p:spPr>
      </p:pic>
      <p:cxnSp>
        <p:nvCxnSpPr>
          <p:cNvPr id="84" name="Connecteur : en arc 83">
            <a:extLst>
              <a:ext uri="{FF2B5EF4-FFF2-40B4-BE49-F238E27FC236}">
                <a16:creationId xmlns:a16="http://schemas.microsoft.com/office/drawing/2014/main" id="{ECC46D00-0514-49F8-BD71-8AADA13084F4}"/>
              </a:ext>
            </a:extLst>
          </p:cNvPr>
          <p:cNvCxnSpPr>
            <a:cxnSpLocks/>
            <a:stCxn id="20" idx="2"/>
            <a:endCxn id="28" idx="3"/>
          </p:cNvCxnSpPr>
          <p:nvPr/>
        </p:nvCxnSpPr>
        <p:spPr>
          <a:xfrm rot="5400000">
            <a:off x="7183127" y="1828033"/>
            <a:ext cx="919020" cy="733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 : en arc 86">
            <a:extLst>
              <a:ext uri="{FF2B5EF4-FFF2-40B4-BE49-F238E27FC236}">
                <a16:creationId xmlns:a16="http://schemas.microsoft.com/office/drawing/2014/main" id="{F15AF29D-1137-4ADF-B922-E74BF01D4B6B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4517244" y="1733091"/>
            <a:ext cx="672044" cy="9212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194B4A05-5ED0-465A-BAEA-BD829777D7B3}"/>
              </a:ext>
            </a:extLst>
          </p:cNvPr>
          <p:cNvCxnSpPr>
            <a:cxnSpLocks/>
            <a:stCxn id="15" idx="1"/>
            <a:endCxn id="57" idx="3"/>
          </p:cNvCxnSpPr>
          <p:nvPr/>
        </p:nvCxnSpPr>
        <p:spPr>
          <a:xfrm rot="10800000" flipV="1">
            <a:off x="3145051" y="1354023"/>
            <a:ext cx="990868" cy="940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 : en arc 110">
            <a:extLst>
              <a:ext uri="{FF2B5EF4-FFF2-40B4-BE49-F238E27FC236}">
                <a16:creationId xmlns:a16="http://schemas.microsoft.com/office/drawing/2014/main" id="{CA2D35BF-49B0-43BB-956C-C904518B32C9}"/>
              </a:ext>
            </a:extLst>
          </p:cNvPr>
          <p:cNvCxnSpPr>
            <a:cxnSpLocks/>
            <a:stCxn id="57" idx="1"/>
            <a:endCxn id="12" idx="2"/>
          </p:cNvCxnSpPr>
          <p:nvPr/>
        </p:nvCxnSpPr>
        <p:spPr>
          <a:xfrm rot="10800000">
            <a:off x="1689070" y="1222625"/>
            <a:ext cx="887022" cy="10722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464F562B-9FB2-4863-AAC3-DC2BBDECED2A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627015" y="780664"/>
            <a:ext cx="1508904" cy="57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39E017A-6EEC-4A6A-9A4E-B70DE22E33E4}"/>
              </a:ext>
            </a:extLst>
          </p:cNvPr>
          <p:cNvSpPr txBox="1"/>
          <p:nvPr/>
        </p:nvSpPr>
        <p:spPr>
          <a:xfrm rot="1227138">
            <a:off x="2608716" y="76886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Darker Grotesque" pitchFamily="2" charset="0"/>
              </a:rPr>
              <a:t>account?</a:t>
            </a:r>
            <a:r>
              <a:rPr lang="fr-FR" b="1" dirty="0" err="1">
                <a:solidFill>
                  <a:srgbClr val="33CC33"/>
                </a:solidFill>
                <a:latin typeface="Darker Grotesque" pitchFamily="2" charset="0"/>
              </a:rPr>
              <a:t>userID</a:t>
            </a:r>
            <a:r>
              <a:rPr lang="fr-FR" b="1" dirty="0">
                <a:solidFill>
                  <a:srgbClr val="33CC33"/>
                </a:solidFill>
                <a:latin typeface="Darker Grotesque" pitchFamily="2" charset="0"/>
              </a:rPr>
              <a:t>=1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7256BA1-2610-43D9-BBDD-398BFB5EBFA1}"/>
              </a:ext>
            </a:extLst>
          </p:cNvPr>
          <p:cNvSpPr txBox="1"/>
          <p:nvPr/>
        </p:nvSpPr>
        <p:spPr>
          <a:xfrm rot="1258723">
            <a:off x="3047894" y="97434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(1)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051AF87-B89A-4B80-853F-D3FF569CC6C0}"/>
              </a:ext>
            </a:extLst>
          </p:cNvPr>
          <p:cNvSpPr txBox="1"/>
          <p:nvPr/>
        </p:nvSpPr>
        <p:spPr>
          <a:xfrm>
            <a:off x="6084987" y="13096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(2)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E881EF13-C0CE-47E7-9C40-F4E801849F9B}"/>
              </a:ext>
            </a:extLst>
          </p:cNvPr>
          <p:cNvSpPr txBox="1"/>
          <p:nvPr/>
        </p:nvSpPr>
        <p:spPr>
          <a:xfrm>
            <a:off x="7832834" y="21410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(3)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FBF1A3AE-5E17-489C-B4BA-A6DF9D71478F}"/>
              </a:ext>
            </a:extLst>
          </p:cNvPr>
          <p:cNvSpPr txBox="1"/>
          <p:nvPr/>
        </p:nvSpPr>
        <p:spPr>
          <a:xfrm>
            <a:off x="4333538" y="21410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(4)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284FE62-27DE-43E9-9A85-F36F4CB41AB7}"/>
              </a:ext>
            </a:extLst>
          </p:cNvPr>
          <p:cNvSpPr txBox="1"/>
          <p:nvPr/>
        </p:nvSpPr>
        <p:spPr>
          <a:xfrm>
            <a:off x="3592855" y="175565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(5)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5AA3192-63F8-4EBD-8F17-9552D0474B81}"/>
              </a:ext>
            </a:extLst>
          </p:cNvPr>
          <p:cNvSpPr txBox="1"/>
          <p:nvPr/>
        </p:nvSpPr>
        <p:spPr>
          <a:xfrm>
            <a:off x="1611447" y="180473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Darker Grotesque" pitchFamily="2" charset="0"/>
              </a:rPr>
              <a:t>(6)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DF4701-444D-4D7D-80E0-DCA892E67366}"/>
              </a:ext>
            </a:extLst>
          </p:cNvPr>
          <p:cNvSpPr txBox="1"/>
          <p:nvPr/>
        </p:nvSpPr>
        <p:spPr>
          <a:xfrm>
            <a:off x="2169644" y="3637437"/>
            <a:ext cx="5062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But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what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happens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if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we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Darker Grotesque" pitchFamily="2" charset="0"/>
              </a:rPr>
              <a:t>modify</a:t>
            </a:r>
            <a:r>
              <a:rPr lang="fr-FR" sz="2000" i="1" dirty="0">
                <a:solidFill>
                  <a:schemeClr val="bg1"/>
                </a:solidFill>
                <a:latin typeface="Darker Grotesque" pitchFamily="2" charset="0"/>
              </a:rPr>
              <a:t> the url and go to : </a:t>
            </a:r>
          </a:p>
          <a:p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-&gt; /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accout?</a:t>
            </a:r>
            <a:r>
              <a:rPr lang="fr-FR" sz="2000" b="1" dirty="0" err="1">
                <a:solidFill>
                  <a:schemeClr val="bg1"/>
                </a:solidFill>
                <a:latin typeface="Darker Grotesque" pitchFamily="2" charset="0"/>
              </a:rPr>
              <a:t>userID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=2</a:t>
            </a:r>
          </a:p>
          <a:p>
            <a:r>
              <a:rPr lang="fr-FR" sz="2000" dirty="0">
                <a:solidFill>
                  <a:schemeClr val="bg1"/>
                </a:solidFill>
                <a:latin typeface="Darker Grotesque" pitchFamily="2" charset="0"/>
              </a:rPr>
              <a:t>-&gt; /</a:t>
            </a:r>
            <a:r>
              <a:rPr lang="fr-FR" sz="2000" dirty="0" err="1">
                <a:solidFill>
                  <a:schemeClr val="bg1"/>
                </a:solidFill>
                <a:latin typeface="Darker Grotesque" pitchFamily="2" charset="0"/>
              </a:rPr>
              <a:t>accout?</a:t>
            </a:r>
            <a:r>
              <a:rPr lang="fr-FR" sz="2000" b="1" dirty="0" err="1">
                <a:solidFill>
                  <a:schemeClr val="bg1"/>
                </a:solidFill>
                <a:latin typeface="Darker Grotesque" pitchFamily="2" charset="0"/>
              </a:rPr>
              <a:t>userID</a:t>
            </a:r>
            <a:r>
              <a:rPr lang="fr-FR" sz="2000" b="1" dirty="0">
                <a:solidFill>
                  <a:schemeClr val="bg1"/>
                </a:solidFill>
                <a:latin typeface="Darker Grotesque" pitchFamily="2" charset="0"/>
              </a:rPr>
              <a:t>=1 OR 1=1 </a:t>
            </a:r>
            <a:r>
              <a:rPr lang="fr-FR" sz="2000" i="1" dirty="0">
                <a:solidFill>
                  <a:srgbClr val="33CC33"/>
                </a:solidFill>
                <a:latin typeface="Darker Grotesque" pitchFamily="2" charset="0"/>
              </a:rPr>
              <a:t>//</a:t>
            </a:r>
            <a:r>
              <a:rPr lang="fr-FR" sz="2000" i="1" dirty="0" err="1">
                <a:solidFill>
                  <a:srgbClr val="33CC33"/>
                </a:solidFill>
                <a:latin typeface="Darker Grotesque" pitchFamily="2" charset="0"/>
              </a:rPr>
              <a:t>Which</a:t>
            </a:r>
            <a:r>
              <a:rPr lang="fr-FR" sz="2000" i="1" dirty="0">
                <a:solidFill>
                  <a:srgbClr val="33CC33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rgbClr val="33CC33"/>
                </a:solidFill>
                <a:latin typeface="Darker Grotesque" pitchFamily="2" charset="0"/>
              </a:rPr>
              <a:t>is</a:t>
            </a:r>
            <a:r>
              <a:rPr lang="fr-FR" sz="2000" i="1" dirty="0">
                <a:solidFill>
                  <a:srgbClr val="33CC33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rgbClr val="33CC33"/>
                </a:solidFill>
                <a:latin typeface="Darker Grotesque" pitchFamily="2" charset="0"/>
              </a:rPr>
              <a:t>always</a:t>
            </a:r>
            <a:r>
              <a:rPr lang="fr-FR" sz="2000" i="1" dirty="0">
                <a:solidFill>
                  <a:srgbClr val="33CC33"/>
                </a:solidFill>
                <a:latin typeface="Darker Grotesque" pitchFamily="2" charset="0"/>
              </a:rPr>
              <a:t> </a:t>
            </a:r>
            <a:r>
              <a:rPr lang="fr-FR" sz="2000" i="1" dirty="0" err="1">
                <a:solidFill>
                  <a:srgbClr val="33CC33"/>
                </a:solidFill>
                <a:latin typeface="Darker Grotesque" pitchFamily="2" charset="0"/>
              </a:rPr>
              <a:t>true</a:t>
            </a:r>
            <a:endParaRPr lang="fr-FR" sz="2000" i="1" dirty="0">
              <a:solidFill>
                <a:srgbClr val="33CC33"/>
              </a:solidFill>
              <a:latin typeface="Darker Grotesque" pitchFamily="2" charset="0"/>
            </a:endParaRPr>
          </a:p>
        </p:txBody>
      </p:sp>
      <p:graphicFrame>
        <p:nvGraphicFramePr>
          <p:cNvPr id="28" name="Tableau 8">
            <a:extLst>
              <a:ext uri="{FF2B5EF4-FFF2-40B4-BE49-F238E27FC236}">
                <a16:creationId xmlns:a16="http://schemas.microsoft.com/office/drawing/2014/main" id="{911D2BA9-E913-4A80-A91F-ED263D64C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22128"/>
              </p:ext>
            </p:extLst>
          </p:nvPr>
        </p:nvGraphicFramePr>
        <p:xfrm>
          <a:off x="5189288" y="2359888"/>
          <a:ext cx="2086525" cy="5889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6751">
                  <a:extLst>
                    <a:ext uri="{9D8B030D-6E8A-4147-A177-3AD203B41FA5}">
                      <a16:colId xmlns:a16="http://schemas.microsoft.com/office/drawing/2014/main" val="831910097"/>
                    </a:ext>
                  </a:extLst>
                </a:gridCol>
                <a:gridCol w="520636">
                  <a:extLst>
                    <a:ext uri="{9D8B030D-6E8A-4147-A177-3AD203B41FA5}">
                      <a16:colId xmlns:a16="http://schemas.microsoft.com/office/drawing/2014/main" val="622186544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51497522"/>
                    </a:ext>
                  </a:extLst>
                </a:gridCol>
                <a:gridCol w="584301">
                  <a:extLst>
                    <a:ext uri="{9D8B030D-6E8A-4147-A177-3AD203B41FA5}">
                      <a16:colId xmlns:a16="http://schemas.microsoft.com/office/drawing/2014/main" val="3426345263"/>
                    </a:ext>
                  </a:extLst>
                </a:gridCol>
              </a:tblGrid>
              <a:tr h="174435">
                <a:tc gridSpan="4">
                  <a:txBody>
                    <a:bodyPr/>
                    <a:lstStyle/>
                    <a:p>
                      <a:pPr algn="ctr"/>
                      <a:r>
                        <a:rPr lang="fr-FR" sz="600" dirty="0" err="1"/>
                        <a:t>Users</a:t>
                      </a:r>
                      <a:endParaRPr lang="fr-FR" sz="600" dirty="0"/>
                    </a:p>
                  </a:txBody>
                  <a:tcPr marL="47988" marR="47988" marT="23995" marB="2399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Users</a:t>
                      </a:r>
                      <a:endParaRPr lang="fr-FR" sz="1000" dirty="0"/>
                    </a:p>
                  </a:txBody>
                  <a:tcPr marL="66797" marR="66797" marT="33399" marB="333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/>
                    </a:p>
                  </a:txBody>
                  <a:tcPr marL="66797" marR="66797" marT="33399" marB="33399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6797" marR="66797" marT="33399" marB="33399"/>
                </a:tc>
                <a:extLst>
                  <a:ext uri="{0D108BD9-81ED-4DB2-BD59-A6C34878D82A}">
                    <a16:rowId xmlns:a16="http://schemas.microsoft.com/office/drawing/2014/main" val="1582580228"/>
                  </a:ext>
                </a:extLst>
              </a:tr>
              <a:tr h="174435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UserID</a:t>
                      </a:r>
                      <a:endParaRPr lang="fr-FR" sz="8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43011" marR="43011" marT="21506" marB="21506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Username</a:t>
                      </a:r>
                      <a:endParaRPr lang="fr-FR" sz="8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43011" marR="43011" marT="21506" marB="21506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Email</a:t>
                      </a:r>
                    </a:p>
                  </a:txBody>
                  <a:tcPr marL="43011" marR="43011" marT="21506" marB="21506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err="1">
                          <a:solidFill>
                            <a:schemeClr val="bg1"/>
                          </a:solidFill>
                          <a:latin typeface="Darker Grotesque" pitchFamily="2" charset="0"/>
                        </a:rPr>
                        <a:t>Password</a:t>
                      </a:r>
                      <a:endParaRPr lang="fr-FR" sz="800" b="1" dirty="0">
                        <a:solidFill>
                          <a:schemeClr val="bg1"/>
                        </a:solidFill>
                        <a:latin typeface="Darker Grotesque" pitchFamily="2" charset="0"/>
                      </a:endParaRPr>
                    </a:p>
                  </a:txBody>
                  <a:tcPr marL="43011" marR="43011" marT="21506" marB="21506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3152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1</a:t>
                      </a:r>
                    </a:p>
                  </a:txBody>
                  <a:tcPr marL="43011" marR="43011" marT="21506" marB="21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 err="1">
                          <a:latin typeface="Darker Grotesque" pitchFamily="2" charset="0"/>
                        </a:rPr>
                        <a:t>Endeavxor</a:t>
                      </a:r>
                      <a:endParaRPr lang="fr-FR" sz="600" dirty="0">
                        <a:latin typeface="Darker Grotesque" pitchFamily="2" charset="0"/>
                      </a:endParaRPr>
                    </a:p>
                  </a:txBody>
                  <a:tcPr marL="43011" marR="43011" marT="21506" marB="21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endeavxor@univ.fr</a:t>
                      </a:r>
                    </a:p>
                  </a:txBody>
                  <a:tcPr marL="43011" marR="43011" marT="21506" marB="215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latin typeface="Darker Grotesque" pitchFamily="2" charset="0"/>
                        </a:rPr>
                        <a:t>5e884898da2804715c[…]</a:t>
                      </a:r>
                    </a:p>
                  </a:txBody>
                  <a:tcPr marL="43011" marR="43011" marT="21506" marB="21506"/>
                </a:tc>
                <a:extLst>
                  <a:ext uri="{0D108BD9-81ED-4DB2-BD59-A6C34878D82A}">
                    <a16:rowId xmlns:a16="http://schemas.microsoft.com/office/drawing/2014/main" val="7223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0928AA8-2B5B-4644-AC13-BA142399675D}"/>
              </a:ext>
            </a:extLst>
          </p:cNvPr>
          <p:cNvSpPr txBox="1"/>
          <p:nvPr/>
        </p:nvSpPr>
        <p:spPr>
          <a:xfrm>
            <a:off x="2307598" y="840441"/>
            <a:ext cx="452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Ressources &amp; </a:t>
            </a:r>
            <a:r>
              <a:rPr lang="fr-FR" sz="2400" dirty="0" err="1">
                <a:solidFill>
                  <a:schemeClr val="bg1"/>
                </a:solidFill>
                <a:latin typeface="Darker Grotesque" pitchFamily="2" charset="0"/>
              </a:rPr>
              <a:t>References</a:t>
            </a:r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 about </a:t>
            </a:r>
            <a:r>
              <a:rPr lang="fr-FR" sz="2400" dirty="0" err="1">
                <a:solidFill>
                  <a:schemeClr val="bg1"/>
                </a:solidFill>
                <a:latin typeface="Darker Grotesque" pitchFamily="2" charset="0"/>
              </a:rPr>
              <a:t>SQLi</a:t>
            </a:r>
            <a:r>
              <a:rPr lang="fr-FR" sz="2400" dirty="0">
                <a:solidFill>
                  <a:schemeClr val="bg1"/>
                </a:solidFill>
                <a:latin typeface="Darker Grotesque" pitchFamily="2" charset="0"/>
              </a:rPr>
              <a:t>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77C96E-6A90-49D3-A8AA-05D56D8BD41E}"/>
              </a:ext>
            </a:extLst>
          </p:cNvPr>
          <p:cNvSpPr txBox="1"/>
          <p:nvPr/>
        </p:nvSpPr>
        <p:spPr>
          <a:xfrm>
            <a:off x="689161" y="1539690"/>
            <a:ext cx="77656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Websites</a:t>
            </a:r>
            <a:r>
              <a:rPr lang="fr-FR" dirty="0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</a:t>
            </a:r>
          </a:p>
          <a:p>
            <a:endParaRPr lang="fr-FR" dirty="0">
              <a:solidFill>
                <a:schemeClr val="bg1"/>
              </a:solidFill>
              <a:latin typeface="Darker Grotesque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https://owasp.org/www-community/attacks/SQL_Injection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</a:rPr>
              <a:t>https://owasp.org/www-community/attacks/Blind_SQL_Injection</a:t>
            </a: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https://www.websec.ca/kb/sql_injection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https://portswigger.net/web-security/sql-injection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Books :</a:t>
            </a:r>
          </a:p>
          <a:p>
            <a:endParaRPr lang="fr-FR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https://www.amazon.fr/Injection-Attacks-Defense-Justin-Clarke-Salt/dp/1597499633/</a:t>
            </a:r>
            <a:endParaRPr lang="fr-FR" i="1" u="sng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fr-FR" i="1" u="sng" dirty="0">
                <a:solidFill>
                  <a:schemeClr val="bg1"/>
                </a:solidFill>
                <a:latin typeface="Darker Grotesque" pitchFamily="2" charset="0"/>
              </a:rPr>
              <a:t>https://www.amazon.fr/SQL-Injection-Strategies-techniques-vulnerabilities/dp/183921564X/</a:t>
            </a:r>
          </a:p>
        </p:txBody>
      </p:sp>
    </p:spTree>
    <p:extLst>
      <p:ext uri="{BB962C8B-B14F-4D97-AF65-F5344CB8AC3E}">
        <p14:creationId xmlns:p14="http://schemas.microsoft.com/office/powerpoint/2010/main" val="10091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 Site Request Forgery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CSRF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2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3" name="Google Shape;263;p29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/>
          <a:srcRect l="10572" r="10572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39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79B90E4-22A0-4F52-934C-582CA67548ED}"/>
              </a:ext>
            </a:extLst>
          </p:cNvPr>
          <p:cNvSpPr/>
          <p:nvPr/>
        </p:nvSpPr>
        <p:spPr>
          <a:xfrm>
            <a:off x="983877" y="434558"/>
            <a:ext cx="3115236" cy="38346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FEFC7A-31F8-4E46-9177-29D296C6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17" y="989866"/>
            <a:ext cx="277406" cy="27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3EE4ED-6A6B-40DE-985B-99175CE32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915" y="991304"/>
            <a:ext cx="277406" cy="2774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E35966-C7F8-4CA2-AFB2-9AC0125E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313" y="991304"/>
            <a:ext cx="277406" cy="2774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54A15C-779E-4A3D-8B80-8F0B95ADC1FA}"/>
              </a:ext>
            </a:extLst>
          </p:cNvPr>
          <p:cNvSpPr txBox="1"/>
          <p:nvPr/>
        </p:nvSpPr>
        <p:spPr>
          <a:xfrm>
            <a:off x="1834254" y="55883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Web Browsers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4A80026-F505-4FD4-BB6E-145C79BD8ECE}"/>
              </a:ext>
            </a:extLst>
          </p:cNvPr>
          <p:cNvSpPr/>
          <p:nvPr/>
        </p:nvSpPr>
        <p:spPr>
          <a:xfrm>
            <a:off x="5575626" y="434558"/>
            <a:ext cx="2806374" cy="383463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EAD4CD-1D43-4E4D-89EC-1A8DF8C70CA6}"/>
              </a:ext>
            </a:extLst>
          </p:cNvPr>
          <p:cNvSpPr txBox="1"/>
          <p:nvPr/>
        </p:nvSpPr>
        <p:spPr>
          <a:xfrm>
            <a:off x="6363417" y="4043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Darker Grotesque" pitchFamily="2" charset="0"/>
              </a:rPr>
              <a:t>Twitter Server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E1120D-7663-4354-9F31-29DCD2B6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36" y="590059"/>
            <a:ext cx="728419" cy="72841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24300DD-5672-4E72-AEB2-8CF0F1CDC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350" y="593057"/>
            <a:ext cx="723206" cy="723206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8DFC76C0-9ACC-441B-8DB9-633104DE8BB9}"/>
              </a:ext>
            </a:extLst>
          </p:cNvPr>
          <p:cNvSpPr txBox="1"/>
          <p:nvPr/>
        </p:nvSpPr>
        <p:spPr>
          <a:xfrm>
            <a:off x="4416463" y="646202"/>
            <a:ext cx="106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arker Grotesque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Darker Grotesque" pitchFamily="2" charset="0"/>
              </a:rPr>
              <a:t>makeTweet</a:t>
            </a:r>
            <a:endParaRPr lang="fr-FR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BD78488C-4D73-404A-BEE0-956E28C1FB8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956313" y="1128614"/>
            <a:ext cx="639624" cy="475965"/>
          </a:xfrm>
          <a:prstGeom prst="curvedConnector4">
            <a:avLst>
              <a:gd name="adj1" fmla="val -35740"/>
              <a:gd name="adj2" fmla="val 64571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49252949-E78B-4A56-B5F9-A46134D0A212}"/>
              </a:ext>
            </a:extLst>
          </p:cNvPr>
          <p:cNvCxnSpPr>
            <a:cxnSpLocks/>
          </p:cNvCxnSpPr>
          <p:nvPr/>
        </p:nvCxnSpPr>
        <p:spPr>
          <a:xfrm flipV="1">
            <a:off x="3923650" y="953979"/>
            <a:ext cx="1944486" cy="151588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au 89">
            <a:extLst>
              <a:ext uri="{FF2B5EF4-FFF2-40B4-BE49-F238E27FC236}">
                <a16:creationId xmlns:a16="http://schemas.microsoft.com/office/drawing/2014/main" id="{C29AAAA9-3BC5-4568-BC97-29C51771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59515"/>
              </p:ext>
            </p:extLst>
          </p:nvPr>
        </p:nvGraphicFramePr>
        <p:xfrm>
          <a:off x="1092761" y="2114531"/>
          <a:ext cx="2897467" cy="17633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6210">
                  <a:extLst>
                    <a:ext uri="{9D8B030D-6E8A-4147-A177-3AD203B41FA5}">
                      <a16:colId xmlns:a16="http://schemas.microsoft.com/office/drawing/2014/main" val="3471414774"/>
                    </a:ext>
                  </a:extLst>
                </a:gridCol>
                <a:gridCol w="1627008">
                  <a:extLst>
                    <a:ext uri="{9D8B030D-6E8A-4147-A177-3AD203B41FA5}">
                      <a16:colId xmlns:a16="http://schemas.microsoft.com/office/drawing/2014/main" val="2721306712"/>
                    </a:ext>
                  </a:extLst>
                </a:gridCol>
                <a:gridCol w="514249">
                  <a:extLst>
                    <a:ext uri="{9D8B030D-6E8A-4147-A177-3AD203B41FA5}">
                      <a16:colId xmlns:a16="http://schemas.microsoft.com/office/drawing/2014/main" val="4281322915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Website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Expires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554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twitter.com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SESSION=aidhazuduyzad887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2 </a:t>
                      </a:r>
                      <a:r>
                        <a:rPr lang="fr-FR" sz="900" b="1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days</a:t>
                      </a:r>
                      <a:endParaRPr lang="fr-FR" sz="900" b="1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0774"/>
                  </a:ext>
                </a:extLst>
              </a:tr>
              <a:tr h="57462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facebook.com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SESSION=snbhfufuduyzad887</a:t>
                      </a:r>
                    </a:p>
                    <a:p>
                      <a:endParaRPr lang="fr-FR" sz="900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PUBLICITY_ID = eyjgsduhz789dc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1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Hour</a:t>
                      </a:r>
                      <a:endParaRPr lang="fr-FR" sz="900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6122"/>
                  </a:ext>
                </a:extLst>
              </a:tr>
              <a:tr h="451491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ubs.fr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isStudent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=1</a:t>
                      </a:r>
                    </a:p>
                    <a:p>
                      <a:endParaRPr lang="fr-FR" sz="900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SESSION = phaoauxx788zd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2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weeks</a:t>
                      </a:r>
                      <a:endParaRPr lang="fr-FR" sz="900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7054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17992"/>
                  </a:ext>
                </a:extLst>
              </a:tr>
            </a:tbl>
          </a:graphicData>
        </a:graphic>
      </p:graphicFrame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730FECA1-C5C6-437F-9FF3-8CC799E8290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99113" y="954269"/>
            <a:ext cx="1769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651D3CBA-E03B-4C4A-B2EC-CC1C9098807F}"/>
              </a:ext>
            </a:extLst>
          </p:cNvPr>
          <p:cNvSpPr txBox="1"/>
          <p:nvPr/>
        </p:nvSpPr>
        <p:spPr>
          <a:xfrm>
            <a:off x="1092761" y="1605972"/>
            <a:ext cx="3006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Check if cookies for </a:t>
            </a:r>
            <a:r>
              <a:rPr lang="fr-FR" sz="1200" b="1" i="1" dirty="0">
                <a:solidFill>
                  <a:schemeClr val="bg1"/>
                </a:solidFill>
                <a:latin typeface="Darker Grotesque" pitchFamily="2" charset="0"/>
              </a:rPr>
              <a:t>twitter.com </a:t>
            </a:r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to </a:t>
            </a:r>
            <a:r>
              <a:rPr lang="fr-FR" sz="1200" i="1" dirty="0" err="1">
                <a:solidFill>
                  <a:schemeClr val="bg1"/>
                </a:solidFill>
                <a:latin typeface="Darker Grotesque" pitchFamily="2" charset="0"/>
              </a:rPr>
              <a:t>send</a:t>
            </a:r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b="1" u="sng" dirty="0" err="1">
                <a:solidFill>
                  <a:schemeClr val="bg1"/>
                </a:solidFill>
                <a:latin typeface="Darker Grotesque" pitchFamily="2" charset="0"/>
              </a:rPr>
              <a:t>implicitly</a:t>
            </a:r>
            <a:endParaRPr lang="fr-FR" sz="1200" b="1" u="sng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cxnSp>
        <p:nvCxnSpPr>
          <p:cNvPr id="126" name="Connecteur : en arc 125">
            <a:extLst>
              <a:ext uri="{FF2B5EF4-FFF2-40B4-BE49-F238E27FC236}">
                <a16:creationId xmlns:a16="http://schemas.microsoft.com/office/drawing/2014/main" id="{23E188AA-2656-4FF2-ADB5-31F0DF1E134B}"/>
              </a:ext>
            </a:extLst>
          </p:cNvPr>
          <p:cNvCxnSpPr>
            <a:cxnSpLocks/>
            <a:stCxn id="120" idx="2"/>
            <a:endCxn id="89" idx="0"/>
          </p:cNvCxnSpPr>
          <p:nvPr/>
        </p:nvCxnSpPr>
        <p:spPr>
          <a:xfrm rot="5400000">
            <a:off x="2452936" y="1971530"/>
            <a:ext cx="231560" cy="54443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Tableau 89">
            <a:extLst>
              <a:ext uri="{FF2B5EF4-FFF2-40B4-BE49-F238E27FC236}">
                <a16:creationId xmlns:a16="http://schemas.microsoft.com/office/drawing/2014/main" id="{5072A7E0-CC2A-48E7-AA8C-D82E3D67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64678"/>
              </p:ext>
            </p:extLst>
          </p:nvPr>
        </p:nvGraphicFramePr>
        <p:xfrm>
          <a:off x="5868136" y="2186704"/>
          <a:ext cx="2266303" cy="17064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6313">
                  <a:extLst>
                    <a:ext uri="{9D8B030D-6E8A-4147-A177-3AD203B41FA5}">
                      <a16:colId xmlns:a16="http://schemas.microsoft.com/office/drawing/2014/main" val="2721306712"/>
                    </a:ext>
                  </a:extLst>
                </a:gridCol>
                <a:gridCol w="519481">
                  <a:extLst>
                    <a:ext uri="{9D8B030D-6E8A-4147-A177-3AD203B41FA5}">
                      <a16:colId xmlns:a16="http://schemas.microsoft.com/office/drawing/2014/main" val="4281322915"/>
                    </a:ext>
                  </a:extLst>
                </a:gridCol>
                <a:gridCol w="580509">
                  <a:extLst>
                    <a:ext uri="{9D8B030D-6E8A-4147-A177-3AD203B41FA5}">
                      <a16:colId xmlns:a16="http://schemas.microsoft.com/office/drawing/2014/main" val="1178621072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latin typeface="Darker Grotesque" pitchFamily="2" charset="0"/>
                        </a:rPr>
                        <a:t>userID</a:t>
                      </a:r>
                      <a:endParaRPr lang="fr-FR" sz="900" dirty="0">
                        <a:latin typeface="Darker Grotesqu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latin typeface="Darker Grotesque" pitchFamily="2" charset="0"/>
                        </a:rPr>
                        <a:t>Expires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55416"/>
                  </a:ext>
                </a:extLst>
              </a:tr>
              <a:tr h="348969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kcifufy778cscoippf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4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days</a:t>
                      </a:r>
                      <a:endParaRPr lang="fr-FR" sz="900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0774"/>
                  </a:ext>
                </a:extLst>
              </a:tr>
              <a:tr h="448827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aidhazuduyzad887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2 </a:t>
                      </a:r>
                      <a:r>
                        <a:rPr lang="fr-FR" sz="900" b="1" dirty="0" err="1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days</a:t>
                      </a:r>
                      <a:endParaRPr lang="fr-FR" sz="900" b="1" dirty="0">
                        <a:solidFill>
                          <a:schemeClr val="tx1"/>
                        </a:solidFill>
                        <a:latin typeface="Darker Grotesqu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6122"/>
                  </a:ext>
                </a:extLst>
              </a:tr>
              <a:tr h="451491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mmlfjfubudya1klm47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15 secs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7054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Darker Grotesque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17992"/>
                  </a:ext>
                </a:extLst>
              </a:tr>
            </a:tbl>
          </a:graphicData>
        </a:graphic>
      </p:graphicFrame>
      <p:sp>
        <p:nvSpPr>
          <p:cNvPr id="150" name="ZoneTexte 149">
            <a:extLst>
              <a:ext uri="{FF2B5EF4-FFF2-40B4-BE49-F238E27FC236}">
                <a16:creationId xmlns:a16="http://schemas.microsoft.com/office/drawing/2014/main" id="{CBBBC830-9DFA-4583-9F38-9A6D79F02651}"/>
              </a:ext>
            </a:extLst>
          </p:cNvPr>
          <p:cNvSpPr txBox="1"/>
          <p:nvPr/>
        </p:nvSpPr>
        <p:spPr>
          <a:xfrm>
            <a:off x="5575626" y="1589757"/>
            <a:ext cx="3006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Check </a:t>
            </a:r>
            <a:r>
              <a:rPr lang="fr-FR" sz="1200" i="1" dirty="0" err="1">
                <a:solidFill>
                  <a:schemeClr val="bg1"/>
                </a:solidFill>
                <a:latin typeface="Darker Grotesque" pitchFamily="2" charset="0"/>
              </a:rPr>
              <a:t>who</a:t>
            </a:r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 </a:t>
            </a:r>
            <a:r>
              <a:rPr lang="fr-FR" sz="1200" i="1" dirty="0" err="1">
                <a:solidFill>
                  <a:schemeClr val="bg1"/>
                </a:solidFill>
                <a:latin typeface="Darker Grotesque" pitchFamily="2" charset="0"/>
              </a:rPr>
              <a:t>maid</a:t>
            </a:r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 the tweet </a:t>
            </a:r>
            <a:r>
              <a:rPr lang="fr-FR" sz="1200" i="1" dirty="0" err="1">
                <a:solidFill>
                  <a:schemeClr val="bg1"/>
                </a:solidFill>
                <a:latin typeface="Darker Grotesque" pitchFamily="2" charset="0"/>
              </a:rPr>
              <a:t>with</a:t>
            </a:r>
            <a:r>
              <a:rPr lang="fr-FR" sz="1200" i="1" dirty="0">
                <a:solidFill>
                  <a:schemeClr val="bg1"/>
                </a:solidFill>
                <a:latin typeface="Darker Grotesque" pitchFamily="2" charset="0"/>
              </a:rPr>
              <a:t> SESSION cookie</a:t>
            </a:r>
          </a:p>
        </p:txBody>
      </p:sp>
      <p:cxnSp>
        <p:nvCxnSpPr>
          <p:cNvPr id="154" name="Connecteur : en arc 153">
            <a:extLst>
              <a:ext uri="{FF2B5EF4-FFF2-40B4-BE49-F238E27FC236}">
                <a16:creationId xmlns:a16="http://schemas.microsoft.com/office/drawing/2014/main" id="{1CE9278C-F713-4835-9F15-4968130CE5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9937" y="1030891"/>
            <a:ext cx="271279" cy="84645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 : en arc 158">
            <a:extLst>
              <a:ext uri="{FF2B5EF4-FFF2-40B4-BE49-F238E27FC236}">
                <a16:creationId xmlns:a16="http://schemas.microsoft.com/office/drawing/2014/main" id="{0E44BA94-89BC-42A6-A271-83BF440CC449}"/>
              </a:ext>
            </a:extLst>
          </p:cNvPr>
          <p:cNvCxnSpPr>
            <a:cxnSpLocks/>
            <a:stCxn id="147" idx="3"/>
            <a:endCxn id="20" idx="2"/>
          </p:cNvCxnSpPr>
          <p:nvPr/>
        </p:nvCxnSpPr>
        <p:spPr>
          <a:xfrm flipH="1" flipV="1">
            <a:off x="7986953" y="1316263"/>
            <a:ext cx="147486" cy="1723684"/>
          </a:xfrm>
          <a:prstGeom prst="curvedConnector4">
            <a:avLst>
              <a:gd name="adj1" fmla="val -154998"/>
              <a:gd name="adj2" fmla="val 74751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rc 161">
            <a:extLst>
              <a:ext uri="{FF2B5EF4-FFF2-40B4-BE49-F238E27FC236}">
                <a16:creationId xmlns:a16="http://schemas.microsoft.com/office/drawing/2014/main" id="{8CE5E9E4-1EC8-4077-ABF4-EC2B8A254E2C}"/>
              </a:ext>
            </a:extLst>
          </p:cNvPr>
          <p:cNvCxnSpPr>
            <a:cxnSpLocks/>
            <a:stCxn id="150" idx="2"/>
            <a:endCxn id="147" idx="0"/>
          </p:cNvCxnSpPr>
          <p:nvPr/>
        </p:nvCxnSpPr>
        <p:spPr>
          <a:xfrm rot="5400000">
            <a:off x="6880071" y="1987973"/>
            <a:ext cx="319948" cy="775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80992"/>
      </p:ext>
    </p:extLst>
  </p:cSld>
  <p:clrMapOvr>
    <a:masterClrMapping/>
  </p:clrMapOvr>
</p:sld>
</file>

<file path=ppt/theme/theme1.xml><?xml version="1.0" encoding="utf-8"?>
<a:theme xmlns:a="http://schemas.openxmlformats.org/drawingml/2006/main" name="Cybercrime Minitheme by Slidesgo">
  <a:themeElements>
    <a:clrScheme name="Simple Light">
      <a:dk1>
        <a:srgbClr val="000000"/>
      </a:dk1>
      <a:lt1>
        <a:srgbClr val="FFFFFF"/>
      </a:lt1>
      <a:dk2>
        <a:srgbClr val="31023C"/>
      </a:dk2>
      <a:lt2>
        <a:srgbClr val="76006A"/>
      </a:lt2>
      <a:accent1>
        <a:srgbClr val="FF66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1015</Words>
  <Application>Microsoft Office PowerPoint</Application>
  <PresentationFormat>Affichage à l'écran (16:9)</PresentationFormat>
  <Paragraphs>279</Paragraphs>
  <Slides>21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Darker Grotesque</vt:lpstr>
      <vt:lpstr>Darker Grotesque SemiBold</vt:lpstr>
      <vt:lpstr>Space Grotesk</vt:lpstr>
      <vt:lpstr>Cybercrime Minitheme by Slidesgo</vt:lpstr>
      <vt:lpstr>TOP 10 OWASP</vt:lpstr>
      <vt:lpstr>About OWASP</vt:lpstr>
      <vt:lpstr>SQL Injection</vt:lpstr>
      <vt:lpstr>DATABASES</vt:lpstr>
      <vt:lpstr>SQL (Structured Query Language)</vt:lpstr>
      <vt:lpstr>Présentation PowerPoint</vt:lpstr>
      <vt:lpstr>Présentation PowerPoint</vt:lpstr>
      <vt:lpstr>CSRF</vt:lpstr>
      <vt:lpstr>Présentation PowerPoint</vt:lpstr>
      <vt:lpstr>Présentation PowerPoint</vt:lpstr>
      <vt:lpstr>XSS</vt:lpstr>
      <vt:lpstr>Présentation PowerPoint</vt:lpstr>
      <vt:lpstr>&lt;script&gt; tag (Javascript)</vt:lpstr>
      <vt:lpstr>Présentation PowerPoint</vt:lpstr>
      <vt:lpstr>Présentation PowerPoint</vt:lpstr>
      <vt:lpstr>CVE</vt:lpstr>
      <vt:lpstr>Présentation PowerPoint</vt:lpstr>
      <vt:lpstr>Latest CVE related to web browsers</vt:lpstr>
      <vt:lpstr>CVE through the years</vt:lpstr>
      <vt:lpstr>CVE 2020-16040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OWASP</dc:title>
  <dc:creator>O</dc:creator>
  <cp:lastModifiedBy>Okan Keten</cp:lastModifiedBy>
  <cp:revision>201</cp:revision>
  <dcterms:modified xsi:type="dcterms:W3CDTF">2022-02-20T18:51:38Z</dcterms:modified>
</cp:coreProperties>
</file>