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
  </p:notesMasterIdLst>
  <p:sldIdLst>
    <p:sldId id="256" r:id="rId3"/>
    <p:sldId id="259" r:id="rId4"/>
    <p:sldId id="260" r:id="rId5"/>
    <p:sldId id="258"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09" autoAdjust="0"/>
  </p:normalViewPr>
  <p:slideViewPr>
    <p:cSldViewPr>
      <p:cViewPr varScale="1">
        <p:scale>
          <a:sx n="52" d="100"/>
          <a:sy n="52" d="100"/>
        </p:scale>
        <p:origin x="162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12/5/2024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12/5/2024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8" y="6215063"/>
            <a:ext cx="1643062"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0" y="214313"/>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4"/>
            <a:ext cx="6500858"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4"/>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2"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2" y="1142984"/>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0"/>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4"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4" y="3357562"/>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12/5/2024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12/5/2024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12/5/2024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12/5/2024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5"/>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3"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3"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Routing in ASP.NET MVC</a:t>
            </a:r>
          </a:p>
        </p:txBody>
      </p:sp>
      <p:sp>
        <p:nvSpPr>
          <p:cNvPr id="5" name="Content Placeholder 4"/>
          <p:cNvSpPr>
            <a:spLocks noGrp="1"/>
          </p:cNvSpPr>
          <p:nvPr>
            <p:ph sz="quarter" idx="1"/>
          </p:nvPr>
        </p:nvSpPr>
        <p:spPr/>
        <p:txBody>
          <a:bodyPr>
            <a:normAutofit/>
          </a:bodyPr>
          <a:lstStyle/>
          <a:p>
            <a:r>
              <a:rPr lang="en-US" sz="2000" dirty="0"/>
              <a:t>ASP.NET MVC5 supports a new type of routing, called attribute routing. In this routing, attributes are used to define routes.</a:t>
            </a:r>
          </a:p>
          <a:p>
            <a:r>
              <a:rPr lang="en-US" sz="2000" dirty="0"/>
              <a:t>Attribute routing provides more control over the convention-based routing in ASP.NET MVC. </a:t>
            </a:r>
          </a:p>
          <a:p>
            <a:pPr fontAlgn="t"/>
            <a:r>
              <a:rPr lang="en-US" sz="2000" dirty="0"/>
              <a:t>Attribute routing should configure before the convention-based routing.</a:t>
            </a:r>
          </a:p>
          <a:p>
            <a:pPr fontAlgn="t"/>
            <a:r>
              <a:rPr lang="en-US" sz="2000" dirty="0"/>
              <a:t>When you combine attribute routing with convention-based routing, actions which do not have Route attribute for defining attribute-based routing will work according to convention-based routing. </a:t>
            </a:r>
          </a:p>
          <a:p>
            <a:pPr fontAlgn="t"/>
            <a:r>
              <a:rPr lang="en-US" sz="2000" dirty="0"/>
              <a:t>When you have only attribute routing, actions which do not have Route attribute for defining attribute-based routing will not be the part of attribute routing. In this way they can’t be access from outside as a URI.</a:t>
            </a:r>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Routing in ASP.NET MVC</a:t>
            </a:r>
          </a:p>
        </p:txBody>
      </p:sp>
      <p:sp>
        <p:nvSpPr>
          <p:cNvPr id="5" name="Content Placeholder 4"/>
          <p:cNvSpPr>
            <a:spLocks noGrp="1"/>
          </p:cNvSpPr>
          <p:nvPr>
            <p:ph sz="quarter" idx="1"/>
          </p:nvPr>
        </p:nvSpPr>
        <p:spPr/>
        <p:txBody>
          <a:bodyPr>
            <a:normAutofit fontScale="92500" lnSpcReduction="20000"/>
          </a:bodyPr>
          <a:lstStyle/>
          <a:p>
            <a:pPr algn="just"/>
            <a:r>
              <a:rPr lang="en-US" sz="2000" dirty="0">
                <a:solidFill>
                  <a:srgbClr val="4466C5"/>
                </a:solidFill>
                <a:latin typeface="Segoe UI"/>
              </a:rPr>
              <a:t>Enabling Attribute Routing in ASP.NET MVC</a:t>
            </a:r>
          </a:p>
          <a:p>
            <a:pPr algn="just" fontAlgn="t"/>
            <a:r>
              <a:rPr lang="en-US" sz="2000" dirty="0">
                <a:solidFill>
                  <a:srgbClr val="161616"/>
                </a:solidFill>
                <a:latin typeface="Segoe UI"/>
              </a:rPr>
              <a:t>Enabling attribute routing in your ASP.NET MVC5 application is simple, just add a call to </a:t>
            </a:r>
            <a:r>
              <a:rPr lang="en-US" sz="2000" dirty="0" err="1">
                <a:solidFill>
                  <a:srgbClr val="161616"/>
                </a:solidFill>
                <a:latin typeface="Segoe UI"/>
              </a:rPr>
              <a:t>routes.MapMvcAttributeRoutes</a:t>
            </a:r>
            <a:r>
              <a:rPr lang="en-US" sz="2000" dirty="0">
                <a:solidFill>
                  <a:srgbClr val="161616"/>
                </a:solidFill>
                <a:latin typeface="Segoe UI"/>
              </a:rPr>
              <a:t>() method with in </a:t>
            </a:r>
            <a:r>
              <a:rPr lang="en-US" sz="2000" dirty="0" err="1">
                <a:solidFill>
                  <a:srgbClr val="161616"/>
                </a:solidFill>
                <a:latin typeface="Segoe UI"/>
              </a:rPr>
              <a:t>RegisterRoutes</a:t>
            </a:r>
            <a:r>
              <a:rPr lang="en-US" sz="2000" dirty="0">
                <a:solidFill>
                  <a:srgbClr val="161616"/>
                </a:solidFill>
                <a:latin typeface="Segoe UI"/>
              </a:rPr>
              <a:t>() method of </a:t>
            </a:r>
            <a:r>
              <a:rPr lang="en-US" sz="2000" dirty="0" err="1">
                <a:solidFill>
                  <a:srgbClr val="161616"/>
                </a:solidFill>
                <a:latin typeface="Segoe UI"/>
              </a:rPr>
              <a:t>RouteConfig.cs</a:t>
            </a:r>
            <a:r>
              <a:rPr lang="en-US" sz="2000" dirty="0">
                <a:solidFill>
                  <a:srgbClr val="161616"/>
                </a:solidFill>
                <a:latin typeface="Segoe UI"/>
              </a:rPr>
              <a:t> file.</a:t>
            </a:r>
          </a:p>
          <a:p>
            <a:pPr>
              <a:buFont typeface="+mj-lt"/>
              <a:buAutoNum type="arabicPeriod"/>
            </a:pPr>
            <a:r>
              <a:rPr lang="en-US" sz="2000" dirty="0">
                <a:solidFill>
                  <a:srgbClr val="FF0080"/>
                </a:solidFill>
              </a:rPr>
              <a:t>public</a:t>
            </a:r>
            <a:r>
              <a:rPr lang="en-US" sz="2000" dirty="0">
                <a:solidFill>
                  <a:srgbClr val="393124"/>
                </a:solidFill>
              </a:rPr>
              <a:t> </a:t>
            </a:r>
            <a:r>
              <a:rPr lang="en-US" sz="2000" dirty="0">
                <a:solidFill>
                  <a:srgbClr val="FF0080"/>
                </a:solidFill>
              </a:rPr>
              <a:t>class</a:t>
            </a:r>
            <a:r>
              <a:rPr lang="en-US" sz="2000" dirty="0">
                <a:solidFill>
                  <a:srgbClr val="393124"/>
                </a:solidFill>
              </a:rPr>
              <a:t> </a:t>
            </a:r>
            <a:r>
              <a:rPr lang="en-US" sz="2000" dirty="0" err="1">
                <a:solidFill>
                  <a:srgbClr val="5353A6"/>
                </a:solidFill>
              </a:rPr>
              <a:t>RouteConfig</a:t>
            </a:r>
            <a:endParaRPr lang="en-US" sz="2000" dirty="0">
              <a:solidFill>
                <a:srgbClr val="3C3C3C"/>
              </a:solidFill>
            </a:endParaRPr>
          </a:p>
          <a:p>
            <a:pPr>
              <a:buFont typeface="+mj-lt"/>
              <a:buAutoNum type="arabicPeriod"/>
            </a:pPr>
            <a:r>
              <a:rPr lang="en-US" sz="2000" dirty="0">
                <a:solidFill>
                  <a:srgbClr val="393124"/>
                </a:solidFill>
              </a:rPr>
              <a:t>{</a:t>
            </a:r>
            <a:endParaRPr lang="en-US" sz="2000" dirty="0">
              <a:solidFill>
                <a:srgbClr val="3C3C3C"/>
              </a:solidFill>
            </a:endParaRPr>
          </a:p>
          <a:p>
            <a:pPr>
              <a:buFont typeface="+mj-lt"/>
              <a:buAutoNum type="arabicPeriod"/>
            </a:pPr>
            <a:r>
              <a:rPr lang="en-US" sz="2000" dirty="0">
                <a:solidFill>
                  <a:srgbClr val="FF0080"/>
                </a:solidFill>
              </a:rPr>
              <a:t>public</a:t>
            </a:r>
            <a:r>
              <a:rPr lang="en-US" sz="2000" dirty="0">
                <a:solidFill>
                  <a:srgbClr val="393124"/>
                </a:solidFill>
              </a:rPr>
              <a:t> </a:t>
            </a:r>
            <a:r>
              <a:rPr lang="en-US" sz="2000" dirty="0">
                <a:solidFill>
                  <a:srgbClr val="FF0080"/>
                </a:solidFill>
              </a:rPr>
              <a:t>static</a:t>
            </a:r>
            <a:r>
              <a:rPr lang="en-US" sz="2000" dirty="0">
                <a:solidFill>
                  <a:srgbClr val="393124"/>
                </a:solidFill>
              </a:rPr>
              <a:t> </a:t>
            </a:r>
            <a:r>
              <a:rPr lang="en-US" sz="2000" dirty="0">
                <a:solidFill>
                  <a:srgbClr val="FF0080"/>
                </a:solidFill>
              </a:rPr>
              <a:t>void</a:t>
            </a:r>
            <a:r>
              <a:rPr lang="en-US" sz="2000" dirty="0">
                <a:solidFill>
                  <a:srgbClr val="393124"/>
                </a:solidFill>
              </a:rPr>
              <a:t> </a:t>
            </a:r>
            <a:r>
              <a:rPr lang="en-US" sz="2000" dirty="0" err="1">
                <a:solidFill>
                  <a:srgbClr val="5353A6"/>
                </a:solidFill>
              </a:rPr>
              <a:t>RegisterRoutes</a:t>
            </a:r>
            <a:r>
              <a:rPr lang="en-US" sz="2000" dirty="0">
                <a:solidFill>
                  <a:srgbClr val="393124"/>
                </a:solidFill>
              </a:rPr>
              <a:t>(</a:t>
            </a:r>
            <a:r>
              <a:rPr lang="en-US" sz="2000" dirty="0" err="1">
                <a:solidFill>
                  <a:srgbClr val="5353A6"/>
                </a:solidFill>
              </a:rPr>
              <a:t>RouteCollection</a:t>
            </a:r>
            <a:r>
              <a:rPr lang="en-US" sz="2000" dirty="0">
                <a:solidFill>
                  <a:srgbClr val="393124"/>
                </a:solidFill>
              </a:rPr>
              <a:t> routes)</a:t>
            </a:r>
            <a:endParaRPr lang="en-US" sz="2000" dirty="0">
              <a:solidFill>
                <a:srgbClr val="3C3C3C"/>
              </a:solidFill>
            </a:endParaRPr>
          </a:p>
          <a:p>
            <a:pPr>
              <a:buFont typeface="+mj-lt"/>
              <a:buAutoNum type="arabicPeriod"/>
            </a:pPr>
            <a:r>
              <a:rPr lang="en-US" sz="2000" dirty="0">
                <a:solidFill>
                  <a:srgbClr val="393124"/>
                </a:solidFill>
              </a:rPr>
              <a:t>{</a:t>
            </a:r>
            <a:endParaRPr lang="en-US" sz="2000" dirty="0">
              <a:solidFill>
                <a:srgbClr val="3C3C3C"/>
              </a:solidFill>
            </a:endParaRPr>
          </a:p>
          <a:p>
            <a:pPr>
              <a:buFont typeface="+mj-lt"/>
              <a:buAutoNum type="arabicPeriod"/>
            </a:pPr>
            <a:r>
              <a:rPr lang="en-US" sz="2000" dirty="0" err="1">
                <a:solidFill>
                  <a:srgbClr val="393124"/>
                </a:solidFill>
              </a:rPr>
              <a:t>routes.</a:t>
            </a:r>
            <a:r>
              <a:rPr lang="en-US" sz="2000" dirty="0" err="1">
                <a:solidFill>
                  <a:srgbClr val="5353A6"/>
                </a:solidFill>
              </a:rPr>
              <a:t>IgnoreRoute</a:t>
            </a:r>
            <a:r>
              <a:rPr lang="en-US" sz="2000" dirty="0">
                <a:solidFill>
                  <a:srgbClr val="393124"/>
                </a:solidFill>
              </a:rPr>
              <a:t>(</a:t>
            </a:r>
            <a:r>
              <a:rPr lang="en-US" sz="2000" dirty="0">
                <a:solidFill>
                  <a:srgbClr val="FF6820"/>
                </a:solidFill>
              </a:rPr>
              <a:t>"{resource}.</a:t>
            </a:r>
            <a:r>
              <a:rPr lang="en-US" sz="2000" dirty="0" err="1">
                <a:solidFill>
                  <a:srgbClr val="FF6820"/>
                </a:solidFill>
              </a:rPr>
              <a:t>axd</a:t>
            </a:r>
            <a:r>
              <a:rPr lang="en-US" sz="2000" dirty="0">
                <a:solidFill>
                  <a:srgbClr val="FF6820"/>
                </a:solidFill>
              </a:rPr>
              <a:t>/{*</a:t>
            </a:r>
            <a:r>
              <a:rPr lang="en-US" sz="2000" dirty="0" err="1">
                <a:solidFill>
                  <a:srgbClr val="FF6820"/>
                </a:solidFill>
              </a:rPr>
              <a:t>pathInfo</a:t>
            </a:r>
            <a:r>
              <a:rPr lang="en-US" sz="2000" dirty="0">
                <a:solidFill>
                  <a:srgbClr val="FF6820"/>
                </a:solidFill>
              </a:rPr>
              <a:t>}"</a:t>
            </a:r>
            <a:r>
              <a:rPr lang="en-US" sz="2000" dirty="0">
                <a:solidFill>
                  <a:srgbClr val="393124"/>
                </a:solidFill>
              </a:rPr>
              <a:t>);</a:t>
            </a:r>
            <a:endParaRPr lang="en-US" sz="2000" dirty="0">
              <a:solidFill>
                <a:srgbClr val="3C3C3C"/>
              </a:solidFill>
            </a:endParaRPr>
          </a:p>
          <a:p>
            <a:pPr>
              <a:buFont typeface="+mj-lt"/>
              <a:buAutoNum type="arabicPeriod"/>
            </a:pPr>
            <a:r>
              <a:rPr lang="en-US" sz="2000" dirty="0">
                <a:solidFill>
                  <a:srgbClr val="393124"/>
                </a:solidFill>
              </a:rPr>
              <a:t> </a:t>
            </a:r>
            <a:endParaRPr lang="en-US" sz="2000" dirty="0">
              <a:solidFill>
                <a:srgbClr val="3C3C3C"/>
              </a:solidFill>
            </a:endParaRPr>
          </a:p>
          <a:p>
            <a:pPr>
              <a:buFont typeface="+mj-lt"/>
              <a:buAutoNum type="arabicPeriod"/>
            </a:pPr>
            <a:r>
              <a:rPr lang="en-US" sz="2000" i="1" dirty="0">
                <a:solidFill>
                  <a:srgbClr val="4E9B00"/>
                </a:solidFill>
              </a:rPr>
              <a:t>//enabling attribute routing</a:t>
            </a:r>
            <a:endParaRPr lang="en-US" sz="2000" dirty="0">
              <a:solidFill>
                <a:srgbClr val="3C3C3C"/>
              </a:solidFill>
            </a:endParaRPr>
          </a:p>
          <a:p>
            <a:pPr>
              <a:buFont typeface="+mj-lt"/>
              <a:buAutoNum type="arabicPeriod"/>
            </a:pPr>
            <a:r>
              <a:rPr lang="en-US" sz="2000" dirty="0" err="1">
                <a:solidFill>
                  <a:srgbClr val="393124"/>
                </a:solidFill>
              </a:rPr>
              <a:t>routes.</a:t>
            </a:r>
            <a:r>
              <a:rPr lang="en-US" sz="2000" dirty="0" err="1">
                <a:solidFill>
                  <a:srgbClr val="5353A6"/>
                </a:solidFill>
              </a:rPr>
              <a:t>MapMvcAttributeRoutes</a:t>
            </a:r>
            <a:r>
              <a:rPr lang="en-US" sz="2000" dirty="0">
                <a:solidFill>
                  <a:srgbClr val="393124"/>
                </a:solidFill>
              </a:rPr>
              <a:t>();</a:t>
            </a:r>
            <a:endParaRPr lang="en-US" sz="2000" dirty="0">
              <a:solidFill>
                <a:srgbClr val="3C3C3C"/>
              </a:solidFill>
            </a:endParaRPr>
          </a:p>
          <a:p>
            <a:pPr>
              <a:buFont typeface="+mj-lt"/>
              <a:buAutoNum type="arabicPeriod"/>
            </a:pPr>
            <a:r>
              <a:rPr lang="en-US" sz="2000" dirty="0">
                <a:solidFill>
                  <a:srgbClr val="393124"/>
                </a:solidFill>
              </a:rPr>
              <a:t>}</a:t>
            </a:r>
            <a:endParaRPr lang="en-US" sz="2000" dirty="0">
              <a:solidFill>
                <a:srgbClr val="3C3C3C"/>
              </a:solidFill>
            </a:endParaRPr>
          </a:p>
          <a:p>
            <a:pPr>
              <a:buFont typeface="+mj-lt"/>
              <a:buAutoNum type="arabicPeriod"/>
            </a:pPr>
            <a:r>
              <a:rPr lang="en-US" sz="2000" dirty="0">
                <a:solidFill>
                  <a:srgbClr val="393124"/>
                </a:solidFill>
              </a:rPr>
              <a:t>}</a:t>
            </a:r>
            <a:endParaRPr lang="en-US" sz="2000" dirty="0">
              <a:solidFill>
                <a:srgbClr val="3C3C3C"/>
              </a:solidFill>
            </a:endParaRPr>
          </a:p>
          <a:p>
            <a:pPr fontAlgn="t"/>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Routing in ASP.NET MVC</a:t>
            </a:r>
          </a:p>
        </p:txBody>
      </p:sp>
      <p:sp>
        <p:nvSpPr>
          <p:cNvPr id="5" name="Content Placeholder 4"/>
          <p:cNvSpPr>
            <a:spLocks noGrp="1"/>
          </p:cNvSpPr>
          <p:nvPr>
            <p:ph sz="quarter" idx="1"/>
          </p:nvPr>
        </p:nvSpPr>
        <p:spPr/>
        <p:txBody>
          <a:bodyPr>
            <a:normAutofit fontScale="92500" lnSpcReduction="10000"/>
          </a:bodyPr>
          <a:lstStyle/>
          <a:p>
            <a:pPr algn="just" fontAlgn="t"/>
            <a:r>
              <a:rPr lang="en-US" sz="1600" dirty="0">
                <a:solidFill>
                  <a:srgbClr val="161616"/>
                </a:solidFill>
                <a:latin typeface="Segoe UI"/>
              </a:rPr>
              <a:t>You can also combine attribute routing with convention-based routing.</a:t>
            </a:r>
          </a:p>
          <a:p>
            <a:pPr>
              <a:buFont typeface="+mj-lt"/>
              <a:buAutoNum type="arabicPeriod"/>
            </a:pPr>
            <a:r>
              <a:rPr lang="en-US" sz="1600" dirty="0">
                <a:solidFill>
                  <a:srgbClr val="FF0080"/>
                </a:solidFill>
              </a:rPr>
              <a:t>public</a:t>
            </a:r>
            <a:r>
              <a:rPr lang="en-US" sz="1600" dirty="0">
                <a:solidFill>
                  <a:srgbClr val="393124"/>
                </a:solidFill>
              </a:rPr>
              <a:t> </a:t>
            </a:r>
            <a:r>
              <a:rPr lang="en-US" sz="1600" dirty="0">
                <a:solidFill>
                  <a:srgbClr val="FF0080"/>
                </a:solidFill>
              </a:rPr>
              <a:t>class</a:t>
            </a:r>
            <a:r>
              <a:rPr lang="en-US" sz="1600" dirty="0">
                <a:solidFill>
                  <a:srgbClr val="393124"/>
                </a:solidFill>
              </a:rPr>
              <a:t> </a:t>
            </a:r>
            <a:r>
              <a:rPr lang="en-US" sz="1600" dirty="0" err="1">
                <a:solidFill>
                  <a:srgbClr val="5353A6"/>
                </a:solidFill>
              </a:rPr>
              <a:t>RouteConfig</a:t>
            </a:r>
            <a:endParaRPr lang="en-US" sz="1600" dirty="0">
              <a:solidFill>
                <a:srgbClr val="3C3C3C"/>
              </a:solidFill>
            </a:endParaRPr>
          </a:p>
          <a:p>
            <a:pPr>
              <a:buFont typeface="+mj-lt"/>
              <a:buAutoNum type="arabicPeriod"/>
            </a:pPr>
            <a:r>
              <a:rPr lang="en-US" sz="1600" dirty="0">
                <a:solidFill>
                  <a:srgbClr val="393124"/>
                </a:solidFill>
              </a:rPr>
              <a:t>{</a:t>
            </a:r>
            <a:endParaRPr lang="en-US" sz="1600" dirty="0">
              <a:solidFill>
                <a:srgbClr val="3C3C3C"/>
              </a:solidFill>
            </a:endParaRPr>
          </a:p>
          <a:p>
            <a:pPr>
              <a:buFont typeface="+mj-lt"/>
              <a:buAutoNum type="arabicPeriod"/>
            </a:pPr>
            <a:r>
              <a:rPr lang="en-US" sz="1600" dirty="0">
                <a:solidFill>
                  <a:srgbClr val="FF0080"/>
                </a:solidFill>
              </a:rPr>
              <a:t>public</a:t>
            </a:r>
            <a:r>
              <a:rPr lang="en-US" sz="1600" dirty="0">
                <a:solidFill>
                  <a:srgbClr val="393124"/>
                </a:solidFill>
              </a:rPr>
              <a:t> </a:t>
            </a:r>
            <a:r>
              <a:rPr lang="en-US" sz="1600" dirty="0">
                <a:solidFill>
                  <a:srgbClr val="FF0080"/>
                </a:solidFill>
              </a:rPr>
              <a:t>static</a:t>
            </a:r>
            <a:r>
              <a:rPr lang="en-US" sz="1600" dirty="0">
                <a:solidFill>
                  <a:srgbClr val="393124"/>
                </a:solidFill>
              </a:rPr>
              <a:t> </a:t>
            </a:r>
            <a:r>
              <a:rPr lang="en-US" sz="1600" dirty="0">
                <a:solidFill>
                  <a:srgbClr val="FF0080"/>
                </a:solidFill>
              </a:rPr>
              <a:t>void</a:t>
            </a:r>
            <a:r>
              <a:rPr lang="en-US" sz="1600" dirty="0">
                <a:solidFill>
                  <a:srgbClr val="393124"/>
                </a:solidFill>
              </a:rPr>
              <a:t> </a:t>
            </a:r>
            <a:r>
              <a:rPr lang="en-US" sz="1600" dirty="0" err="1">
                <a:solidFill>
                  <a:srgbClr val="5353A6"/>
                </a:solidFill>
              </a:rPr>
              <a:t>RegisterRoutes</a:t>
            </a:r>
            <a:r>
              <a:rPr lang="en-US" sz="1600" dirty="0">
                <a:solidFill>
                  <a:srgbClr val="393124"/>
                </a:solidFill>
              </a:rPr>
              <a:t>(</a:t>
            </a:r>
            <a:r>
              <a:rPr lang="en-US" sz="1600" dirty="0" err="1">
                <a:solidFill>
                  <a:srgbClr val="5353A6"/>
                </a:solidFill>
              </a:rPr>
              <a:t>RouteCollection</a:t>
            </a:r>
            <a:r>
              <a:rPr lang="en-US" sz="1600" dirty="0">
                <a:solidFill>
                  <a:srgbClr val="393124"/>
                </a:solidFill>
              </a:rPr>
              <a:t> routes)</a:t>
            </a:r>
            <a:endParaRPr lang="en-US" sz="1600" dirty="0">
              <a:solidFill>
                <a:srgbClr val="3C3C3C"/>
              </a:solidFill>
            </a:endParaRPr>
          </a:p>
          <a:p>
            <a:pPr>
              <a:buFont typeface="+mj-lt"/>
              <a:buAutoNum type="arabicPeriod"/>
            </a:pPr>
            <a:r>
              <a:rPr lang="en-US" sz="1600" dirty="0">
                <a:solidFill>
                  <a:srgbClr val="393124"/>
                </a:solidFill>
              </a:rPr>
              <a:t>{</a:t>
            </a:r>
            <a:endParaRPr lang="en-US" sz="1600" dirty="0">
              <a:solidFill>
                <a:srgbClr val="3C3C3C"/>
              </a:solidFill>
            </a:endParaRPr>
          </a:p>
          <a:p>
            <a:pPr>
              <a:buFont typeface="+mj-lt"/>
              <a:buAutoNum type="arabicPeriod"/>
            </a:pPr>
            <a:r>
              <a:rPr lang="en-US" sz="1600" dirty="0" err="1">
                <a:solidFill>
                  <a:srgbClr val="393124"/>
                </a:solidFill>
              </a:rPr>
              <a:t>routes.</a:t>
            </a:r>
            <a:r>
              <a:rPr lang="en-US" sz="1600" dirty="0" err="1">
                <a:solidFill>
                  <a:srgbClr val="5353A6"/>
                </a:solidFill>
              </a:rPr>
              <a:t>IgnoreRoute</a:t>
            </a:r>
            <a:r>
              <a:rPr lang="en-US" sz="1600" dirty="0">
                <a:solidFill>
                  <a:srgbClr val="393124"/>
                </a:solidFill>
              </a:rPr>
              <a:t>(</a:t>
            </a:r>
            <a:r>
              <a:rPr lang="en-US" sz="1600" dirty="0">
                <a:solidFill>
                  <a:srgbClr val="FF6820"/>
                </a:solidFill>
              </a:rPr>
              <a:t>"{resource}.</a:t>
            </a:r>
            <a:r>
              <a:rPr lang="en-US" sz="1600" dirty="0" err="1">
                <a:solidFill>
                  <a:srgbClr val="FF6820"/>
                </a:solidFill>
              </a:rPr>
              <a:t>axd</a:t>
            </a:r>
            <a:r>
              <a:rPr lang="en-US" sz="1600" dirty="0">
                <a:solidFill>
                  <a:srgbClr val="FF6820"/>
                </a:solidFill>
              </a:rPr>
              <a:t>/{*</a:t>
            </a:r>
            <a:r>
              <a:rPr lang="en-US" sz="1600" dirty="0" err="1">
                <a:solidFill>
                  <a:srgbClr val="FF6820"/>
                </a:solidFill>
              </a:rPr>
              <a:t>pathInfo</a:t>
            </a:r>
            <a:r>
              <a:rPr lang="en-US" sz="1600" dirty="0">
                <a:solidFill>
                  <a:srgbClr val="FF6820"/>
                </a:solidFill>
              </a:rPr>
              <a:t>}"</a:t>
            </a:r>
            <a:r>
              <a:rPr lang="en-US" sz="1600" dirty="0">
                <a:solidFill>
                  <a:srgbClr val="393124"/>
                </a:solidFill>
              </a:rPr>
              <a:t>);</a:t>
            </a:r>
            <a:endParaRPr lang="en-US" sz="1600" dirty="0">
              <a:solidFill>
                <a:srgbClr val="3C3C3C"/>
              </a:solidFill>
            </a:endParaRPr>
          </a:p>
          <a:p>
            <a:pPr>
              <a:buFont typeface="+mj-lt"/>
              <a:buAutoNum type="arabicPeriod"/>
            </a:pPr>
            <a:r>
              <a:rPr lang="en-US" sz="1600" i="1" dirty="0">
                <a:solidFill>
                  <a:srgbClr val="4E9B00"/>
                </a:solidFill>
              </a:rPr>
              <a:t>//enabling attribute routing</a:t>
            </a:r>
            <a:endParaRPr lang="en-US" sz="1600" dirty="0">
              <a:solidFill>
                <a:srgbClr val="3C3C3C"/>
              </a:solidFill>
            </a:endParaRPr>
          </a:p>
          <a:p>
            <a:pPr>
              <a:buFont typeface="+mj-lt"/>
              <a:buAutoNum type="arabicPeriod"/>
            </a:pPr>
            <a:r>
              <a:rPr lang="en-US" sz="1600" dirty="0" err="1">
                <a:solidFill>
                  <a:srgbClr val="393124"/>
                </a:solidFill>
              </a:rPr>
              <a:t>routes.</a:t>
            </a:r>
            <a:r>
              <a:rPr lang="en-US" sz="1600" dirty="0" err="1">
                <a:solidFill>
                  <a:srgbClr val="5353A6"/>
                </a:solidFill>
              </a:rPr>
              <a:t>MapMvcAttributeRoutes</a:t>
            </a:r>
            <a:r>
              <a:rPr lang="en-US" sz="1600" dirty="0">
                <a:solidFill>
                  <a:srgbClr val="393124"/>
                </a:solidFill>
              </a:rPr>
              <a:t>();</a:t>
            </a:r>
            <a:endParaRPr lang="en-US" sz="1600" dirty="0">
              <a:solidFill>
                <a:srgbClr val="3C3C3C"/>
              </a:solidFill>
            </a:endParaRPr>
          </a:p>
          <a:p>
            <a:pPr>
              <a:buFont typeface="+mj-lt"/>
              <a:buAutoNum type="arabicPeriod"/>
            </a:pPr>
            <a:r>
              <a:rPr lang="en-US" sz="1600" i="1" dirty="0">
                <a:solidFill>
                  <a:srgbClr val="4E9B00"/>
                </a:solidFill>
              </a:rPr>
              <a:t>//convention-based routing</a:t>
            </a:r>
            <a:endParaRPr lang="en-US" sz="1600" dirty="0">
              <a:solidFill>
                <a:srgbClr val="3C3C3C"/>
              </a:solidFill>
            </a:endParaRPr>
          </a:p>
          <a:p>
            <a:pPr>
              <a:buFont typeface="+mj-lt"/>
              <a:buAutoNum type="arabicPeriod"/>
            </a:pPr>
            <a:r>
              <a:rPr lang="en-US" sz="1600" dirty="0">
                <a:solidFill>
                  <a:srgbClr val="393124"/>
                </a:solidFill>
              </a:rPr>
              <a:t>/</a:t>
            </a:r>
            <a:r>
              <a:rPr lang="en-US" sz="1600" dirty="0" err="1">
                <a:solidFill>
                  <a:srgbClr val="393124"/>
                </a:solidFill>
              </a:rPr>
              <a:t>routes.</a:t>
            </a:r>
            <a:r>
              <a:rPr lang="en-US" sz="1600" dirty="0" err="1">
                <a:solidFill>
                  <a:srgbClr val="5353A6"/>
                </a:solidFill>
              </a:rPr>
              <a:t>MapRoute</a:t>
            </a:r>
            <a:r>
              <a:rPr lang="en-US" sz="1600" dirty="0">
                <a:solidFill>
                  <a:srgbClr val="393124"/>
                </a:solidFill>
              </a:rPr>
              <a:t>(</a:t>
            </a:r>
            <a:endParaRPr lang="en-US" sz="1600" dirty="0">
              <a:solidFill>
                <a:srgbClr val="3C3C3C"/>
              </a:solidFill>
            </a:endParaRPr>
          </a:p>
          <a:p>
            <a:pPr>
              <a:buFont typeface="+mj-lt"/>
              <a:buAutoNum type="arabicPeriod"/>
            </a:pPr>
            <a:r>
              <a:rPr lang="en-US" sz="1600" dirty="0">
                <a:solidFill>
                  <a:srgbClr val="393124"/>
                </a:solidFill>
              </a:rPr>
              <a:t>name: </a:t>
            </a:r>
            <a:r>
              <a:rPr lang="en-US" sz="1600" dirty="0">
                <a:solidFill>
                  <a:srgbClr val="FF6820"/>
                </a:solidFill>
              </a:rPr>
              <a:t>"Default"</a:t>
            </a:r>
            <a:r>
              <a:rPr lang="en-US" sz="1600" dirty="0">
                <a:solidFill>
                  <a:srgbClr val="393124"/>
                </a:solidFill>
              </a:rPr>
              <a:t>,</a:t>
            </a:r>
            <a:endParaRPr lang="en-US" sz="1600" dirty="0">
              <a:solidFill>
                <a:srgbClr val="3C3C3C"/>
              </a:solidFill>
            </a:endParaRPr>
          </a:p>
          <a:p>
            <a:pPr>
              <a:buFont typeface="+mj-lt"/>
              <a:buAutoNum type="arabicPeriod"/>
            </a:pPr>
            <a:r>
              <a:rPr lang="en-US" sz="1600" dirty="0" err="1">
                <a:solidFill>
                  <a:srgbClr val="393124"/>
                </a:solidFill>
              </a:rPr>
              <a:t>url</a:t>
            </a:r>
            <a:r>
              <a:rPr lang="en-US" sz="1600" dirty="0">
                <a:solidFill>
                  <a:srgbClr val="393124"/>
                </a:solidFill>
              </a:rPr>
              <a:t>: </a:t>
            </a:r>
            <a:r>
              <a:rPr lang="en-US" sz="1600" dirty="0">
                <a:solidFill>
                  <a:srgbClr val="FF6820"/>
                </a:solidFill>
              </a:rPr>
              <a:t>"{controller}/{action}/{id}"</a:t>
            </a:r>
            <a:r>
              <a:rPr lang="en-US" sz="1600" dirty="0">
                <a:solidFill>
                  <a:srgbClr val="393124"/>
                </a:solidFill>
              </a:rPr>
              <a:t>,</a:t>
            </a:r>
            <a:endParaRPr lang="en-US" sz="1600" dirty="0">
              <a:solidFill>
                <a:srgbClr val="3C3C3C"/>
              </a:solidFill>
            </a:endParaRPr>
          </a:p>
          <a:p>
            <a:pPr>
              <a:buFont typeface="+mj-lt"/>
              <a:buAutoNum type="arabicPeriod"/>
            </a:pPr>
            <a:r>
              <a:rPr lang="en-US" sz="1600" dirty="0">
                <a:solidFill>
                  <a:srgbClr val="393124"/>
                </a:solidFill>
              </a:rPr>
              <a:t>defaults: </a:t>
            </a:r>
            <a:r>
              <a:rPr lang="en-US" sz="1600" dirty="0">
                <a:solidFill>
                  <a:srgbClr val="FF0080"/>
                </a:solidFill>
              </a:rPr>
              <a:t>new</a:t>
            </a:r>
            <a:r>
              <a:rPr lang="en-US" sz="1600" dirty="0">
                <a:solidFill>
                  <a:srgbClr val="393124"/>
                </a:solidFill>
              </a:rPr>
              <a:t> { controller = </a:t>
            </a:r>
            <a:r>
              <a:rPr lang="en-US" sz="1600" dirty="0">
                <a:solidFill>
                  <a:srgbClr val="FF6820"/>
                </a:solidFill>
              </a:rPr>
              <a:t>"Home"</a:t>
            </a:r>
            <a:r>
              <a:rPr lang="en-US" sz="1600" dirty="0">
                <a:solidFill>
                  <a:srgbClr val="393124"/>
                </a:solidFill>
              </a:rPr>
              <a:t>, action = </a:t>
            </a:r>
            <a:r>
              <a:rPr lang="en-US" sz="1600" dirty="0">
                <a:solidFill>
                  <a:srgbClr val="FF6820"/>
                </a:solidFill>
              </a:rPr>
              <a:t>"Index"</a:t>
            </a:r>
            <a:r>
              <a:rPr lang="en-US" sz="1600" dirty="0">
                <a:solidFill>
                  <a:srgbClr val="393124"/>
                </a:solidFill>
              </a:rPr>
              <a:t>, id = </a:t>
            </a:r>
            <a:r>
              <a:rPr lang="en-US" sz="1600" dirty="0" err="1">
                <a:solidFill>
                  <a:srgbClr val="5353A6"/>
                </a:solidFill>
              </a:rPr>
              <a:t>UrlParameter</a:t>
            </a:r>
            <a:r>
              <a:rPr lang="en-US" sz="1600" dirty="0" err="1">
                <a:solidFill>
                  <a:srgbClr val="393124"/>
                </a:solidFill>
              </a:rPr>
              <a:t>.</a:t>
            </a:r>
            <a:r>
              <a:rPr lang="en-US" sz="1600" dirty="0" err="1">
                <a:solidFill>
                  <a:srgbClr val="5353A6"/>
                </a:solidFill>
              </a:rPr>
              <a:t>Optional</a:t>
            </a:r>
            <a:r>
              <a:rPr lang="en-US" sz="1600" dirty="0">
                <a:solidFill>
                  <a:srgbClr val="393124"/>
                </a:solidFill>
              </a:rPr>
              <a:t> });</a:t>
            </a:r>
            <a:endParaRPr lang="en-US" sz="1600" dirty="0">
              <a:solidFill>
                <a:srgbClr val="3C3C3C"/>
              </a:solidFill>
            </a:endParaRPr>
          </a:p>
          <a:p>
            <a:pPr>
              <a:buFont typeface="+mj-lt"/>
              <a:buAutoNum type="arabicPeriod"/>
            </a:pPr>
            <a:r>
              <a:rPr lang="en-US" sz="1600" dirty="0">
                <a:solidFill>
                  <a:srgbClr val="393124"/>
                </a:solidFill>
              </a:rPr>
              <a:t>}</a:t>
            </a:r>
            <a:endParaRPr lang="en-US" sz="1600" dirty="0">
              <a:solidFill>
                <a:srgbClr val="3C3C3C"/>
              </a:solidFill>
            </a:endParaRPr>
          </a:p>
          <a:p>
            <a:pPr>
              <a:buFont typeface="+mj-lt"/>
              <a:buAutoNum type="arabicPeriod"/>
            </a:pPr>
            <a:r>
              <a:rPr lang="en-US" sz="1600" dirty="0">
                <a:solidFill>
                  <a:srgbClr val="393124"/>
                </a:solidFill>
              </a:rPr>
              <a:t>}</a:t>
            </a:r>
            <a:endParaRPr lang="en-US" sz="1600" dirty="0">
              <a:solidFill>
                <a:srgbClr val="3C3C3C"/>
              </a:solidFill>
            </a:endParaRPr>
          </a:p>
          <a:p>
            <a:pPr fontAlgn="t"/>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Routing in ASP.NET MVC</a:t>
            </a:r>
          </a:p>
        </p:txBody>
      </p:sp>
      <p:sp>
        <p:nvSpPr>
          <p:cNvPr id="5" name="Content Placeholder 4"/>
          <p:cNvSpPr>
            <a:spLocks noGrp="1"/>
          </p:cNvSpPr>
          <p:nvPr>
            <p:ph sz="quarter" idx="1"/>
          </p:nvPr>
        </p:nvSpPr>
        <p:spPr/>
        <p:txBody>
          <a:bodyPr>
            <a:normAutofit fontScale="85000" lnSpcReduction="20000"/>
          </a:bodyPr>
          <a:lstStyle/>
          <a:p>
            <a:pPr fontAlgn="t"/>
            <a:r>
              <a:rPr lang="en-US" sz="2400" b="1" dirty="0"/>
              <a:t>When to use Attribute Routing</a:t>
            </a:r>
          </a:p>
          <a:p>
            <a:pPr fontAlgn="t"/>
            <a:r>
              <a:rPr lang="en-US" sz="2000" dirty="0"/>
              <a:t>The convention-based routing is complex to support certain URI patterns that are common in </a:t>
            </a:r>
            <a:r>
              <a:rPr lang="en-US" sz="2000" dirty="0" err="1"/>
              <a:t>RESTful</a:t>
            </a:r>
            <a:r>
              <a:rPr lang="en-US" sz="2000" dirty="0"/>
              <a:t> APIs. But by using attribute routing you can define these URI patterns very easily.</a:t>
            </a:r>
          </a:p>
          <a:p>
            <a:pPr fontAlgn="t"/>
            <a:r>
              <a:rPr lang="en-US" sz="2000" dirty="0"/>
              <a:t>For example, resources often contain child resources like Clients have orders, movies have actors, books have authors and so on. It’s natural to create URIs that reflects these relations like as: /clients/1/orders</a:t>
            </a:r>
          </a:p>
          <a:p>
            <a:pPr fontAlgn="t"/>
            <a:r>
              <a:rPr lang="en-US" sz="2000" dirty="0"/>
              <a:t>This type of URI is difficult to create using convention-based routing. Although it can be done, the results don’t scale well if you have many controllers or resource types.</a:t>
            </a:r>
          </a:p>
          <a:p>
            <a:pPr fontAlgn="t"/>
            <a:r>
              <a:rPr lang="en-US" sz="2000" dirty="0"/>
              <a:t>With attribute routing, it’s pretty much easy to define a route for this URI. You simply add an attribute to the controller action as:</a:t>
            </a:r>
          </a:p>
          <a:p>
            <a:pPr algn="just">
              <a:buFont typeface="+mj-lt"/>
              <a:buAutoNum type="arabicPeriod"/>
            </a:pPr>
            <a:r>
              <a:rPr lang="en-US" sz="1800" b="1" dirty="0">
                <a:solidFill>
                  <a:srgbClr val="393124"/>
                </a:solidFill>
                <a:latin typeface="Monaco"/>
              </a:rPr>
              <a:t>[</a:t>
            </a:r>
            <a:r>
              <a:rPr lang="en-US" sz="1800" b="1" dirty="0">
                <a:solidFill>
                  <a:srgbClr val="5353A6"/>
                </a:solidFill>
                <a:latin typeface="Monaco"/>
              </a:rPr>
              <a:t>Route</a:t>
            </a:r>
            <a:r>
              <a:rPr lang="en-US" sz="1800" b="1" dirty="0">
                <a:solidFill>
                  <a:srgbClr val="393124"/>
                </a:solidFill>
                <a:latin typeface="Monaco"/>
              </a:rPr>
              <a:t>(</a:t>
            </a:r>
            <a:r>
              <a:rPr lang="en-US" sz="1800" b="1" dirty="0">
                <a:solidFill>
                  <a:srgbClr val="FF6820"/>
                </a:solidFill>
                <a:latin typeface="Monaco"/>
              </a:rPr>
              <a:t>"clients/{</a:t>
            </a:r>
            <a:r>
              <a:rPr lang="en-US" sz="1800" b="1" dirty="0" err="1">
                <a:solidFill>
                  <a:srgbClr val="FF6820"/>
                </a:solidFill>
                <a:latin typeface="Monaco"/>
              </a:rPr>
              <a:t>clientId</a:t>
            </a:r>
            <a:r>
              <a:rPr lang="en-US" sz="1800" b="1" dirty="0">
                <a:solidFill>
                  <a:srgbClr val="FF6820"/>
                </a:solidFill>
                <a:latin typeface="Monaco"/>
              </a:rPr>
              <a:t>}/orders"</a:t>
            </a:r>
            <a:r>
              <a:rPr lang="en-US" sz="1800" b="1" dirty="0">
                <a:solidFill>
                  <a:srgbClr val="393124"/>
                </a:solidFill>
                <a:latin typeface="Monaco"/>
              </a:rPr>
              <a:t>)] </a:t>
            </a:r>
            <a:endParaRPr lang="en-US" sz="1800" b="1" dirty="0">
              <a:solidFill>
                <a:srgbClr val="3C3C3C"/>
              </a:solidFill>
              <a:latin typeface="Monaco"/>
            </a:endParaRPr>
          </a:p>
          <a:p>
            <a:pPr algn="just">
              <a:buFont typeface="+mj-lt"/>
              <a:buAutoNum type="arabicPeriod"/>
            </a:pPr>
            <a:r>
              <a:rPr lang="en-US" sz="1800" b="1" dirty="0">
                <a:solidFill>
                  <a:srgbClr val="FF0080"/>
                </a:solidFill>
                <a:latin typeface="Monaco"/>
              </a:rPr>
              <a:t>public</a:t>
            </a:r>
            <a:r>
              <a:rPr lang="en-US" sz="1800" b="1" dirty="0">
                <a:solidFill>
                  <a:srgbClr val="393124"/>
                </a:solidFill>
                <a:latin typeface="Monaco"/>
              </a:rPr>
              <a:t> </a:t>
            </a:r>
            <a:r>
              <a:rPr lang="en-US" sz="1800" b="1" dirty="0" err="1">
                <a:solidFill>
                  <a:srgbClr val="5353A6"/>
                </a:solidFill>
                <a:latin typeface="Monaco"/>
              </a:rPr>
              <a:t>IEnumerable</a:t>
            </a:r>
            <a:r>
              <a:rPr lang="en-US" sz="1800" b="1" dirty="0">
                <a:solidFill>
                  <a:srgbClr val="393124"/>
                </a:solidFill>
                <a:latin typeface="Monaco"/>
              </a:rPr>
              <a:t> </a:t>
            </a:r>
            <a:r>
              <a:rPr lang="en-US" sz="1800" b="1" dirty="0" err="1">
                <a:solidFill>
                  <a:srgbClr val="5353A6"/>
                </a:solidFill>
                <a:latin typeface="Monaco"/>
              </a:rPr>
              <a:t>GetOrdersByClient</a:t>
            </a:r>
            <a:r>
              <a:rPr lang="en-US" sz="1800" b="1" dirty="0">
                <a:solidFill>
                  <a:srgbClr val="393124"/>
                </a:solidFill>
                <a:latin typeface="Monaco"/>
              </a:rPr>
              <a:t>(</a:t>
            </a:r>
            <a:r>
              <a:rPr lang="en-US" sz="1800" b="1" dirty="0" err="1">
                <a:solidFill>
                  <a:srgbClr val="5353A6"/>
                </a:solidFill>
                <a:latin typeface="Monaco"/>
              </a:rPr>
              <a:t>int</a:t>
            </a:r>
            <a:r>
              <a:rPr lang="en-US" sz="1800" b="1" dirty="0">
                <a:solidFill>
                  <a:srgbClr val="393124"/>
                </a:solidFill>
                <a:latin typeface="Monaco"/>
              </a:rPr>
              <a:t> </a:t>
            </a:r>
            <a:r>
              <a:rPr lang="en-US" sz="1800" b="1" dirty="0" err="1">
                <a:solidFill>
                  <a:srgbClr val="393124"/>
                </a:solidFill>
                <a:latin typeface="Monaco"/>
              </a:rPr>
              <a:t>clientId</a:t>
            </a:r>
            <a:r>
              <a:rPr lang="en-US" sz="1800" b="1" dirty="0">
                <a:solidFill>
                  <a:srgbClr val="393124"/>
                </a:solidFill>
                <a:latin typeface="Monaco"/>
              </a:rPr>
              <a:t>) </a:t>
            </a:r>
            <a:endParaRPr lang="en-US" sz="1800" b="1" dirty="0">
              <a:solidFill>
                <a:srgbClr val="3C3C3C"/>
              </a:solidFill>
              <a:latin typeface="Monaco"/>
            </a:endParaRPr>
          </a:p>
          <a:p>
            <a:pPr algn="just">
              <a:buFont typeface="+mj-lt"/>
              <a:buAutoNum type="arabicPeriod"/>
            </a:pPr>
            <a:r>
              <a:rPr lang="en-US" sz="1800" b="1" dirty="0">
                <a:solidFill>
                  <a:srgbClr val="393124"/>
                </a:solidFill>
                <a:latin typeface="Monaco"/>
              </a:rPr>
              <a:t>{ </a:t>
            </a:r>
            <a:endParaRPr lang="en-US" sz="1800" b="1" dirty="0">
              <a:solidFill>
                <a:srgbClr val="3C3C3C"/>
              </a:solidFill>
              <a:latin typeface="Monaco"/>
            </a:endParaRPr>
          </a:p>
          <a:p>
            <a:pPr algn="just">
              <a:buFont typeface="+mj-lt"/>
              <a:buAutoNum type="arabicPeriod"/>
            </a:pPr>
            <a:r>
              <a:rPr lang="en-US" sz="1800" b="1" i="1" dirty="0">
                <a:solidFill>
                  <a:srgbClr val="4E9B00"/>
                </a:solidFill>
                <a:latin typeface="Monaco"/>
              </a:rPr>
              <a:t>//TO DO </a:t>
            </a:r>
            <a:endParaRPr lang="en-US" sz="1800" b="1" dirty="0">
              <a:solidFill>
                <a:srgbClr val="3C3C3C"/>
              </a:solidFill>
              <a:latin typeface="Monaco"/>
            </a:endParaRPr>
          </a:p>
          <a:p>
            <a:pPr algn="just">
              <a:buFont typeface="+mj-lt"/>
              <a:buAutoNum type="arabicPeriod"/>
            </a:pPr>
            <a:r>
              <a:rPr lang="en-US" sz="1800" b="1" dirty="0">
                <a:solidFill>
                  <a:srgbClr val="393124"/>
                </a:solidFill>
                <a:latin typeface="Monaco"/>
              </a:rPr>
              <a:t>}</a:t>
            </a:r>
            <a:endParaRPr lang="en-US" sz="1800" b="1" dirty="0">
              <a:solidFill>
                <a:srgbClr val="3C3C3C"/>
              </a:solidFill>
              <a:latin typeface="Monaco"/>
            </a:endParaRPr>
          </a:p>
          <a:p>
            <a:pPr fontAlgn="t"/>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Routing in ASP.NET MVC</a:t>
            </a:r>
          </a:p>
        </p:txBody>
      </p:sp>
      <p:pic>
        <p:nvPicPr>
          <p:cNvPr id="1026" name="Picture 2" descr="C:\Users\Santu\Desktop\Capture.PNG"/>
          <p:cNvPicPr>
            <a:picLocks noChangeAspect="1" noChangeArrowheads="1"/>
          </p:cNvPicPr>
          <p:nvPr/>
        </p:nvPicPr>
        <p:blipFill>
          <a:blip r:embed="rId2"/>
          <a:srcRect/>
          <a:stretch>
            <a:fillRect/>
          </a:stretch>
        </p:blipFill>
        <p:spPr bwMode="auto">
          <a:xfrm>
            <a:off x="304800" y="1600200"/>
            <a:ext cx="8458200" cy="5120462"/>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1213</TotalTime>
  <Words>471</Words>
  <Application>Microsoft Office PowerPoint</Application>
  <PresentationFormat>On-screen Show (4:3)</PresentationFormat>
  <Paragraphs>47</Paragraphs>
  <Slides>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Calibri</vt:lpstr>
      <vt:lpstr>Monaco</vt:lpstr>
      <vt:lpstr>Segoe UI</vt:lpstr>
      <vt:lpstr>Tw Cen MT</vt:lpstr>
      <vt:lpstr>Wingdings</vt:lpstr>
      <vt:lpstr>Wingdings 2</vt:lpstr>
      <vt:lpstr>Median</vt:lpstr>
      <vt:lpstr>Custom Design</vt:lpstr>
      <vt:lpstr>Attribute Routing in ASP.NET MVC</vt:lpstr>
      <vt:lpstr>Attribute Routing in ASP.NET MVC</vt:lpstr>
      <vt:lpstr>Attribute Routing in ASP.NET MVC</vt:lpstr>
      <vt:lpstr>Attribute Routing in ASP.NET MVC</vt:lpstr>
      <vt:lpstr>Attribute Routing in ASP.NET MVC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 San</cp:lastModifiedBy>
  <cp:revision>60</cp:revision>
  <dcterms:created xsi:type="dcterms:W3CDTF">2006-08-16T00:00:00Z</dcterms:created>
  <dcterms:modified xsi:type="dcterms:W3CDTF">2024-12-05T09:53:36Z</dcterms:modified>
</cp:coreProperties>
</file>