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dvent Pro SemiBold"/>
      <p:regular r:id="rId23"/>
      <p:bold r:id="rId24"/>
      <p:italic r:id="rId25"/>
      <p:boldItalic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Share Tec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0D7D40-05EE-4368-9ADF-0FD54D62B33C}">
  <a:tblStyle styleId="{C40D7D40-05EE-4368-9ADF-0FD54D62B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dventProSemiBold-bold.fntdata"/><Relationship Id="rId23" Type="http://schemas.openxmlformats.org/officeDocument/2006/relationships/font" Target="fonts/AdventPro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boldItalic.fntdata"/><Relationship Id="rId25" Type="http://schemas.openxmlformats.org/officeDocument/2006/relationships/font" Target="fonts/AdventProSemiBold-italic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ShareTech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c4305b0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c4305b0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6c4305b0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6c4305b0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d1d833d6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d1d833d6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d1d833d6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d1d833d6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d1d833d6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d1d833d6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d1d833d6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d1d833d6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1d833d6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1d833d6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d1d833d6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d1d833d6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1d833d6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1d833d6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hyperlink" Target="https://www.researchgate.net/figure/Gradient-Class-Activation-Mapping-Grad-CAM-32-comparison-of-a-EfficientNet-B4-based_fig1_34597131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nyussupovb@gwu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med.ncbi.nlm.nih.gov/36918389/#:~:text=An%20estimated%206.7%20million%20Americans,prevent%2C%20slow%20or%20cure%20AD." TargetMode="External"/><Relationship Id="rId4" Type="http://schemas.openxmlformats.org/officeDocument/2006/relationships/hyperlink" Target="https://pubmed.ncbi.nlm.nih.gov/36918389/#:~:text=An%20estimated%206.7%20million%20Americans,prevent%2C%20slow%20or%20cure%20AD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sachinkumar413/alzheimer-mri-dataset/data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skyengine.ai/se/skyengine-blog/121-what-is-efficientnet#:~:text=EfficientNet%20reaches%20remarkable%20levels%20of,computational%20budgets%20and%20hardware%20capabilities.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/efficientnetv2-faster-smaller-and-higher-accuracy-than-vision-transformers-98e23587bf04#:~:text=EfficientNetV2%20goes%20one%20step%20further,training%20speed%20and%20parameter%20efficiency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geekculture/introduction-to-neural-network-2f8b8221fbd3" TargetMode="External"/><Relationship Id="rId4" Type="http://schemas.openxmlformats.org/officeDocument/2006/relationships/hyperlink" Target="https://medium.com/geekculture/introduction-to-neural-network-2f8b8221fbd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Beibarys Nyussupov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</a:t>
            </a:r>
            <a:r>
              <a:rPr lang="en">
                <a:solidFill>
                  <a:schemeClr val="accent2"/>
                </a:solidFill>
              </a:rPr>
              <a:t>BRAIN MRI IMAGES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>
            <a:off x="773025" y="1048775"/>
            <a:ext cx="7505700" cy="2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75" name="Google Shape;575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{C40D7D40-05EE-4368-9ADF-0FD54D62B33C}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EfficientV2B0 (Baseline model)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EfficientNetV2S (Small intensity model)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Validation Accuracy (before threshold)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98.20 %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Cross-Validation 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Precision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Recall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F1-Score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type="ctrTitle"/>
          </p:nvPr>
        </p:nvSpPr>
        <p:spPr>
          <a:xfrm>
            <a:off x="-41325" y="283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Model Stability</a:t>
            </a:r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577"/>
            <a:ext cx="3767001" cy="22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 txBox="1"/>
          <p:nvPr/>
        </p:nvSpPr>
        <p:spPr>
          <a:xfrm>
            <a:off x="1032825" y="3009350"/>
            <a:ext cx="1346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15 epochs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3" name="Google Shape;5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450" y="28375"/>
            <a:ext cx="2480000" cy="3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4325" y="0"/>
            <a:ext cx="2170150" cy="33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3"/>
          <p:cNvSpPr txBox="1"/>
          <p:nvPr/>
        </p:nvSpPr>
        <p:spPr>
          <a:xfrm>
            <a:off x="4936275" y="3379050"/>
            <a:ext cx="138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B0 model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6" name="Google Shape;586;p33"/>
          <p:cNvSpPr txBox="1"/>
          <p:nvPr/>
        </p:nvSpPr>
        <p:spPr>
          <a:xfrm>
            <a:off x="7435850" y="3320000"/>
            <a:ext cx="1187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Maximization of True Positives </a:t>
            </a:r>
            <a:endParaRPr/>
          </a:p>
        </p:txBody>
      </p:sp>
      <p:sp>
        <p:nvSpPr>
          <p:cNvPr id="592" name="Google Shape;592;p34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Method: application of probability threshold where TP number is</a:t>
            </a: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maximized.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Cost: increased number of False positives (FP). Not important as it is more critical to find Alzheimer’s in scans.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Threshold chosen: 0.03 (slightest probability - Alzheimer’s warning).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3" name="Google Shape;593;p34"/>
          <p:cNvSpPr txBox="1"/>
          <p:nvPr/>
        </p:nvSpPr>
        <p:spPr>
          <a:xfrm>
            <a:off x="5198900" y="1150800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Practical recommendation: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arenR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the model only as a support tool.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arenR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If a doctor is doubtful about prediction - additional screening of a patient is needed.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5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Maximization of True Positives 2 </a:t>
            </a:r>
            <a:endParaRPr/>
          </a:p>
        </p:txBody>
      </p:sp>
      <p:sp>
        <p:nvSpPr>
          <p:cNvPr id="599" name="Google Shape;599;p35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0" name="Google Shape;600;p35"/>
          <p:cNvPicPr preferRelativeResize="0"/>
          <p:nvPr/>
        </p:nvPicPr>
        <p:blipFill rotWithShape="1">
          <a:blip r:embed="rId3">
            <a:alphaModFix/>
          </a:blip>
          <a:srcRect b="0" l="0" r="13711" t="0"/>
          <a:stretch/>
        </p:blipFill>
        <p:spPr>
          <a:xfrm>
            <a:off x="69450" y="1019200"/>
            <a:ext cx="3775400" cy="3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50" y="4600325"/>
            <a:ext cx="1924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5"/>
          <p:cNvPicPr preferRelativeResize="0"/>
          <p:nvPr/>
        </p:nvPicPr>
        <p:blipFill rotWithShape="1">
          <a:blip r:embed="rId5">
            <a:alphaModFix/>
          </a:blip>
          <a:srcRect b="0" l="0" r="10960" t="0"/>
          <a:stretch/>
        </p:blipFill>
        <p:spPr>
          <a:xfrm>
            <a:off x="4314475" y="1019200"/>
            <a:ext cx="3884650" cy="36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2325" y="4625138"/>
            <a:ext cx="19716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5"/>
          <p:cNvSpPr txBox="1"/>
          <p:nvPr/>
        </p:nvSpPr>
        <p:spPr>
          <a:xfrm>
            <a:off x="2158725" y="707625"/>
            <a:ext cx="1360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B0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5643350" y="712425"/>
            <a:ext cx="16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/>
          <p:nvPr>
            <p:ph type="ctrTitle"/>
          </p:nvPr>
        </p:nvSpPr>
        <p:spPr>
          <a:xfrm>
            <a:off x="164100" y="0"/>
            <a:ext cx="4518300" cy="11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Metrics</a:t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406900" y="1084250"/>
            <a:ext cx="40569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2" name="Google Shape;6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" y="1309100"/>
            <a:ext cx="4375401" cy="269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550" y="1291750"/>
            <a:ext cx="4299700" cy="2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7"/>
          <p:cNvSpPr txBox="1"/>
          <p:nvPr>
            <p:ph type="ctrTitle"/>
          </p:nvPr>
        </p:nvSpPr>
        <p:spPr>
          <a:xfrm>
            <a:off x="95663" y="5595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Metrics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9" name="Google Shape;6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0" y="905250"/>
            <a:ext cx="4848024" cy="2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25" y="905250"/>
            <a:ext cx="3955675" cy="2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>
            <a:off x="263850" y="322925"/>
            <a:ext cx="648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Considerations:</a:t>
            </a:r>
            <a:endParaRPr/>
          </a:p>
        </p:txBody>
      </p:sp>
      <p:sp>
        <p:nvSpPr>
          <p:cNvPr id="626" name="Google Shape;626;p38"/>
          <p:cNvSpPr txBox="1"/>
          <p:nvPr/>
        </p:nvSpPr>
        <p:spPr>
          <a:xfrm>
            <a:off x="360225" y="997475"/>
            <a:ext cx="80340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Limited Explainability &amp; Interpretability - it is possible to explain the results and predictions of the Neural Network Models. But it is nearly impossible to visualize and explain on what’s happening in Hidden Layers (Dense, Convolutional Layers)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Application of Gradient Maps are needed (unachievable at current level of machine learning knowledge)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Higher batch size &amp; Higher Epochs -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Higher results Possible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Google Collab is limited to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64 batch size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Exploration of even higher intensity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odels (Medium, Large, XL, XXL):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a. Might bring even more stability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b. Might bring even more accuracy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 Google Collab can’t sustain such models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7" name="Google Shape;6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625" y="2104175"/>
            <a:ext cx="4430049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8"/>
          <p:cNvSpPr txBox="1"/>
          <p:nvPr/>
        </p:nvSpPr>
        <p:spPr>
          <a:xfrm>
            <a:off x="5054350" y="4771175"/>
            <a:ext cx="37794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Gradient Classification Maps</a:t>
            </a:r>
            <a:endParaRPr sz="18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"/>
          <p:cNvSpPr txBox="1"/>
          <p:nvPr>
            <p:ph type="ctrTitle"/>
          </p:nvPr>
        </p:nvSpPr>
        <p:spPr>
          <a:xfrm>
            <a:off x="52500" y="1763950"/>
            <a:ext cx="9091500" cy="19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additional information, contact: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nyussupovb@gwu.edu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Beibarys Nyussupov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666234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6636773" y="360460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support tool that will help doctors in indicating and treating Alzheimer’s</a:t>
            </a:r>
            <a:endParaRPr/>
          </a:p>
        </p:txBody>
      </p:sp>
      <p:sp>
        <p:nvSpPr>
          <p:cNvPr id="464" name="Google Shape;464;p24"/>
          <p:cNvSpPr txBox="1"/>
          <p:nvPr>
            <p:ph idx="2" type="subTitle"/>
          </p:nvPr>
        </p:nvSpPr>
        <p:spPr>
          <a:xfrm>
            <a:off x="875600" y="3257275"/>
            <a:ext cx="2449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2023, 6.7 millions Americans were reported living with Alzheimer’s disease.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is expected to increase to 13.8 millions in 2060 (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NIH</a:t>
            </a:r>
            <a:r>
              <a:rPr lang="en"/>
              <a:t>).</a:t>
            </a:r>
            <a:endParaRPr/>
          </a:p>
        </p:txBody>
      </p:sp>
      <p:sp>
        <p:nvSpPr>
          <p:cNvPr id="465" name="Google Shape;465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/>
          <p:nvPr>
            <p:ph idx="5" type="subTitle"/>
          </p:nvPr>
        </p:nvSpPr>
        <p:spPr>
          <a:xfrm>
            <a:off x="3941927" y="32572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Alzheimer’s dementia became 7th leading cause of death after Covid in 2020-2021 (</a:t>
            </a: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NIH</a:t>
            </a:r>
            <a:r>
              <a:rPr lang="en"/>
              <a:t>)</a:t>
            </a:r>
            <a:endParaRPr/>
          </a:p>
        </p:txBody>
      </p:sp>
      <p:sp>
        <p:nvSpPr>
          <p:cNvPr id="467" name="Google Shape;467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8" name="Google Shape;468;p24"/>
          <p:cNvSpPr txBox="1"/>
          <p:nvPr>
            <p:ph idx="7" type="ctrTitle"/>
          </p:nvPr>
        </p:nvSpPr>
        <p:spPr>
          <a:xfrm>
            <a:off x="612900" y="48842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9" name="Google Shape;469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24"/>
          <p:cNvCxnSpPr>
            <a:stCxn id="470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4"/>
          <p:cNvCxnSpPr>
            <a:stCxn id="471" idx="1"/>
            <a:endCxn id="46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4"/>
          <p:cNvCxnSpPr>
            <a:stCxn id="472" idx="1"/>
            <a:endCxn id="46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0" name="Google Shape;480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7" name="Google Shape;487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/>
          <p:nvPr>
            <p:ph idx="1" type="body"/>
          </p:nvPr>
        </p:nvSpPr>
        <p:spPr>
          <a:xfrm>
            <a:off x="691850" y="1069450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vvic"/>
              <a:buAutoNum type="arabicPeriod"/>
            </a:pPr>
            <a:r>
              <a:rPr b="1" lang="en" sz="1600"/>
              <a:t>Area - </a:t>
            </a:r>
            <a:r>
              <a:rPr lang="en" sz="1600"/>
              <a:t>Health &amp; Medicine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Livvic"/>
              <a:buAutoNum type="arabicPeriod"/>
            </a:pPr>
            <a:r>
              <a:rPr b="1" lang="en" sz="1600"/>
              <a:t>Goal - </a:t>
            </a:r>
            <a:r>
              <a:rPr lang="en" sz="1600"/>
              <a:t>Identify and </a:t>
            </a:r>
            <a:r>
              <a:rPr lang="en" sz="1600"/>
              <a:t>distinguish between </a:t>
            </a:r>
            <a:r>
              <a:rPr lang="en" sz="1600"/>
              <a:t>brain with Alzheimer’s </a:t>
            </a:r>
            <a:r>
              <a:rPr lang="en" sz="1600"/>
              <a:t>disease</a:t>
            </a:r>
            <a:r>
              <a:rPr lang="en" sz="1600"/>
              <a:t> and healthy brain in MRI Scans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3. Model Role</a:t>
            </a:r>
            <a:r>
              <a:rPr lang="en" sz="1600"/>
              <a:t> - supportive tool for doctors in diagnosing the Alzheimer’s dementia. Doctors should not finalize the decision on the model, </a:t>
            </a:r>
            <a:r>
              <a:rPr b="1" lang="en" sz="1600"/>
              <a:t>SUPPORTIVE TOOL, NOT A DIAGNOSIS MODEL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 txBox="1"/>
          <p:nvPr>
            <p:ph type="ctrTitle"/>
          </p:nvPr>
        </p:nvSpPr>
        <p:spPr>
          <a:xfrm>
            <a:off x="597375" y="4057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Significance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>
            <p:ph idx="1" type="body"/>
          </p:nvPr>
        </p:nvSpPr>
        <p:spPr>
          <a:xfrm>
            <a:off x="382625" y="1755513"/>
            <a:ext cx="3644100" cy="1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Structure: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Unstructured - Individual MRI Images of patients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initial classes (images):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Mild Demented (896)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Moderate Demented (64)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Non Demented (3000) 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Very Demented (2240)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502" name="Google Shape;502;p26"/>
          <p:cNvSpPr txBox="1"/>
          <p:nvPr>
            <p:ph type="ctrTitle"/>
          </p:nvPr>
        </p:nvSpPr>
        <p:spPr>
          <a:xfrm>
            <a:off x="382625" y="104925"/>
            <a:ext cx="4092900" cy="24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Kaggle -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Alzheimer MRI Preprocessed Dataset</a:t>
            </a:r>
            <a:endParaRPr u="sng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4" name="Google Shape;504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4" name="Google Shape;524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9" name="Google Shape;5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300" y="595800"/>
            <a:ext cx="4373124" cy="38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 txBox="1"/>
          <p:nvPr/>
        </p:nvSpPr>
        <p:spPr>
          <a:xfrm>
            <a:off x="4245325" y="4559800"/>
            <a:ext cx="335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Sample images in greyscale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"/>
          <p:cNvSpPr txBox="1"/>
          <p:nvPr>
            <p:ph idx="1" type="body"/>
          </p:nvPr>
        </p:nvSpPr>
        <p:spPr>
          <a:xfrm>
            <a:off x="494825" y="995350"/>
            <a:ext cx="55575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fine-tuning: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Pre-trained weights were not used to predict the image as used by others in Kaggle (using ImageNet pre-trained weights - </a:t>
            </a:r>
            <a:r>
              <a:rPr lang="en"/>
              <a:t>illogical</a:t>
            </a:r>
            <a:r>
              <a:rPr lang="en"/>
              <a:t> and explainable)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All 4 classes were distributed into 2 categories: Non Demented and Demented (</a:t>
            </a:r>
            <a:r>
              <a:rPr b="1" lang="en"/>
              <a:t>goal - identifying Alzheimer’s, not classifying the degree)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EfficientNet (Neural Networks) model focus: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Application of high intensity V2 </a:t>
            </a:r>
            <a:r>
              <a:rPr lang="en"/>
              <a:t>Efficient Net</a:t>
            </a:r>
            <a:r>
              <a:rPr lang="en"/>
              <a:t> models for classification (most of the kaggle projects use V1 models). </a:t>
            </a:r>
            <a:endParaRPr/>
          </a:p>
        </p:txBody>
      </p:sp>
      <p:sp>
        <p:nvSpPr>
          <p:cNvPr id="536" name="Google Shape;536;p27"/>
          <p:cNvSpPr txBox="1"/>
          <p:nvPr>
            <p:ph type="ctrTitle"/>
          </p:nvPr>
        </p:nvSpPr>
        <p:spPr>
          <a:xfrm>
            <a:off x="618825" y="547475"/>
            <a:ext cx="575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project different from other works?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>
            <p:ph idx="4" type="ctrTitle"/>
          </p:nvPr>
        </p:nvSpPr>
        <p:spPr>
          <a:xfrm>
            <a:off x="376700" y="157750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</a:t>
            </a:r>
            <a:r>
              <a:rPr lang="en"/>
              <a:t>EfficientNet</a:t>
            </a:r>
            <a:endParaRPr/>
          </a:p>
        </p:txBody>
      </p:sp>
      <p:sp>
        <p:nvSpPr>
          <p:cNvPr id="542" name="Google Shape;542;p28"/>
          <p:cNvSpPr/>
          <p:nvPr/>
        </p:nvSpPr>
        <p:spPr>
          <a:xfrm>
            <a:off x="923634" y="3637035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8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4" name="Google Shape;5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06" y="775750"/>
            <a:ext cx="6932429" cy="3240657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/>
        </p:nvSpPr>
        <p:spPr>
          <a:xfrm>
            <a:off x="1186400" y="4016400"/>
            <a:ext cx="43521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EfficientNet:Compound Scaling</a:t>
            </a:r>
            <a:endParaRPr sz="16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/>
          <p:nvPr>
            <p:ph idx="8" type="ctrTitle"/>
          </p:nvPr>
        </p:nvSpPr>
        <p:spPr>
          <a:xfrm>
            <a:off x="249580" y="21680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Model: EfficientNetV2</a:t>
            </a:r>
            <a:endParaRPr sz="3000"/>
          </a:p>
        </p:txBody>
      </p:sp>
      <p:pic>
        <p:nvPicPr>
          <p:cNvPr id="551" name="Google Shape;5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25" y="830050"/>
            <a:ext cx="3791344" cy="40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 txBox="1"/>
          <p:nvPr/>
        </p:nvSpPr>
        <p:spPr>
          <a:xfrm>
            <a:off x="465950" y="1048775"/>
            <a:ext cx="2970300" cy="3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EfficientNetV2B0: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Baseline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Was used to compare with high-intensity S model.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5 million parameters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EfficientNetV2S (Small):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High-intensity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Higher accuracy in a cost of time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~24 million parameters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3" name="Google Shape;553;p29"/>
          <p:cNvSpPr txBox="1"/>
          <p:nvPr/>
        </p:nvSpPr>
        <p:spPr>
          <a:xfrm>
            <a:off x="7504100" y="2324300"/>
            <a:ext cx="13944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Models Comparisons</a:t>
            </a:r>
            <a:endParaRPr sz="15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type="ctrTitle"/>
          </p:nvPr>
        </p:nvSpPr>
        <p:spPr>
          <a:xfrm>
            <a:off x="364900" y="1538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559" name="Google Shape;559;p30"/>
          <p:cNvSpPr txBox="1"/>
          <p:nvPr/>
        </p:nvSpPr>
        <p:spPr>
          <a:xfrm>
            <a:off x="52600" y="842075"/>
            <a:ext cx="60366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scale - original image size - 128x128 pixels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Images were scaled to 224x224 pixels to meet EfficientNet requirements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Data augmentation - random image zoom, angle turn, etc.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Resulted in a low performance and predictive ability - augmentation was removed 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 and validation data was prefetched and cached: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While model learns a patterns of picture, the next picture is already uploaded into memory ready to be explored - higher efficiency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rabi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Batch size - 64, number of samples that go through neural network during each training epoch (round).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AutoNum type="alphaLcPeriod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64 maximum batch size for google collab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60" name="Google Shape;5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230" y="731675"/>
            <a:ext cx="2889424" cy="29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0"/>
          <p:cNvSpPr txBox="1"/>
          <p:nvPr/>
        </p:nvSpPr>
        <p:spPr>
          <a:xfrm>
            <a:off x="6715988" y="3688425"/>
            <a:ext cx="16359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Image augmentation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ctrTitle"/>
          </p:nvPr>
        </p:nvSpPr>
        <p:spPr>
          <a:xfrm>
            <a:off x="471200" y="22862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steps taken: </a:t>
            </a:r>
            <a:endParaRPr/>
          </a:p>
        </p:txBody>
      </p:sp>
      <p:sp>
        <p:nvSpPr>
          <p:cNvPr id="567" name="Google Shape;567;p31"/>
          <p:cNvSpPr txBox="1"/>
          <p:nvPr/>
        </p:nvSpPr>
        <p:spPr>
          <a:xfrm>
            <a:off x="578125" y="741775"/>
            <a:ext cx="42933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Dense layers - “decision-makers”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Convolutional Layers in EfficientNet - extract features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Dense Layer - makes predictions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lphaL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Mean input-output neurons size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method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was chosen to determine number of neurons and layers, read here: </a:t>
            </a:r>
            <a:r>
              <a:rPr lang="en" sz="18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Optimal threshold was chosen to maximize TP (True Positive) predictions.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5668500" y="653125"/>
            <a:ext cx="33069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Mean input-output: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(input neuron size + number of classes in the data) /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Example: input - 1280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Output - 1 (binary classification)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Next dense layer - 641 neurons (1280 +1) /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