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DC3FC-7C52-44A7-B8E1-227B570C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708CCE-3FDE-476E-81E5-2DB6BDBFB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F437E2-9A68-4B43-AAA2-69C3FED5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B407-7095-4C9B-900A-8C29044355E8}" type="datetimeFigureOut">
              <a:rPr lang="fr-CA" smtClean="0"/>
              <a:t>2024-02-02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205062-DBBD-4F0F-9482-24731B6B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376F2B-E257-45CB-9D98-39A8A93F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D68D-7F12-4865-A4C4-8666DE48442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77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1B0F9-587A-4D12-8BBA-BBFA77DF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A0EE88-84C7-4C32-9B32-4D5C6F98E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8913D-B5F2-4144-A217-C2990638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B407-7095-4C9B-900A-8C29044355E8}" type="datetimeFigureOut">
              <a:rPr lang="fr-CA" smtClean="0"/>
              <a:t>2024-02-02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EB063-1FB2-4AE8-AA98-FE9B6467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4100D0-E5D7-4035-8D2C-DEFA198A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D68D-7F12-4865-A4C4-8666DE48442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366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F48834-2E26-4C90-96FA-3CD1F7EF6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E1114A-6D00-4D01-9331-3D154CB60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6AB15-C28C-4384-A237-B79057C2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B407-7095-4C9B-900A-8C29044355E8}" type="datetimeFigureOut">
              <a:rPr lang="fr-CA" smtClean="0"/>
              <a:t>2024-02-02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6A0B7-3B3C-4A83-ABF1-0F0CA3C4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362E6-D509-4367-9989-C9AE7B71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D68D-7F12-4865-A4C4-8666DE48442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766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5DB27-5552-40C7-92D1-C73AFCC4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938ED-A751-407E-B37D-D4BD5220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514486-35E0-4D4B-8F08-D859D3C3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B407-7095-4C9B-900A-8C29044355E8}" type="datetimeFigureOut">
              <a:rPr lang="fr-CA" smtClean="0"/>
              <a:t>2024-02-02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F69FB-A168-4E6D-87E6-EA223B76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B52819-1EEF-4630-9F2E-44C5959F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D68D-7F12-4865-A4C4-8666DE48442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666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3CB8E-08FE-45DE-9532-0BD8ED4A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C86D8-6DE4-4104-B44D-A1E7AC10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DAC355-FC09-4C26-8007-179493B9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B407-7095-4C9B-900A-8C29044355E8}" type="datetimeFigureOut">
              <a:rPr lang="fr-CA" smtClean="0"/>
              <a:t>2024-02-02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BB23F-A6BA-4F9F-9B55-BFB6B78D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695C2C-3F88-4392-82A7-16B0FEFF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D68D-7F12-4865-A4C4-8666DE48442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415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B42AD-3BA8-4B08-B177-E196C8C1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A9D3B-FB8D-482D-9B1B-36470A1D1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EB3CA5-511A-49BC-9CDB-964E47921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6DF22-5662-4AD6-B724-88BBF18C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B407-7095-4C9B-900A-8C29044355E8}" type="datetimeFigureOut">
              <a:rPr lang="fr-CA" smtClean="0"/>
              <a:t>2024-02-02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950439-115E-4316-9B65-7035AC05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C745B4-D66F-4C0A-AF94-AA2A71F1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D68D-7F12-4865-A4C4-8666DE48442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750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438B1-D193-4D13-8F17-635CCC5C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A72569-767E-4489-943E-15EE08BEB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846F74-915B-48AB-8146-A9833F7EE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0F118B-766C-4600-9ED2-557D00CAC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1EB934-0E69-4128-B00A-798C1E50F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BCE36B-C226-4AA6-AC36-3A1EE014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B407-7095-4C9B-900A-8C29044355E8}" type="datetimeFigureOut">
              <a:rPr lang="fr-CA" smtClean="0"/>
              <a:t>2024-02-02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7F80C0-8B2D-4CE1-AD6B-E2477BE3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998213-92B8-4692-B329-38B17389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D68D-7F12-4865-A4C4-8666DE48442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334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F7C4F-A110-41FE-9849-CB434F0E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E67521-23F3-48E5-9487-19C8D7DF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B407-7095-4C9B-900A-8C29044355E8}" type="datetimeFigureOut">
              <a:rPr lang="fr-CA" smtClean="0"/>
              <a:t>2024-02-02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27C593-7F29-4205-9225-C82CCB34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B37917-5583-4794-BF97-01442E82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D68D-7F12-4865-A4C4-8666DE48442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12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6885B3-ED2B-4FC4-BCD3-C7BA942A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B407-7095-4C9B-900A-8C29044355E8}" type="datetimeFigureOut">
              <a:rPr lang="fr-CA" smtClean="0"/>
              <a:t>2024-02-02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789B33-7F34-46A9-859E-FEA4581C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4AD9D7-627A-479F-BB79-CC804515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D68D-7F12-4865-A4C4-8666DE48442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010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9DCD2-C302-44BE-8D39-B62C0CEC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631B1-2AAF-479E-BCA0-1044625B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023242-D815-4368-ABA8-75F849602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B3D79E-D4E8-4233-91E8-F16B07CF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B407-7095-4C9B-900A-8C29044355E8}" type="datetimeFigureOut">
              <a:rPr lang="fr-CA" smtClean="0"/>
              <a:t>2024-02-02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BC6E2F-E1A2-4574-86DE-296EE408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13B826-CBA1-4FC7-9DF0-54DA0949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D68D-7F12-4865-A4C4-8666DE48442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19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9FF58-1A98-487F-994D-1DBCFE58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7AC8E1-B700-48B2-A772-86DDB15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62EE8C-548C-40DE-854C-EA30E354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CF3DEF-130F-4F84-90B2-2123FAE4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B407-7095-4C9B-900A-8C29044355E8}" type="datetimeFigureOut">
              <a:rPr lang="fr-CA" smtClean="0"/>
              <a:t>2024-02-02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932477-85A5-4030-AE88-19912FC4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4B8D63-C088-4631-9BB5-94E60D72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D68D-7F12-4865-A4C4-8666DE48442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608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2C607E-A5B4-43E3-B7CF-9CF61EF1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C08CD6-4AC8-4288-BCA1-023F1D68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9A171-5DFD-4A3A-9169-13801C94A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AB407-7095-4C9B-900A-8C29044355E8}" type="datetimeFigureOut">
              <a:rPr lang="fr-CA" smtClean="0"/>
              <a:t>2024-02-02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6AFC45-D00B-48EF-A643-0FDA5026F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6F52B-4A16-4248-8216-D888EB33A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9D68D-7F12-4865-A4C4-8666DE48442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82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2E24C-A287-4032-B46F-3C8F8BCC0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980" y="32105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CA" dirty="0"/>
              <a:t>MISSION - TRACK BAR</a:t>
            </a:r>
            <a:br>
              <a:rPr lang="fr-CA" dirty="0"/>
            </a:br>
            <a:br>
              <a:rPr lang="fr-CA" dirty="0"/>
            </a:br>
            <a:r>
              <a:rPr lang="fr-CA" dirty="0"/>
              <a:t>Atelier 2</a:t>
            </a:r>
            <a:br>
              <a:rPr lang="fr-CA" dirty="0"/>
            </a:br>
            <a:br>
              <a:rPr lang="fr-CA" dirty="0"/>
            </a:br>
            <a:r>
              <a:rPr lang="fr-CA" sz="2000" dirty="0"/>
              <a:t>6% de la note finale</a:t>
            </a:r>
            <a:br>
              <a:rPr lang="fr-CA" sz="2000" dirty="0"/>
            </a:br>
            <a:r>
              <a:rPr lang="fr-CA" sz="2000" dirty="0"/>
              <a:t>remise </a:t>
            </a:r>
            <a:r>
              <a:rPr lang="fr-CA" sz="2000"/>
              <a:t>Colnet 9 </a:t>
            </a:r>
            <a:r>
              <a:rPr lang="fr-CA" sz="2000" dirty="0"/>
              <a:t>f</a:t>
            </a:r>
            <a:r>
              <a:rPr lang="en-CA" sz="2000" dirty="0" err="1"/>
              <a:t>évrier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6480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EFE7D3F-A0A0-41E8-9918-6B8AC2F7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87" y="189546"/>
            <a:ext cx="4759786" cy="27793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EE7780-78EE-4970-807D-0182DBDB3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307" y="2039302"/>
            <a:ext cx="4759786" cy="27793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4E7B421-FDF8-4591-BABB-374BEED2C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647" y="3889058"/>
            <a:ext cx="4759786" cy="277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0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7AE150F-8D98-498B-8859-A901968A8B1E}"/>
              </a:ext>
            </a:extLst>
          </p:cNvPr>
          <p:cNvSpPr txBox="1"/>
          <p:nvPr/>
        </p:nvSpPr>
        <p:spPr>
          <a:xfrm>
            <a:off x="368808" y="402919"/>
            <a:ext cx="4995672" cy="27084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CA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"trackBarContainer"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"width:600px;"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Level 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"level"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"0.0"</a:t>
            </a:r>
            <a:r>
              <a:rPr lang="en-CA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CA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CA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CA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53319A-CE0D-44CA-8C10-DE0190ADE0AD}"/>
              </a:ext>
            </a:extLst>
          </p:cNvPr>
          <p:cNvSpPr txBox="1"/>
          <p:nvPr/>
        </p:nvSpPr>
        <p:spPr>
          <a:xfrm>
            <a:off x="8031480" y="402919"/>
            <a:ext cx="4069080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CA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CA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187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168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168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center;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#ddd;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Signika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Negative, Asap, sans-serif;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#trackBarContainer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block;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relative;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auto;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#cursor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:rgb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stroke-width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7pt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:rgb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stroke-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linejoin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round;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:grab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#units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white;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user-select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none;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#bigTicks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stroke-width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:white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#smallTicks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stroke-width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:white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#level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bold;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70px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187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168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168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center;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187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168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168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CA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7A1FD9E-A31A-4948-A5BF-08775EB7FDAD}"/>
              </a:ext>
            </a:extLst>
          </p:cNvPr>
          <p:cNvCxnSpPr>
            <a:cxnSpLocks/>
          </p:cNvCxnSpPr>
          <p:nvPr/>
        </p:nvCxnSpPr>
        <p:spPr>
          <a:xfrm flipH="1">
            <a:off x="1103376" y="1170432"/>
            <a:ext cx="6928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154894-3A67-4F3C-9E7B-038A84D19A0A}"/>
              </a:ext>
            </a:extLst>
          </p:cNvPr>
          <p:cNvSpPr/>
          <p:nvPr/>
        </p:nvSpPr>
        <p:spPr>
          <a:xfrm>
            <a:off x="5971034" y="1888679"/>
            <a:ext cx="1712976" cy="32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TBSource.svg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A4DABE1-45A7-45F4-8017-EDBF5D65AE7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054608" y="2053258"/>
            <a:ext cx="4916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D683C090-DDEE-4BD5-B5B2-BDFD33C8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8" y="3429000"/>
            <a:ext cx="6667500" cy="310515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884B30-0649-4B98-9DE8-AED5585BD8CE}"/>
              </a:ext>
            </a:extLst>
          </p:cNvPr>
          <p:cNvSpPr txBox="1"/>
          <p:nvPr/>
        </p:nvSpPr>
        <p:spPr>
          <a:xfrm>
            <a:off x="659568" y="4340288"/>
            <a:ext cx="88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#cursor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F8127C4-6362-4F57-81ED-3DB9F059BF12}"/>
              </a:ext>
            </a:extLst>
          </p:cNvPr>
          <p:cNvSpPr txBox="1"/>
          <p:nvPr/>
        </p:nvSpPr>
        <p:spPr>
          <a:xfrm>
            <a:off x="5432232" y="4340288"/>
            <a:ext cx="107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#trackbar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6CA44E-759B-4684-A72D-291E671DE852}"/>
              </a:ext>
            </a:extLst>
          </p:cNvPr>
          <p:cNvSpPr/>
          <p:nvPr/>
        </p:nvSpPr>
        <p:spPr>
          <a:xfrm>
            <a:off x="842033" y="4981575"/>
            <a:ext cx="5721049" cy="8992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8DEEC8C-D3B6-44CE-BBAF-E6C3C92AC221}"/>
              </a:ext>
            </a:extLst>
          </p:cNvPr>
          <p:cNvCxnSpPr>
            <a:cxnSpLocks/>
          </p:cNvCxnSpPr>
          <p:nvPr/>
        </p:nvCxnSpPr>
        <p:spPr>
          <a:xfrm>
            <a:off x="1103375" y="4709620"/>
            <a:ext cx="0" cy="51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355D641-C53E-49A5-AC0F-B56D6F8E4C8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971034" y="4709620"/>
            <a:ext cx="0" cy="27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4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924FA76-8DB3-4484-8258-1A2223FD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63" y="2491930"/>
            <a:ext cx="6038850" cy="2200275"/>
          </a:xfrm>
          <a:prstGeom prst="rect">
            <a:avLst/>
          </a:prstGeom>
        </p:spPr>
      </p:pic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909675E2-1AEB-4B4C-A808-CFF0994AB24E}"/>
              </a:ext>
            </a:extLst>
          </p:cNvPr>
          <p:cNvSpPr/>
          <p:nvPr/>
        </p:nvSpPr>
        <p:spPr>
          <a:xfrm rot="5400000">
            <a:off x="8644215" y="2696058"/>
            <a:ext cx="588077" cy="5721084"/>
          </a:xfrm>
          <a:prstGeom prst="rightBrace">
            <a:avLst>
              <a:gd name="adj1" fmla="val 44697"/>
              <a:gd name="adj2" fmla="val 49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0F80DDB-4856-464E-90A6-B14A01761813}"/>
              </a:ext>
            </a:extLst>
          </p:cNvPr>
          <p:cNvCxnSpPr/>
          <p:nvPr/>
        </p:nvCxnSpPr>
        <p:spPr>
          <a:xfrm>
            <a:off x="11801348" y="4558284"/>
            <a:ext cx="0" cy="7101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BED68AA-EC8F-40E7-AE19-74939FAFF227}"/>
              </a:ext>
            </a:extLst>
          </p:cNvPr>
          <p:cNvCxnSpPr/>
          <p:nvPr/>
        </p:nvCxnSpPr>
        <p:spPr>
          <a:xfrm>
            <a:off x="6081522" y="4558284"/>
            <a:ext cx="0" cy="7101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53BEC15-468E-4C23-8161-ECAB5D5BC17B}"/>
              </a:ext>
            </a:extLst>
          </p:cNvPr>
          <p:cNvSpPr txBox="1"/>
          <p:nvPr/>
        </p:nvSpPr>
        <p:spPr>
          <a:xfrm>
            <a:off x="3441191" y="5844730"/>
            <a:ext cx="6553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"trackBarContainer"</a:t>
            </a:r>
            <a:r>
              <a:rPr lang="en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"width:600px;"</a:t>
            </a:r>
            <a:r>
              <a:rPr lang="en-CA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ABA1EE0-5689-4366-825D-51FA2E7553F6}"/>
              </a:ext>
            </a:extLst>
          </p:cNvPr>
          <p:cNvSpPr txBox="1"/>
          <p:nvPr/>
        </p:nvSpPr>
        <p:spPr>
          <a:xfrm>
            <a:off x="4471416" y="9446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"trackbar"</a:t>
            </a:r>
            <a:r>
              <a:rPr lang="en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viewBox</a:t>
            </a:r>
            <a:r>
              <a:rPr lang="en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 0 1562 255"</a:t>
            </a:r>
            <a:r>
              <a:rPr lang="en-CA" b="0" noProof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1014184-2E04-43D4-8D81-D36B55AFD8B2}"/>
              </a:ext>
            </a:extLst>
          </p:cNvPr>
          <p:cNvCxnSpPr/>
          <p:nvPr/>
        </p:nvCxnSpPr>
        <p:spPr>
          <a:xfrm>
            <a:off x="11798808" y="1937004"/>
            <a:ext cx="0" cy="7101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E7DE632-CB31-41FA-9F02-BA453A28019A}"/>
              </a:ext>
            </a:extLst>
          </p:cNvPr>
          <p:cNvCxnSpPr/>
          <p:nvPr/>
        </p:nvCxnSpPr>
        <p:spPr>
          <a:xfrm>
            <a:off x="6077712" y="1937004"/>
            <a:ext cx="0" cy="7101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E68A3080-F3B1-4709-97B7-B2FDE2BB97C0}"/>
              </a:ext>
            </a:extLst>
          </p:cNvPr>
          <p:cNvSpPr/>
          <p:nvPr/>
        </p:nvSpPr>
        <p:spPr>
          <a:xfrm rot="16200000">
            <a:off x="8647176" y="-1241870"/>
            <a:ext cx="582168" cy="5721095"/>
          </a:xfrm>
          <a:prstGeom prst="rightBrace">
            <a:avLst>
              <a:gd name="adj1" fmla="val 44697"/>
              <a:gd name="adj2" fmla="val 49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9D71C47-F756-4494-B51B-25A6D342B4D4}"/>
              </a:ext>
            </a:extLst>
          </p:cNvPr>
          <p:cNvCxnSpPr>
            <a:cxnSpLocks/>
          </p:cNvCxnSpPr>
          <p:nvPr/>
        </p:nvCxnSpPr>
        <p:spPr>
          <a:xfrm>
            <a:off x="6185916" y="3308604"/>
            <a:ext cx="30861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9AB3DC4-DC45-4A60-BF9E-0F36796E32EB}"/>
              </a:ext>
            </a:extLst>
          </p:cNvPr>
          <p:cNvSpPr txBox="1"/>
          <p:nvPr/>
        </p:nvSpPr>
        <p:spPr>
          <a:xfrm>
            <a:off x="6130869" y="2939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/>
              <a:t>68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6DA2B22-89C9-4262-90E5-B22DC3D24039}"/>
              </a:ext>
            </a:extLst>
          </p:cNvPr>
          <p:cNvCxnSpPr>
            <a:cxnSpLocks/>
          </p:cNvCxnSpPr>
          <p:nvPr/>
        </p:nvCxnSpPr>
        <p:spPr>
          <a:xfrm flipH="1">
            <a:off x="6344029" y="4274820"/>
            <a:ext cx="3" cy="1863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8F520DD-50F4-48F1-8897-8BDB69D129A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1532108" y="4257889"/>
            <a:ext cx="2" cy="2032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2E95556A-4C41-4384-9F88-D1D426901663}"/>
              </a:ext>
            </a:extLst>
          </p:cNvPr>
          <p:cNvSpPr/>
          <p:nvPr/>
        </p:nvSpPr>
        <p:spPr>
          <a:xfrm rot="5400000">
            <a:off x="8646984" y="2158174"/>
            <a:ext cx="582169" cy="5188079"/>
          </a:xfrm>
          <a:prstGeom prst="rightBrace">
            <a:avLst>
              <a:gd name="adj1" fmla="val 44697"/>
              <a:gd name="adj2" fmla="val 49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2DE786E-F66C-437D-AA1C-6A43C1C9BE47}"/>
              </a:ext>
            </a:extLst>
          </p:cNvPr>
          <p:cNvSpPr txBox="1"/>
          <p:nvPr/>
        </p:nvSpPr>
        <p:spPr>
          <a:xfrm>
            <a:off x="8611889" y="50624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/>
              <a:t>1417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EEBCD9A-81FA-4F34-8809-95CC2251242F}"/>
              </a:ext>
            </a:extLst>
          </p:cNvPr>
          <p:cNvSpPr txBox="1"/>
          <p:nvPr/>
        </p:nvSpPr>
        <p:spPr>
          <a:xfrm>
            <a:off x="238887" y="1510555"/>
            <a:ext cx="5206660" cy="1169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cursorOrigin = </a:t>
            </a:r>
            <a:r>
              <a:rPr lang="en-CA" sz="14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cursorWidth = </a:t>
            </a:r>
            <a:r>
              <a:rPr lang="en-CA" sz="14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cursorOffset = cursorOrigin + cursorWidth / </a:t>
            </a:r>
            <a:r>
              <a:rPr lang="en-CA" sz="14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maxPosition = </a:t>
            </a:r>
            <a:r>
              <a:rPr lang="en-CA" sz="14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1417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smallUnit = maxPosition / </a:t>
            </a:r>
            <a:r>
              <a:rPr lang="en-CA" sz="14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DF002D-BE56-4882-BB5F-61C4D0C01F9D}"/>
              </a:ext>
            </a:extLst>
          </p:cNvPr>
          <p:cNvSpPr/>
          <p:nvPr/>
        </p:nvSpPr>
        <p:spPr>
          <a:xfrm>
            <a:off x="8664955" y="976499"/>
            <a:ext cx="599677" cy="3442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0D9EB3-8D47-4758-A502-697E7F2E0166}"/>
              </a:ext>
            </a:extLst>
          </p:cNvPr>
          <p:cNvSpPr/>
          <p:nvPr/>
        </p:nvSpPr>
        <p:spPr>
          <a:xfrm>
            <a:off x="8657334" y="5857254"/>
            <a:ext cx="665482" cy="3442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BF40146-1EDF-4C80-ACF9-1D07C12C096B}"/>
              </a:ext>
            </a:extLst>
          </p:cNvPr>
          <p:cNvSpPr txBox="1"/>
          <p:nvPr/>
        </p:nvSpPr>
        <p:spPr>
          <a:xfrm>
            <a:off x="4529556" y="198261"/>
            <a:ext cx="7060464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b="0">
                <a:solidFill>
                  <a:srgbClr val="D4D4D4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CA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extractViewBoxWidth(svg) {</a:t>
            </a:r>
          </a:p>
          <a:p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CA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parseInt(svg.getAttribute(</a:t>
            </a:r>
            <a:r>
              <a:rPr lang="en-CA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"viewBox"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).split(</a:t>
            </a:r>
            <a:r>
              <a:rPr lang="en-CA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sz="14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5E012D7-55C6-4F4E-8A84-CAA792AD4550}"/>
              </a:ext>
            </a:extLst>
          </p:cNvPr>
          <p:cNvSpPr txBox="1"/>
          <p:nvPr/>
        </p:nvSpPr>
        <p:spPr>
          <a:xfrm>
            <a:off x="3497585" y="6302020"/>
            <a:ext cx="8397231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b="0">
                <a:solidFill>
                  <a:srgbClr val="D4D4D4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containerWidth = document.getElementById(</a:t>
            </a:r>
            <a:r>
              <a:rPr lang="en-CA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"trackbar"</a:t>
            </a:r>
            <a:r>
              <a:rPr lang="en-CA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).getBoundingClientRect().width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CEA657-0AC6-4F14-807F-F7A6F8312918}"/>
              </a:ext>
            </a:extLst>
          </p:cNvPr>
          <p:cNvSpPr/>
          <p:nvPr/>
        </p:nvSpPr>
        <p:spPr>
          <a:xfrm>
            <a:off x="6077711" y="3411663"/>
            <a:ext cx="5721049" cy="8992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E32F37C-2996-4FBC-B3B9-2DDEE51E5A4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519416" y="1313972"/>
            <a:ext cx="0" cy="209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1263E80-3523-49A1-B3EC-59554781A48B}"/>
              </a:ext>
            </a:extLst>
          </p:cNvPr>
          <p:cNvCxnSpPr>
            <a:cxnSpLocks/>
          </p:cNvCxnSpPr>
          <p:nvPr/>
        </p:nvCxnSpPr>
        <p:spPr>
          <a:xfrm>
            <a:off x="4932173" y="3429000"/>
            <a:ext cx="125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463435B-5343-47A6-AF7B-33F8D623F8F3}"/>
              </a:ext>
            </a:extLst>
          </p:cNvPr>
          <p:cNvSpPr txBox="1"/>
          <p:nvPr/>
        </p:nvSpPr>
        <p:spPr>
          <a:xfrm>
            <a:off x="2692825" y="3213541"/>
            <a:ext cx="224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noProof="1"/>
              <a:t>Origine du curseur: 36</a:t>
            </a:r>
          </a:p>
        </p:txBody>
      </p:sp>
    </p:spTree>
    <p:extLst>
      <p:ext uri="{BB962C8B-B14F-4D97-AF65-F5344CB8AC3E}">
        <p14:creationId xmlns:p14="http://schemas.microsoft.com/office/powerpoint/2010/main" val="48440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BDA6AA3-C114-4C6C-85FB-6EDEFFC4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1258252"/>
            <a:ext cx="9970850" cy="1888808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E4D593E4-E1AB-494D-9585-08E7FE4AF2BE}"/>
              </a:ext>
            </a:extLst>
          </p:cNvPr>
          <p:cNvGrpSpPr/>
          <p:nvPr/>
        </p:nvGrpSpPr>
        <p:grpSpPr>
          <a:xfrm rot="18900000">
            <a:off x="6072711" y="1767412"/>
            <a:ext cx="237078" cy="237078"/>
            <a:chOff x="5692140" y="3848100"/>
            <a:chExt cx="1684020" cy="1684020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FBB417A-BE14-4783-BF5E-8D820E6FE308}"/>
                </a:ext>
              </a:extLst>
            </p:cNvPr>
            <p:cNvCxnSpPr/>
            <p:nvPr/>
          </p:nvCxnSpPr>
          <p:spPr>
            <a:xfrm>
              <a:off x="5692140" y="3848100"/>
              <a:ext cx="1684020" cy="16840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996AF0B7-4C97-47F8-8DB5-7AC5D7337D79}"/>
                </a:ext>
              </a:extLst>
            </p:cNvPr>
            <p:cNvCxnSpPr/>
            <p:nvPr/>
          </p:nvCxnSpPr>
          <p:spPr>
            <a:xfrm flipH="1">
              <a:off x="5692140" y="3848100"/>
              <a:ext cx="1684020" cy="16840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C5E268D-64D0-479C-8870-721F17922E43}"/>
              </a:ext>
            </a:extLst>
          </p:cNvPr>
          <p:cNvCxnSpPr>
            <a:cxnSpLocks/>
          </p:cNvCxnSpPr>
          <p:nvPr/>
        </p:nvCxnSpPr>
        <p:spPr>
          <a:xfrm flipH="1">
            <a:off x="6250346" y="855822"/>
            <a:ext cx="1331554" cy="95773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21B0604-9042-4721-AA1C-451609838367}"/>
              </a:ext>
            </a:extLst>
          </p:cNvPr>
          <p:cNvSpPr txBox="1"/>
          <p:nvPr/>
        </p:nvSpPr>
        <p:spPr>
          <a:xfrm>
            <a:off x="6667500" y="503039"/>
            <a:ext cx="218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Coordonnées écran 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83B5FC3-75E9-434D-B2A6-9E80A21EAE4E}"/>
              </a:ext>
            </a:extLst>
          </p:cNvPr>
          <p:cNvSpPr txBox="1"/>
          <p:nvPr/>
        </p:nvSpPr>
        <p:spPr>
          <a:xfrm>
            <a:off x="2312670" y="3607119"/>
            <a:ext cx="7566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 err="1">
                <a:effectLst/>
                <a:latin typeface="Consolas" panose="020B0609020204030204" pitchFamily="49" charset="0"/>
              </a:rPr>
              <a:t>ÉcranAviewport</a:t>
            </a:r>
            <a:r>
              <a:rPr lang="en-CA" b="0" dirty="0">
                <a:effectLst/>
                <a:latin typeface="Consolas" panose="020B0609020204030204" pitchFamily="49" charset="0"/>
              </a:rPr>
              <a:t> = </a:t>
            </a:r>
            <a:r>
              <a:rPr lang="en-CA" b="0" dirty="0" err="1">
                <a:effectLst/>
                <a:latin typeface="Consolas" panose="020B0609020204030204" pitchFamily="49" charset="0"/>
              </a:rPr>
              <a:t>largeurConteneur</a:t>
            </a:r>
            <a:r>
              <a:rPr lang="en-CA" b="0" dirty="0">
                <a:effectLst/>
                <a:latin typeface="Consolas" panose="020B0609020204030204" pitchFamily="49" charset="0"/>
              </a:rPr>
              <a:t> / </a:t>
            </a:r>
            <a:r>
              <a:rPr lang="en-CA" b="0" dirty="0" err="1">
                <a:effectLst/>
                <a:latin typeface="Consolas" panose="020B0609020204030204" pitchFamily="49" charset="0"/>
              </a:rPr>
              <a:t>largeurViewport</a:t>
            </a:r>
            <a:endParaRPr lang="en-CA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E2F634B-AA5C-48DF-B418-F5D092B2E5D1}"/>
              </a:ext>
            </a:extLst>
          </p:cNvPr>
          <p:cNvSpPr txBox="1"/>
          <p:nvPr/>
        </p:nvSpPr>
        <p:spPr>
          <a:xfrm>
            <a:off x="2312670" y="4067178"/>
            <a:ext cx="77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CoordonnéesViewport</a:t>
            </a:r>
            <a:r>
              <a:rPr lang="en-CA" dirty="0"/>
              <a:t> X = </a:t>
            </a:r>
            <a:r>
              <a:rPr lang="en-CA" dirty="0" err="1"/>
              <a:t>Coordonnées</a:t>
            </a:r>
            <a:r>
              <a:rPr lang="en-CA" dirty="0"/>
              <a:t> </a:t>
            </a:r>
            <a:r>
              <a:rPr lang="en-CA" dirty="0" err="1"/>
              <a:t>écran</a:t>
            </a:r>
            <a:r>
              <a:rPr lang="en-CA" dirty="0"/>
              <a:t> X / </a:t>
            </a:r>
            <a:r>
              <a:rPr lang="en-CA" b="0" dirty="0" err="1">
                <a:effectLst/>
                <a:latin typeface="Consolas" panose="020B0609020204030204" pitchFamily="49" charset="0"/>
              </a:rPr>
              <a:t>ÉcranAviewport</a:t>
            </a:r>
            <a:endParaRPr lang="en-CA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72C9163-EB90-4C73-9D32-5904FCB51EB7}"/>
              </a:ext>
            </a:extLst>
          </p:cNvPr>
          <p:cNvSpPr txBox="1"/>
          <p:nvPr/>
        </p:nvSpPr>
        <p:spPr>
          <a:xfrm>
            <a:off x="2312670" y="4585338"/>
            <a:ext cx="951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CoordonnéesViewport</a:t>
            </a:r>
            <a:r>
              <a:rPr lang="en-CA" dirty="0"/>
              <a:t> X  = </a:t>
            </a:r>
            <a:r>
              <a:rPr lang="en-CA" dirty="0" err="1"/>
              <a:t>Math.round</a:t>
            </a:r>
            <a:r>
              <a:rPr lang="en-CA" dirty="0"/>
              <a:t>(</a:t>
            </a:r>
            <a:r>
              <a:rPr lang="en-CA" dirty="0" err="1"/>
              <a:t>CoordonnéesViewport</a:t>
            </a:r>
            <a:r>
              <a:rPr lang="en-CA" dirty="0"/>
              <a:t> X  / (</a:t>
            </a:r>
            <a:r>
              <a:rPr lang="en-CA" dirty="0" err="1"/>
              <a:t>smallUnit</a:t>
            </a:r>
            <a:r>
              <a:rPr lang="en-CA" dirty="0"/>
              <a:t>/2)) * (</a:t>
            </a:r>
            <a:r>
              <a:rPr lang="en-CA" dirty="0" err="1"/>
              <a:t>smallUnit</a:t>
            </a:r>
            <a:r>
              <a:rPr lang="en-CA" dirty="0"/>
              <a:t>/2)</a:t>
            </a:r>
          </a:p>
        </p:txBody>
      </p:sp>
    </p:spTree>
    <p:extLst>
      <p:ext uri="{BB962C8B-B14F-4D97-AF65-F5344CB8AC3E}">
        <p14:creationId xmlns:p14="http://schemas.microsoft.com/office/powerpoint/2010/main" val="230198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7CABFE0-B8FC-40A8-9D1C-2F70D28B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900112"/>
            <a:ext cx="9970850" cy="1888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A5CE34-A26B-464B-A487-D75586C05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2937509"/>
            <a:ext cx="9974580" cy="19746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3B0C1F-8B64-4733-BC08-0E3B4A295F68}"/>
              </a:ext>
            </a:extLst>
          </p:cNvPr>
          <p:cNvSpPr txBox="1"/>
          <p:nvPr/>
        </p:nvSpPr>
        <p:spPr>
          <a:xfrm>
            <a:off x="1177290" y="5300395"/>
            <a:ext cx="983742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 = document.getElementById(</a:t>
            </a:r>
            <a:r>
              <a:rPr lang="fr-C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"cursor"</a:t>
            </a:r>
            <a:r>
              <a:rPr lang="fr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cursor.style.transform = </a:t>
            </a:r>
            <a:r>
              <a:rPr lang="fr-C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"translate("</a:t>
            </a:r>
            <a:r>
              <a:rPr lang="fr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viewportPositionX + </a:t>
            </a:r>
            <a:r>
              <a:rPr lang="fr-C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'px, 0px)'</a:t>
            </a:r>
            <a:r>
              <a:rPr lang="fr-C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FA4366A-C29B-4BA0-AE92-35924A10638F}"/>
              </a:ext>
            </a:extLst>
          </p:cNvPr>
          <p:cNvCxnSpPr>
            <a:cxnSpLocks/>
          </p:cNvCxnSpPr>
          <p:nvPr/>
        </p:nvCxnSpPr>
        <p:spPr>
          <a:xfrm flipV="1">
            <a:off x="7024116" y="4274820"/>
            <a:ext cx="816864" cy="127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90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E7949475-75F7-44B5-9405-895875606C8C}"/>
              </a:ext>
            </a:extLst>
          </p:cNvPr>
          <p:cNvSpPr txBox="1"/>
          <p:nvPr/>
        </p:nvSpPr>
        <p:spPr>
          <a:xfrm>
            <a:off x="441959" y="4949458"/>
            <a:ext cx="10092301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CA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levelValue = positionx / smallUnit * </a:t>
            </a:r>
            <a:r>
              <a:rPr lang="fr-CA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level.value = formatDecimal(levelValue, </a:t>
            </a:r>
            <a:r>
              <a:rPr lang="fr-CA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level.style.color =   </a:t>
            </a:r>
            <a:r>
              <a:rPr lang="fr-CA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"rgb("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levelValue / </a:t>
            </a:r>
            <a:r>
              <a:rPr lang="fr-CA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 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CA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CA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",0 ,0)"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cursor.style.fill =   </a:t>
            </a:r>
            <a:r>
              <a:rPr lang="fr-CA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"rgb("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levelValue / </a:t>
            </a:r>
            <a:r>
              <a:rPr lang="fr-CA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 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CA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CA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",0 ,0)"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cursor.style.stroke = </a:t>
            </a:r>
            <a:r>
              <a:rPr lang="fr-CA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"rgb("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fr-CA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levelValue / </a:t>
            </a:r>
            <a:r>
              <a:rPr lang="fr-CA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 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CA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fr-CA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",0 ,0)"</a:t>
            </a:r>
            <a:r>
              <a:rPr lang="fr-CA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939EFAD-7126-434E-9C3B-3E37F59F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2736532"/>
            <a:ext cx="7439025" cy="19335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1275817-7158-4985-AFF1-42AAF71F6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516597"/>
            <a:ext cx="7439025" cy="200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2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D7D0910-B506-40DF-B73F-C24E412C472A}"/>
              </a:ext>
            </a:extLst>
          </p:cNvPr>
          <p:cNvSpPr txBox="1"/>
          <p:nvPr/>
        </p:nvSpPr>
        <p:spPr>
          <a:xfrm>
            <a:off x="1710690" y="1166842"/>
            <a:ext cx="877062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CA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trackbar = document.getElementById(</a:t>
            </a:r>
            <a:r>
              <a:rPr lang="fr-CA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"trackbar"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trackbar.addEventListener(</a:t>
            </a:r>
            <a:r>
              <a:rPr lang="fr-CA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"pointerdown"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CA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(e) {</a:t>
            </a: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e.target.setPointerCapture(e.pointerId);</a:t>
            </a: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...</a:t>
            </a: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mouseIsDown = </a:t>
            </a:r>
            <a:r>
              <a:rPr lang="fr-CA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fr-CA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trackbar.addEventListener(</a:t>
            </a:r>
            <a:r>
              <a:rPr lang="fr-CA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"pointermove"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CA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(e) {</a:t>
            </a: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CA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(mouseIsDown) {</a:t>
            </a:r>
          </a:p>
          <a:p>
            <a:r>
              <a:rPr lang="fr-CA" sz="1200" noProof="1">
                <a:solidFill>
                  <a:srgbClr val="D4D4D4"/>
                </a:solidFill>
                <a:latin typeface="Consolas" panose="020B0609020204030204" pitchFamily="49" charset="0"/>
              </a:rPr>
              <a:t>     ...</a:t>
            </a:r>
            <a:endParaRPr lang="fr-CA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fr-CA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trackbar.addEventListener(</a:t>
            </a:r>
            <a:r>
              <a:rPr lang="fr-CA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"pointerup"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CA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(e) {</a:t>
            </a: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e.target.releasePointerCapture(e.pointerId);</a:t>
            </a: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mouseIsDown = </a:t>
            </a:r>
            <a:r>
              <a:rPr lang="fr-CA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fr-CA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level = document.getElementById(</a:t>
            </a:r>
            <a:r>
              <a:rPr lang="fr-CA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"level"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level.addEventListener(</a:t>
            </a:r>
            <a:r>
              <a:rPr lang="fr-CA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"change"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CA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(e) {</a:t>
            </a: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CA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(!mouseIsDown) {</a:t>
            </a:r>
          </a:p>
          <a:p>
            <a:r>
              <a:rPr lang="fr-CA" sz="1200" noProof="1">
                <a:solidFill>
                  <a:srgbClr val="D4D4D4"/>
                </a:solidFill>
                <a:latin typeface="Consolas" panose="020B0609020204030204" pitchFamily="49" charset="0"/>
              </a:rPr>
              <a:t>    ...</a:t>
            </a:r>
            <a:endParaRPr lang="fr-CA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CA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80329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691</Words>
  <Application>Microsoft Office PowerPoint</Application>
  <PresentationFormat>Grand écran</PresentationFormat>
  <Paragraphs>114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Thème Office</vt:lpstr>
      <vt:lpstr>MISSION - TRACK BAR  Atelier 2  6% de la note finale remise Colnet 9 février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Chourot</dc:creator>
  <cp:lastModifiedBy>Nicolas Chourot</cp:lastModifiedBy>
  <cp:revision>26</cp:revision>
  <dcterms:created xsi:type="dcterms:W3CDTF">2021-03-25T17:15:11Z</dcterms:created>
  <dcterms:modified xsi:type="dcterms:W3CDTF">2024-02-02T16:27:12Z</dcterms:modified>
</cp:coreProperties>
</file>