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E4"/>
    <a:srgbClr val="7FAFDE"/>
    <a:srgbClr val="83B0DF"/>
    <a:srgbClr val="6FC0DB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0206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34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5231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71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901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8583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761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515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45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367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112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C69A9-D6C0-4470-8806-71C5AB4DCFB8}" type="datetimeFigureOut">
              <a:rPr lang="vi-VN" smtClean="0"/>
              <a:t>22/02/2023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1C74-EFFE-4A47-A955-5C30D4ACB8B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205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.wikipedia.org/wiki/Ph%C3%A2n_t%E1%BB%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vi.wikipedia.org/wiki/Ph%C3%A2n_t%E1%BB%A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3828" cy="6857999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438656" y="1600200"/>
            <a:ext cx="9144000" cy="169093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6517"/>
            <a:ext cx="9144000" cy="2387600"/>
          </a:xfrm>
        </p:spPr>
        <p:txBody>
          <a:bodyPr/>
          <a:lstStyle/>
          <a:p>
            <a:r>
              <a:rPr lang="vi-VN" dirty="0">
                <a:solidFill>
                  <a:schemeClr val="bg1"/>
                </a:solidFill>
              </a:rPr>
              <a:t>Tính chất vật lý của Hydro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vi-VN">
                <a:solidFill>
                  <a:schemeClr val="bg1"/>
                </a:solidFill>
              </a:rPr>
              <a:t>và Oxy</a:t>
            </a:r>
            <a:endParaRPr lang="vi-V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vi-VN" sz="6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3FC94F-18F7-C21C-3ED5-2F0EB0189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112" y="5304522"/>
            <a:ext cx="1482865" cy="155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04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250" y="206990"/>
            <a:ext cx="1169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rgbClr val="6FC0DB"/>
                </a:solidFill>
              </a:rPr>
              <a:t>Kí hiệu hóa học:O (NTK:16; PTK:32)</a:t>
            </a:r>
          </a:p>
          <a:p>
            <a:r>
              <a:rPr lang="vi-VN" sz="3600" dirty="0">
                <a:solidFill>
                  <a:srgbClr val="6FC0DB"/>
                </a:solidFill>
              </a:rPr>
              <a:t>Công thức phân tử:O₂</a:t>
            </a:r>
          </a:p>
          <a:p>
            <a:endParaRPr lang="vi-VN" sz="3600" dirty="0"/>
          </a:p>
          <a:p>
            <a:r>
              <a:rPr lang="vi-VN" sz="3600" dirty="0"/>
              <a:t>Ở nhiệt độ và áp suất bình thường:</a:t>
            </a:r>
          </a:p>
          <a:p>
            <a:r>
              <a:rPr lang="vi-VN" sz="3600"/>
              <a:t>-Ox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vi-VN" sz="3600"/>
              <a:t> </a:t>
            </a:r>
            <a:r>
              <a:rPr lang="vi-VN" sz="3600" dirty="0"/>
              <a:t>là chất khí,không màu,không mùi,không vị</a:t>
            </a:r>
          </a:p>
          <a:p>
            <a:r>
              <a:rPr lang="vi-VN" sz="3600" dirty="0"/>
              <a:t>-Nặng hơn không khí(d      =32/29≈</a:t>
            </a:r>
            <a:r>
              <a:rPr lang="vi-VN" sz="3600"/>
              <a:t>1.10345)</a:t>
            </a:r>
            <a:endParaRPr lang="en-US" sz="3600"/>
          </a:p>
          <a:p>
            <a:r>
              <a:rPr lang="en-US" sz="3600"/>
              <a:t>-</a:t>
            </a:r>
            <a:r>
              <a:rPr lang="vi-VN" sz="3600"/>
              <a:t>1 lít nước ở 20°C hòa tan được 31 ml Oxy</a:t>
            </a:r>
            <a:endParaRPr lang="vi-V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816475" y="1968500"/>
            <a:ext cx="26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rgbClr val="6FC0D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Phân </a:t>
            </a:r>
            <a:r>
              <a:rPr lang="vi-VN" b="1">
                <a:solidFill>
                  <a:srgbClr val="6FC0D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tử</a:t>
            </a:r>
            <a:r>
              <a:rPr lang="vi-VN" b="1">
                <a:solidFill>
                  <a:srgbClr val="6FC0DB"/>
                </a:solidFill>
              </a:rPr>
              <a:t> Oxy</a:t>
            </a:r>
            <a:endParaRPr lang="vi-VN" dirty="0">
              <a:solidFill>
                <a:srgbClr val="6FC0DB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13495" y="3253978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O₂/KK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371B5E-3647-3A5E-F953-1885B236A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4959" y="-106700"/>
            <a:ext cx="2649415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4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5250" y="206990"/>
            <a:ext cx="116967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dirty="0">
                <a:solidFill>
                  <a:schemeClr val="accent1"/>
                </a:solidFill>
              </a:rPr>
              <a:t>Kí hiệu hóa học:H (NTK:1; PTK:2)</a:t>
            </a:r>
          </a:p>
          <a:p>
            <a:r>
              <a:rPr lang="vi-VN" sz="3600" dirty="0">
                <a:solidFill>
                  <a:schemeClr val="accent1"/>
                </a:solidFill>
              </a:rPr>
              <a:t>Công thức phân tử:H₂</a:t>
            </a:r>
          </a:p>
          <a:p>
            <a:endParaRPr lang="vi-VN" sz="3600" dirty="0"/>
          </a:p>
          <a:p>
            <a:r>
              <a:rPr lang="vi-VN" sz="3600" dirty="0"/>
              <a:t>Ở nhiệt độ và áp suất bình thường:</a:t>
            </a:r>
          </a:p>
          <a:p>
            <a:r>
              <a:rPr lang="vi-VN" sz="3600"/>
              <a:t>-Hydro </a:t>
            </a:r>
            <a:r>
              <a:rPr lang="vi-VN" sz="3600" dirty="0"/>
              <a:t>là chất khí,không màu,không mùi,không vị</a:t>
            </a:r>
          </a:p>
          <a:p>
            <a:r>
              <a:rPr lang="vi-VN" sz="3600" dirty="0"/>
              <a:t>-Nhẹ hơn không khí(d      =2/29≈</a:t>
            </a:r>
            <a:r>
              <a:rPr lang="vi-VN" sz="3600"/>
              <a:t>0.0689)</a:t>
            </a:r>
            <a:endParaRPr lang="en-US" sz="3600"/>
          </a:p>
          <a:p>
            <a:r>
              <a:rPr lang="en-US" sz="3600"/>
              <a:t>-</a:t>
            </a:r>
            <a:r>
              <a:rPr lang="vi-VN" sz="3600"/>
              <a:t>1 lít nước ở 15°C hòa tan được 20 ml Hydro</a:t>
            </a:r>
          </a:p>
          <a:p>
            <a:endParaRPr lang="vi-VN" sz="3600" dirty="0"/>
          </a:p>
        </p:txBody>
      </p:sp>
      <p:pic>
        <p:nvPicPr>
          <p:cNvPr id="1026" name="Picture 2" descr="https://upload.wikimedia.org/wikipedia/commons/thumb/d/d4/Dihydrogen-3D-vdW.png/283px-Dihydrogen-3D-vd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75" y="24793"/>
            <a:ext cx="2695575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447335" y="2021353"/>
            <a:ext cx="264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Phân </a:t>
            </a:r>
            <a:r>
              <a:rPr lang="vi-VN" b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tử</a:t>
            </a:r>
            <a:r>
              <a:rPr lang="vi-VN" b="1">
                <a:solidFill>
                  <a:schemeClr val="accent1"/>
                </a:solidFill>
              </a:rPr>
              <a:t> Hydro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0757" y="3303564"/>
            <a:ext cx="926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H₂/KK</a:t>
            </a:r>
          </a:p>
        </p:txBody>
      </p:sp>
    </p:spTree>
    <p:extLst>
      <p:ext uri="{BB962C8B-B14F-4D97-AF65-F5344CB8AC3E}">
        <p14:creationId xmlns:p14="http://schemas.microsoft.com/office/powerpoint/2010/main" val="380771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A5FF6AFC-F337-5A52-99C1-157B479AA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677745"/>
              </p:ext>
            </p:extLst>
          </p:nvPr>
        </p:nvGraphicFramePr>
        <p:xfrm>
          <a:off x="469691" y="1498793"/>
          <a:ext cx="11252618" cy="335479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43922">
                  <a:extLst>
                    <a:ext uri="{9D8B030D-6E8A-4147-A177-3AD203B41FA5}">
                      <a16:colId xmlns:a16="http://schemas.microsoft.com/office/drawing/2014/main" val="1903918167"/>
                    </a:ext>
                  </a:extLst>
                </a:gridCol>
                <a:gridCol w="5051684">
                  <a:extLst>
                    <a:ext uri="{9D8B030D-6E8A-4147-A177-3AD203B41FA5}">
                      <a16:colId xmlns:a16="http://schemas.microsoft.com/office/drawing/2014/main" val="3235114848"/>
                    </a:ext>
                  </a:extLst>
                </a:gridCol>
                <a:gridCol w="4557012">
                  <a:extLst>
                    <a:ext uri="{9D8B030D-6E8A-4147-A177-3AD203B41FA5}">
                      <a16:colId xmlns:a16="http://schemas.microsoft.com/office/drawing/2014/main" val="1882561245"/>
                    </a:ext>
                  </a:extLst>
                </a:gridCol>
              </a:tblGrid>
              <a:tr h="296753">
                <a:tc>
                  <a:txBody>
                    <a:bodyPr/>
                    <a:lstStyle/>
                    <a:p>
                      <a:pPr algn="ctr"/>
                      <a:r>
                        <a:rPr lang="vi-VN" sz="3600" dirty="0"/>
                        <a:t>Giống</a:t>
                      </a:r>
                      <a:endParaRPr lang="en-US" sz="3600" dirty="0"/>
                    </a:p>
                  </a:txBody>
                  <a:tcPr>
                    <a:solidFill>
                      <a:srgbClr val="7FAFDE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r>
                        <a:rPr lang="vi-VN" sz="3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hất khí,không màu,không mùi,</a:t>
                      </a:r>
                      <a:r>
                        <a:rPr lang="vi-VN" sz="3600" b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không vị</a:t>
                      </a:r>
                      <a:endParaRPr lang="vi-VN" sz="3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4BA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32054"/>
                  </a:ext>
                </a:extLst>
              </a:tr>
              <a:tr h="794478">
                <a:tc rowSpan="2">
                  <a:txBody>
                    <a:bodyPr/>
                    <a:lstStyle/>
                    <a:p>
                      <a:pPr algn="ctr"/>
                      <a:r>
                        <a:rPr lang="vi-VN" sz="3600" b="1" dirty="0">
                          <a:solidFill>
                            <a:schemeClr val="bg1"/>
                          </a:solidFill>
                        </a:rPr>
                        <a:t>Khác</a:t>
                      </a:r>
                      <a:endParaRPr lang="en-US" sz="36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Hydro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Oxy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78113"/>
                  </a:ext>
                </a:extLst>
              </a:tr>
              <a:tr h="1710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>
                          <a:solidFill>
                            <a:schemeClr val="bg1"/>
                          </a:solidFill>
                        </a:rPr>
                        <a:t>1 lít nước ở 15°C hòa tan được 20 ml Hydro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>
                          <a:solidFill>
                            <a:schemeClr val="bg1"/>
                          </a:solidFill>
                        </a:rPr>
                        <a:t>Nhẹ hơn không khí: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2400">
                          <a:solidFill>
                            <a:schemeClr val="bg1"/>
                          </a:solidFill>
                        </a:rPr>
                        <a:t>(d       =2/29≈0.0689)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vi-VN" sz="24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vi-VN" sz="2400">
                          <a:solidFill>
                            <a:schemeClr val="bg1"/>
                          </a:solidFill>
                        </a:rPr>
                        <a:t>1 lít nước ở 20°C hòa tan được 31 ml Oxy</a:t>
                      </a:r>
                    </a:p>
                    <a:p>
                      <a:pPr algn="l"/>
                      <a:r>
                        <a:rPr lang="vi-VN" sz="2400">
                          <a:solidFill>
                            <a:schemeClr val="bg1"/>
                          </a:solidFill>
                        </a:rPr>
                        <a:t>Nặng hơn không khí:</a:t>
                      </a:r>
                    </a:p>
                    <a:p>
                      <a:pPr algn="l"/>
                      <a:r>
                        <a:rPr lang="vi-VN" sz="2400">
                          <a:solidFill>
                            <a:schemeClr val="bg1"/>
                          </a:solidFill>
                        </a:rPr>
                        <a:t>(d       =32/29≈1.10345)</a:t>
                      </a:r>
                      <a:endParaRPr lang="en-US" sz="2400">
                        <a:solidFill>
                          <a:schemeClr val="bg1"/>
                        </a:solidFill>
                      </a:endParaRPr>
                    </a:p>
                    <a:p>
                      <a:pPr algn="ctr"/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60538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3B5AF56-D8B4-7EB5-1205-A257A9FC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91" y="63694"/>
            <a:ext cx="11252618" cy="1435099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vi-VN" dirty="0"/>
              <a:t>So Sánh Oxygen và Hydrogen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F4791-0EC8-6B29-49EF-D898242828E6}"/>
              </a:ext>
            </a:extLst>
          </p:cNvPr>
          <p:cNvSpPr txBox="1"/>
          <p:nvPr/>
        </p:nvSpPr>
        <p:spPr>
          <a:xfrm>
            <a:off x="7450110" y="4281128"/>
            <a:ext cx="88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solidFill>
                  <a:schemeClr val="bg1"/>
                </a:solidFill>
              </a:rPr>
              <a:t>O₂/KK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E1D12-4EC2-597F-3F9C-DAEC3AE602CE}"/>
              </a:ext>
            </a:extLst>
          </p:cNvPr>
          <p:cNvSpPr txBox="1"/>
          <p:nvPr/>
        </p:nvSpPr>
        <p:spPr>
          <a:xfrm>
            <a:off x="2385934" y="4281128"/>
            <a:ext cx="884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600">
                <a:solidFill>
                  <a:schemeClr val="bg1"/>
                </a:solidFill>
              </a:rPr>
              <a:t>H₂/KK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49CC2C4-D41F-664B-7DFB-0885BFA2BE0A}"/>
              </a:ext>
            </a:extLst>
          </p:cNvPr>
          <p:cNvSpPr/>
          <p:nvPr/>
        </p:nvSpPr>
        <p:spPr>
          <a:xfrm rot="5400000">
            <a:off x="6708097" y="257544"/>
            <a:ext cx="434716" cy="9593710"/>
          </a:xfrm>
          <a:prstGeom prst="rightBrace">
            <a:avLst>
              <a:gd name="adj1" fmla="val 6924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A31ED-E344-BF48-050F-9AECB140ABC2}"/>
              </a:ext>
            </a:extLst>
          </p:cNvPr>
          <p:cNvSpPr txBox="1"/>
          <p:nvPr/>
        </p:nvSpPr>
        <p:spPr>
          <a:xfrm>
            <a:off x="2253520" y="5321955"/>
            <a:ext cx="8959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/>
              <a:t>Hydro là chất khí nhẹ nhất và rất ít tan trong nước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259789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Tính chất vật lý của Hydro và Oxy</vt:lpstr>
      <vt:lpstr>PowerPoint Presentation</vt:lpstr>
      <vt:lpstr>PowerPoint Presentation</vt:lpstr>
      <vt:lpstr>So Sánh Oxygen và Hydrogen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admin0001</cp:lastModifiedBy>
  <cp:revision>10</cp:revision>
  <dcterms:created xsi:type="dcterms:W3CDTF">2023-02-22T01:28:51Z</dcterms:created>
  <dcterms:modified xsi:type="dcterms:W3CDTF">2023-02-22T14:51:37Z</dcterms:modified>
</cp:coreProperties>
</file>