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63" r:id="rId3"/>
    <p:sldId id="258" r:id="rId4"/>
    <p:sldId id="259" r:id="rId5"/>
    <p:sldId id="256"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AE529-5DBB-49C1-A5A6-0A755155A962}" v="1" dt="2022-04-06T13:56:08.182"/>
    <p1510:client id="{F1BA3202-5141-47D2-A387-8B7871BDD5C3}" v="10" dt="2022-04-06T13:28:27.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S MARÍN BELLOSTAS" userId="56a81dcf-e81f-4b89-a5cb-d21c7cc22e92" providerId="ADAL" clId="{0C6AE529-5DBB-49C1-A5A6-0A755155A962}"/>
    <pc:docChg chg="custSel modSld">
      <pc:chgData name="ANDRÉS MARÍN BELLOSTAS" userId="56a81dcf-e81f-4b89-a5cb-d21c7cc22e92" providerId="ADAL" clId="{0C6AE529-5DBB-49C1-A5A6-0A755155A962}" dt="2022-04-06T13:56:51.243" v="8" actId="14100"/>
      <pc:docMkLst>
        <pc:docMk/>
      </pc:docMkLst>
      <pc:sldChg chg="modSp mod">
        <pc:chgData name="ANDRÉS MARÍN BELLOSTAS" userId="56a81dcf-e81f-4b89-a5cb-d21c7cc22e92" providerId="ADAL" clId="{0C6AE529-5DBB-49C1-A5A6-0A755155A962}" dt="2022-04-06T13:56:51.243" v="8" actId="14100"/>
        <pc:sldMkLst>
          <pc:docMk/>
          <pc:sldMk cId="1873331658" sldId="256"/>
        </pc:sldMkLst>
        <pc:spChg chg="mod">
          <ac:chgData name="ANDRÉS MARÍN BELLOSTAS" userId="56a81dcf-e81f-4b89-a5cb-d21c7cc22e92" providerId="ADAL" clId="{0C6AE529-5DBB-49C1-A5A6-0A755155A962}" dt="2022-04-06T13:56:51.243" v="8" actId="14100"/>
          <ac:spMkLst>
            <pc:docMk/>
            <pc:sldMk cId="1873331658" sldId="256"/>
            <ac:spMk id="22" creationId="{BD304BBC-8BA5-46FF-AF7D-95DDC00C21A1}"/>
          </ac:spMkLst>
        </pc:spChg>
      </pc:sldChg>
      <pc:sldChg chg="modSp">
        <pc:chgData name="ANDRÉS MARÍN BELLOSTAS" userId="56a81dcf-e81f-4b89-a5cb-d21c7cc22e92" providerId="ADAL" clId="{0C6AE529-5DBB-49C1-A5A6-0A755155A962}" dt="2022-04-06T13:56:08.182" v="0"/>
        <pc:sldMkLst>
          <pc:docMk/>
          <pc:sldMk cId="1157905465" sldId="258"/>
        </pc:sldMkLst>
        <pc:spChg chg="mod">
          <ac:chgData name="ANDRÉS MARÍN BELLOSTAS" userId="56a81dcf-e81f-4b89-a5cb-d21c7cc22e92" providerId="ADAL" clId="{0C6AE529-5DBB-49C1-A5A6-0A755155A962}" dt="2022-04-06T13:56:08.182" v="0"/>
          <ac:spMkLst>
            <pc:docMk/>
            <pc:sldMk cId="1157905465" sldId="258"/>
            <ac:spMk id="2" creationId="{CC8B7EEE-E4E6-4A88-96FA-D6633D4BEC92}"/>
          </ac:spMkLst>
        </pc:spChg>
        <pc:spChg chg="mod">
          <ac:chgData name="ANDRÉS MARÍN BELLOSTAS" userId="56a81dcf-e81f-4b89-a5cb-d21c7cc22e92" providerId="ADAL" clId="{0C6AE529-5DBB-49C1-A5A6-0A755155A962}" dt="2022-04-06T13:56:08.182" v="0"/>
          <ac:spMkLst>
            <pc:docMk/>
            <pc:sldMk cId="1157905465" sldId="258"/>
            <ac:spMk id="3" creationId="{D5F84BC7-1FF2-4B40-96BB-18AB2FD232E6}"/>
          </ac:spMkLst>
        </pc:spChg>
      </pc:sldChg>
      <pc:sldChg chg="modSp mod">
        <pc:chgData name="ANDRÉS MARÍN BELLOSTAS" userId="56a81dcf-e81f-4b89-a5cb-d21c7cc22e92" providerId="ADAL" clId="{0C6AE529-5DBB-49C1-A5A6-0A755155A962}" dt="2022-04-06T13:56:08.531" v="1" actId="27636"/>
        <pc:sldMkLst>
          <pc:docMk/>
          <pc:sldMk cId="2561842853" sldId="259"/>
        </pc:sldMkLst>
        <pc:spChg chg="mod">
          <ac:chgData name="ANDRÉS MARÍN BELLOSTAS" userId="56a81dcf-e81f-4b89-a5cb-d21c7cc22e92" providerId="ADAL" clId="{0C6AE529-5DBB-49C1-A5A6-0A755155A962}" dt="2022-04-06T13:56:08.531" v="1" actId="27636"/>
          <ac:spMkLst>
            <pc:docMk/>
            <pc:sldMk cId="2561842853" sldId="259"/>
            <ac:spMk id="3" creationId="{8557CECF-8D83-4349-B570-E4779A8CDB28}"/>
          </ac:spMkLst>
        </pc:spChg>
      </pc:sldChg>
      <pc:sldChg chg="modSp">
        <pc:chgData name="ANDRÉS MARÍN BELLOSTAS" userId="56a81dcf-e81f-4b89-a5cb-d21c7cc22e92" providerId="ADAL" clId="{0C6AE529-5DBB-49C1-A5A6-0A755155A962}" dt="2022-04-06T13:56:08.182" v="0"/>
        <pc:sldMkLst>
          <pc:docMk/>
          <pc:sldMk cId="185450764" sldId="261"/>
        </pc:sldMkLst>
        <pc:spChg chg="mod">
          <ac:chgData name="ANDRÉS MARÍN BELLOSTAS" userId="56a81dcf-e81f-4b89-a5cb-d21c7cc22e92" providerId="ADAL" clId="{0C6AE529-5DBB-49C1-A5A6-0A755155A962}" dt="2022-04-06T13:56:08.182" v="0"/>
          <ac:spMkLst>
            <pc:docMk/>
            <pc:sldMk cId="185450764" sldId="261"/>
            <ac:spMk id="2" creationId="{6CB3EEA3-E2D7-4376-BC86-A51379041523}"/>
          </ac:spMkLst>
        </pc:spChg>
      </pc:sldChg>
      <pc:sldChg chg="modSp mod">
        <pc:chgData name="ANDRÉS MARÍN BELLOSTAS" userId="56a81dcf-e81f-4b89-a5cb-d21c7cc22e92" providerId="ADAL" clId="{0C6AE529-5DBB-49C1-A5A6-0A755155A962}" dt="2022-04-06T13:56:36.920" v="6" actId="122"/>
        <pc:sldMkLst>
          <pc:docMk/>
          <pc:sldMk cId="1623009270" sldId="262"/>
        </pc:sldMkLst>
        <pc:spChg chg="mod">
          <ac:chgData name="ANDRÉS MARÍN BELLOSTAS" userId="56a81dcf-e81f-4b89-a5cb-d21c7cc22e92" providerId="ADAL" clId="{0C6AE529-5DBB-49C1-A5A6-0A755155A962}" dt="2022-04-06T13:56:36.920" v="6" actId="122"/>
          <ac:spMkLst>
            <pc:docMk/>
            <pc:sldMk cId="1623009270" sldId="262"/>
            <ac:spMk id="2" creationId="{C1F69C86-C705-4189-AB14-1DF0F823C1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2207479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BFF2CAF-FF2D-472C-8465-83053FF95FBA}" type="datetimeFigureOut">
              <a:rPr lang="es-ES" smtClean="0"/>
              <a:t>06/04/2022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26094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922976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9944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2695107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1787978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20054559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1034319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2504788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1665925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1173919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BFF2CAF-FF2D-472C-8465-83053FF95FBA}" type="datetimeFigureOut">
              <a:rPr lang="es-ES" smtClean="0"/>
              <a:t>06/04/2022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28003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BFF2CAF-FF2D-472C-8465-83053FF95FBA}" type="datetimeFigureOut">
              <a:rPr lang="es-ES" smtClean="0"/>
              <a:t>06/04/2022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145752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3756949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27216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FBFF2CAF-FF2D-472C-8465-83053FF95FBA}" type="datetimeFigureOut">
              <a:rPr lang="es-ES" smtClean="0"/>
              <a:t>06/04/2022</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4217265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BFF2CAF-FF2D-472C-8465-83053FF95FBA}" type="datetimeFigureOut">
              <a:rPr lang="es-ES" smtClean="0"/>
              <a:t>06/04/2022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541196E8-406F-40ED-B94A-0AC0238FFB68}" type="slidenum">
              <a:rPr lang="es-ES" smtClean="0"/>
              <a:t>‹Nº›</a:t>
            </a:fld>
            <a:endParaRPr lang="es-ES"/>
          </a:p>
        </p:txBody>
      </p:sp>
    </p:spTree>
    <p:extLst>
      <p:ext uri="{BB962C8B-B14F-4D97-AF65-F5344CB8AC3E}">
        <p14:creationId xmlns:p14="http://schemas.microsoft.com/office/powerpoint/2010/main" val="54229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BFF2CAF-FF2D-472C-8465-83053FF95FBA}" type="datetimeFigureOut">
              <a:rPr lang="es-ES" smtClean="0"/>
              <a:t>06/04/2022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1196E8-406F-40ED-B94A-0AC0238FFB68}" type="slidenum">
              <a:rPr lang="es-ES" smtClean="0"/>
              <a:t>‹Nº›</a:t>
            </a:fld>
            <a:endParaRPr lang="es-ES"/>
          </a:p>
        </p:txBody>
      </p:sp>
    </p:spTree>
    <p:extLst>
      <p:ext uri="{BB962C8B-B14F-4D97-AF65-F5344CB8AC3E}">
        <p14:creationId xmlns:p14="http://schemas.microsoft.com/office/powerpoint/2010/main" val="190858126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gif"/></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0FD51-66E7-490B-A987-F1B73CB2FB43}"/>
              </a:ext>
            </a:extLst>
          </p:cNvPr>
          <p:cNvSpPr>
            <a:spLocks noGrp="1"/>
          </p:cNvSpPr>
          <p:nvPr>
            <p:ph type="title"/>
          </p:nvPr>
        </p:nvSpPr>
        <p:spPr>
          <a:xfrm>
            <a:off x="913795" y="220639"/>
            <a:ext cx="10353762" cy="970450"/>
          </a:xfrm>
        </p:spPr>
        <p:txBody>
          <a:bodyPr/>
          <a:lstStyle/>
          <a:p>
            <a:r>
              <a:rPr lang="es-ES" dirty="0"/>
              <a:t>The Foil Game (Nombre provisional)</a:t>
            </a:r>
          </a:p>
        </p:txBody>
      </p:sp>
      <p:sp>
        <p:nvSpPr>
          <p:cNvPr id="3" name="Marcador de contenido 2">
            <a:extLst>
              <a:ext uri="{FF2B5EF4-FFF2-40B4-BE49-F238E27FC236}">
                <a16:creationId xmlns:a16="http://schemas.microsoft.com/office/drawing/2014/main" id="{AD297CEA-DCF7-418A-9E08-F37651E095F4}"/>
              </a:ext>
            </a:extLst>
          </p:cNvPr>
          <p:cNvSpPr>
            <a:spLocks noGrp="1"/>
          </p:cNvSpPr>
          <p:nvPr>
            <p:ph idx="1"/>
          </p:nvPr>
        </p:nvSpPr>
        <p:spPr>
          <a:xfrm>
            <a:off x="913795" y="2578610"/>
            <a:ext cx="10353762" cy="4058751"/>
          </a:xfrm>
        </p:spPr>
        <p:txBody>
          <a:bodyPr>
            <a:normAutofit/>
          </a:bodyPr>
          <a:lstStyle/>
          <a:p>
            <a:pPr marL="36900" indent="0">
              <a:buNone/>
            </a:pPr>
            <a:r>
              <a:rPr lang="es-ES" dirty="0"/>
              <a:t>Juego estilo CCG (</a:t>
            </a:r>
            <a:r>
              <a:rPr lang="es-ES" dirty="0" err="1"/>
              <a:t>Collector</a:t>
            </a:r>
            <a:r>
              <a:rPr lang="es-ES" dirty="0"/>
              <a:t> </a:t>
            </a:r>
            <a:r>
              <a:rPr lang="es-ES" dirty="0" err="1"/>
              <a:t>Card</a:t>
            </a:r>
            <a:r>
              <a:rPr lang="es-ES" dirty="0"/>
              <a:t> Game) pero donde la historia es lo mas importante, mientras vas avanzando en ella consigues diferentes cartas y tendrás la ocasión de irte descartando las que no te interesa o invertirlas en otras cosas.</a:t>
            </a:r>
          </a:p>
          <a:p>
            <a:pPr marL="36900" indent="0">
              <a:buNone/>
            </a:pPr>
            <a:endParaRPr lang="es-ES" dirty="0"/>
          </a:p>
          <a:p>
            <a:pPr marL="36900" indent="0">
              <a:buNone/>
            </a:pPr>
            <a:endParaRPr lang="es-ES" dirty="0"/>
          </a:p>
          <a:p>
            <a:pPr marL="36900" indent="0">
              <a:buNone/>
            </a:pPr>
            <a:r>
              <a:rPr lang="es-ES" dirty="0"/>
              <a:t>Inspirado en Inscryption y antiguos juegos estilo pixel.</a:t>
            </a:r>
          </a:p>
          <a:p>
            <a:pPr marL="36900" indent="0">
              <a:buNone/>
            </a:pPr>
            <a:endParaRPr lang="es-ES" dirty="0"/>
          </a:p>
          <a:p>
            <a:pPr marL="36900" indent="0">
              <a:buNone/>
            </a:pPr>
            <a:endParaRPr lang="es-ES" dirty="0"/>
          </a:p>
          <a:p>
            <a:pPr marL="36900" indent="0">
              <a:buNone/>
            </a:pPr>
            <a:endParaRPr lang="es-ES" dirty="0"/>
          </a:p>
        </p:txBody>
      </p:sp>
      <p:pic>
        <p:nvPicPr>
          <p:cNvPr id="5" name="Imagen 4">
            <a:extLst>
              <a:ext uri="{FF2B5EF4-FFF2-40B4-BE49-F238E27FC236}">
                <a16:creationId xmlns:a16="http://schemas.microsoft.com/office/drawing/2014/main" id="{506DCFF8-CBA5-4B80-B8FC-53B5017F8CAE}"/>
              </a:ext>
            </a:extLst>
          </p:cNvPr>
          <p:cNvPicPr>
            <a:picLocks noChangeAspect="1"/>
          </p:cNvPicPr>
          <p:nvPr/>
        </p:nvPicPr>
        <p:blipFill>
          <a:blip r:embed="rId2"/>
          <a:stretch>
            <a:fillRect/>
          </a:stretch>
        </p:blipFill>
        <p:spPr>
          <a:xfrm>
            <a:off x="4002568" y="1191089"/>
            <a:ext cx="4176216" cy="1203547"/>
          </a:xfrm>
          <a:prstGeom prst="rect">
            <a:avLst/>
          </a:prstGeom>
        </p:spPr>
      </p:pic>
      <p:pic>
        <p:nvPicPr>
          <p:cNvPr id="7" name="Imagen 6" descr="Texto&#10;&#10;Descripción generada automáticamente con confianza media">
            <a:extLst>
              <a:ext uri="{FF2B5EF4-FFF2-40B4-BE49-F238E27FC236}">
                <a16:creationId xmlns:a16="http://schemas.microsoft.com/office/drawing/2014/main" id="{A1A9BE99-8ABE-4896-84DD-0E0943C34F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8929" y="3944340"/>
            <a:ext cx="4721120" cy="2654334"/>
          </a:xfrm>
          <a:prstGeom prst="rect">
            <a:avLst/>
          </a:prstGeom>
        </p:spPr>
      </p:pic>
    </p:spTree>
    <p:extLst>
      <p:ext uri="{BB962C8B-B14F-4D97-AF65-F5344CB8AC3E}">
        <p14:creationId xmlns:p14="http://schemas.microsoft.com/office/powerpoint/2010/main" val="2302888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C8299F-5C02-48FB-9694-DA56E430E090}"/>
              </a:ext>
            </a:extLst>
          </p:cNvPr>
          <p:cNvSpPr>
            <a:spLocks noGrp="1"/>
          </p:cNvSpPr>
          <p:nvPr>
            <p:ph type="title"/>
          </p:nvPr>
        </p:nvSpPr>
        <p:spPr>
          <a:xfrm>
            <a:off x="913795" y="96350"/>
            <a:ext cx="10353762" cy="970450"/>
          </a:xfrm>
        </p:spPr>
        <p:txBody>
          <a:bodyPr>
            <a:normAutofit/>
          </a:bodyPr>
          <a:lstStyle/>
          <a:p>
            <a:r>
              <a:rPr lang="es-ES" sz="3200" dirty="0"/>
              <a:t>Historia</a:t>
            </a:r>
          </a:p>
        </p:txBody>
      </p:sp>
      <p:sp>
        <p:nvSpPr>
          <p:cNvPr id="3" name="Marcador de contenido 2">
            <a:extLst>
              <a:ext uri="{FF2B5EF4-FFF2-40B4-BE49-F238E27FC236}">
                <a16:creationId xmlns:a16="http://schemas.microsoft.com/office/drawing/2014/main" id="{9BB222B5-510A-474F-8492-670629DB3760}"/>
              </a:ext>
            </a:extLst>
          </p:cNvPr>
          <p:cNvSpPr>
            <a:spLocks noGrp="1"/>
          </p:cNvSpPr>
          <p:nvPr>
            <p:ph idx="1"/>
          </p:nvPr>
        </p:nvSpPr>
        <p:spPr>
          <a:xfrm>
            <a:off x="913795" y="1066801"/>
            <a:ext cx="8680581" cy="4724400"/>
          </a:xfrm>
        </p:spPr>
        <p:txBody>
          <a:bodyPr/>
          <a:lstStyle/>
          <a:p>
            <a:pPr marL="36900" indent="0">
              <a:buNone/>
            </a:pPr>
            <a:r>
              <a:rPr lang="es-ES" dirty="0"/>
              <a:t>La historia tratara sobre un mago espaciotemporal que viajando a través de las dimensiones se encuentra con una oscura habitada por un único individuo Él. Él siempre ha estado solo.</a:t>
            </a:r>
          </a:p>
          <a:p>
            <a:pPr marL="36900" indent="0">
              <a:buNone/>
            </a:pPr>
            <a:r>
              <a:rPr lang="es-ES" dirty="0"/>
              <a:t>Él siempre tiene ganas de jugar así que nada más vio al mago le instó a ello y el mago creyéndolo inofensivo acepto, pero Él era el ser más poderoso de su dimensión. Empezó a crear entorno a ellos un mundo en el cuál el mago jugaría según sus reglas y sino lograba vencerlo se quedaría con Él hasta el fin d ellos tiempos.</a:t>
            </a:r>
          </a:p>
          <a:p>
            <a:pPr marL="36900" indent="0">
              <a:buNone/>
            </a:pPr>
            <a:r>
              <a:rPr lang="es-ES" dirty="0"/>
              <a:t>A través del juego irás explorando el mundo creado por Él y jugando con seres “creados” por Él; o al menos eso afirma.</a:t>
            </a:r>
          </a:p>
          <a:p>
            <a:pPr marL="36900" indent="0">
              <a:buNone/>
            </a:pPr>
            <a:r>
              <a:rPr lang="es-ES" dirty="0"/>
              <a:t>Los personajes te irán dando pistas sobre quien es Él viendo esperanza en ti para vencerle.</a:t>
            </a:r>
          </a:p>
          <a:p>
            <a:endParaRPr lang="es-ES" dirty="0"/>
          </a:p>
        </p:txBody>
      </p:sp>
    </p:spTree>
    <p:extLst>
      <p:ext uri="{BB962C8B-B14F-4D97-AF65-F5344CB8AC3E}">
        <p14:creationId xmlns:p14="http://schemas.microsoft.com/office/powerpoint/2010/main" val="910539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B7EEE-E4E6-4A88-96FA-D6633D4BEC92}"/>
              </a:ext>
            </a:extLst>
          </p:cNvPr>
          <p:cNvSpPr>
            <a:spLocks noGrp="1"/>
          </p:cNvSpPr>
          <p:nvPr>
            <p:ph type="title"/>
          </p:nvPr>
        </p:nvSpPr>
        <p:spPr/>
        <p:txBody>
          <a:bodyPr/>
          <a:lstStyle/>
          <a:p>
            <a:r>
              <a:rPr lang="es-ES" dirty="0"/>
              <a:t>Mecánicas</a:t>
            </a:r>
          </a:p>
        </p:txBody>
      </p:sp>
      <p:sp>
        <p:nvSpPr>
          <p:cNvPr id="3" name="Marcador de contenido 2">
            <a:extLst>
              <a:ext uri="{FF2B5EF4-FFF2-40B4-BE49-F238E27FC236}">
                <a16:creationId xmlns:a16="http://schemas.microsoft.com/office/drawing/2014/main" id="{D5F84BC7-1FF2-4B40-96BB-18AB2FD232E6}"/>
              </a:ext>
            </a:extLst>
          </p:cNvPr>
          <p:cNvSpPr>
            <a:spLocks noGrp="1"/>
          </p:cNvSpPr>
          <p:nvPr>
            <p:ph idx="1"/>
          </p:nvPr>
        </p:nvSpPr>
        <p:spPr/>
        <p:txBody>
          <a:bodyPr/>
          <a:lstStyle/>
          <a:p>
            <a:r>
              <a:rPr lang="es-ES" dirty="0"/>
              <a:t>Las cartas aparecerían en un álbum en blanco que se iría rellenando conforme las vas consiguiendo (Habiendo dos apartados, aquel que pertenece a tu mazo montado y el de las cartas que llevas coleccionando.</a:t>
            </a:r>
          </a:p>
          <a:p>
            <a:r>
              <a:rPr lang="es-ES" dirty="0"/>
              <a:t>Habrá dos formas de conseguir las cartas:</a:t>
            </a:r>
          </a:p>
          <a:p>
            <a:pPr marL="36900" indent="0">
              <a:buNone/>
            </a:pPr>
            <a:r>
              <a:rPr lang="es-ES" dirty="0"/>
              <a:t>		- Aquellas que encuentras o ganas al resolver pequeños puzles.</a:t>
            </a:r>
          </a:p>
          <a:p>
            <a:pPr marL="36900" indent="0">
              <a:buNone/>
            </a:pPr>
            <a:r>
              <a:rPr lang="es-ES" dirty="0"/>
              <a:t>		- Las que ganes en algunas de las partidas.</a:t>
            </a:r>
          </a:p>
        </p:txBody>
      </p:sp>
      <p:pic>
        <p:nvPicPr>
          <p:cNvPr id="5" name="Imagen 4">
            <a:extLst>
              <a:ext uri="{FF2B5EF4-FFF2-40B4-BE49-F238E27FC236}">
                <a16:creationId xmlns:a16="http://schemas.microsoft.com/office/drawing/2014/main" id="{B38778B0-A4C3-4380-876C-054378C25073}"/>
              </a:ext>
            </a:extLst>
          </p:cNvPr>
          <p:cNvPicPr>
            <a:picLocks noChangeAspect="1"/>
          </p:cNvPicPr>
          <p:nvPr/>
        </p:nvPicPr>
        <p:blipFill>
          <a:blip r:embed="rId2"/>
          <a:stretch>
            <a:fillRect/>
          </a:stretch>
        </p:blipFill>
        <p:spPr>
          <a:xfrm>
            <a:off x="8627172" y="4205113"/>
            <a:ext cx="2050854" cy="2043287"/>
          </a:xfrm>
          <a:prstGeom prst="rect">
            <a:avLst/>
          </a:prstGeom>
        </p:spPr>
      </p:pic>
      <p:sp>
        <p:nvSpPr>
          <p:cNvPr id="6" name="CuadroTexto 5">
            <a:extLst>
              <a:ext uri="{FF2B5EF4-FFF2-40B4-BE49-F238E27FC236}">
                <a16:creationId xmlns:a16="http://schemas.microsoft.com/office/drawing/2014/main" id="{FB7E1352-FBEA-4F90-80F3-76D0A153AF0D}"/>
              </a:ext>
            </a:extLst>
          </p:cNvPr>
          <p:cNvSpPr txBox="1"/>
          <p:nvPr/>
        </p:nvSpPr>
        <p:spPr>
          <a:xfrm>
            <a:off x="9043265" y="6248400"/>
            <a:ext cx="1218667" cy="369332"/>
          </a:xfrm>
          <a:prstGeom prst="rect">
            <a:avLst/>
          </a:prstGeom>
          <a:noFill/>
        </p:spPr>
        <p:txBody>
          <a:bodyPr wrap="none" rtlCol="0">
            <a:spAutoFit/>
          </a:bodyPr>
          <a:lstStyle/>
          <a:p>
            <a:r>
              <a:rPr lang="es-ES" dirty="0">
                <a:solidFill>
                  <a:schemeClr val="tx2"/>
                </a:solidFill>
              </a:rPr>
              <a:t>Carta base</a:t>
            </a:r>
          </a:p>
        </p:txBody>
      </p:sp>
    </p:spTree>
    <p:extLst>
      <p:ext uri="{BB962C8B-B14F-4D97-AF65-F5344CB8AC3E}">
        <p14:creationId xmlns:p14="http://schemas.microsoft.com/office/powerpoint/2010/main" val="1157905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57CECF-8D83-4349-B570-E4779A8CDB28}"/>
              </a:ext>
            </a:extLst>
          </p:cNvPr>
          <p:cNvSpPr>
            <a:spLocks noGrp="1"/>
          </p:cNvSpPr>
          <p:nvPr>
            <p:ph idx="1"/>
          </p:nvPr>
        </p:nvSpPr>
        <p:spPr>
          <a:xfrm>
            <a:off x="4874324" y="547285"/>
            <a:ext cx="3829585" cy="2018494"/>
          </a:xfrm>
        </p:spPr>
        <p:txBody>
          <a:bodyPr>
            <a:normAutofit lnSpcReduction="10000"/>
          </a:bodyPr>
          <a:lstStyle/>
          <a:p>
            <a:pPr marL="36900" indent="0">
              <a:buNone/>
            </a:pPr>
            <a:r>
              <a:rPr lang="es-ES" dirty="0"/>
              <a:t>Esto es un ejemplo de un terreno obstáculo, en este caso estaría en una pradera en la que hay un río, no se podría atacar al otro lado del río si tu carta no tiene la habilidad a distancia.</a:t>
            </a:r>
          </a:p>
        </p:txBody>
      </p:sp>
      <p:pic>
        <p:nvPicPr>
          <p:cNvPr id="5" name="Imagen 4">
            <a:extLst>
              <a:ext uri="{FF2B5EF4-FFF2-40B4-BE49-F238E27FC236}">
                <a16:creationId xmlns:a16="http://schemas.microsoft.com/office/drawing/2014/main" id="{4549792F-970A-4376-92A6-C5708A846AD5}"/>
              </a:ext>
            </a:extLst>
          </p:cNvPr>
          <p:cNvPicPr>
            <a:picLocks noChangeAspect="1"/>
          </p:cNvPicPr>
          <p:nvPr/>
        </p:nvPicPr>
        <p:blipFill>
          <a:blip r:embed="rId2"/>
          <a:stretch>
            <a:fillRect/>
          </a:stretch>
        </p:blipFill>
        <p:spPr>
          <a:xfrm>
            <a:off x="755620" y="547285"/>
            <a:ext cx="3829584" cy="5763429"/>
          </a:xfrm>
          <a:prstGeom prst="rect">
            <a:avLst/>
          </a:prstGeom>
        </p:spPr>
      </p:pic>
      <p:sp>
        <p:nvSpPr>
          <p:cNvPr id="6" name="CuadroTexto 5">
            <a:extLst>
              <a:ext uri="{FF2B5EF4-FFF2-40B4-BE49-F238E27FC236}">
                <a16:creationId xmlns:a16="http://schemas.microsoft.com/office/drawing/2014/main" id="{FD4F3ACB-29F6-4EE8-A75F-7D6CB5373563}"/>
              </a:ext>
            </a:extLst>
          </p:cNvPr>
          <p:cNvSpPr txBox="1"/>
          <p:nvPr/>
        </p:nvSpPr>
        <p:spPr>
          <a:xfrm>
            <a:off x="6450609" y="3832715"/>
            <a:ext cx="2769489" cy="1938992"/>
          </a:xfrm>
          <a:prstGeom prst="rect">
            <a:avLst/>
          </a:prstGeom>
          <a:noFill/>
        </p:spPr>
        <p:txBody>
          <a:bodyPr wrap="square" rtlCol="0">
            <a:spAutoFit/>
          </a:bodyPr>
          <a:lstStyle/>
          <a:p>
            <a:r>
              <a:rPr lang="es-ES" sz="2000" dirty="0">
                <a:solidFill>
                  <a:schemeClr val="tx2"/>
                </a:solidFill>
              </a:rPr>
              <a:t>Habrá diversos terrenos obstáculo como</a:t>
            </a:r>
          </a:p>
          <a:p>
            <a:r>
              <a:rPr lang="es-ES" sz="2000" dirty="0">
                <a:solidFill>
                  <a:schemeClr val="tx2"/>
                </a:solidFill>
              </a:rPr>
              <a:t>el barranco, tendrán cierto </a:t>
            </a:r>
            <a:r>
              <a:rPr lang="es-ES" sz="2000" dirty="0" err="1">
                <a:solidFill>
                  <a:schemeClr val="tx2"/>
                </a:solidFill>
              </a:rPr>
              <a:t>loop</a:t>
            </a:r>
            <a:r>
              <a:rPr lang="es-ES" sz="2000" dirty="0">
                <a:solidFill>
                  <a:schemeClr val="tx2"/>
                </a:solidFill>
              </a:rPr>
              <a:t> de animación</a:t>
            </a:r>
          </a:p>
          <a:p>
            <a:r>
              <a:rPr lang="es-ES" sz="2000" dirty="0">
                <a:solidFill>
                  <a:schemeClr val="tx2"/>
                </a:solidFill>
              </a:rPr>
              <a:t>para darles vida.</a:t>
            </a:r>
          </a:p>
        </p:txBody>
      </p:sp>
      <p:pic>
        <p:nvPicPr>
          <p:cNvPr id="8" name="Imagen 7">
            <a:extLst>
              <a:ext uri="{FF2B5EF4-FFF2-40B4-BE49-F238E27FC236}">
                <a16:creationId xmlns:a16="http://schemas.microsoft.com/office/drawing/2014/main" id="{44B6E06A-47B8-4760-B95C-6C4FABCF2CC6}"/>
              </a:ext>
            </a:extLst>
          </p:cNvPr>
          <p:cNvPicPr>
            <a:picLocks noChangeAspect="1"/>
          </p:cNvPicPr>
          <p:nvPr/>
        </p:nvPicPr>
        <p:blipFill>
          <a:blip r:embed="rId3"/>
          <a:stretch>
            <a:fillRect/>
          </a:stretch>
        </p:blipFill>
        <p:spPr>
          <a:xfrm>
            <a:off x="9220098" y="3833868"/>
            <a:ext cx="2486372" cy="2476846"/>
          </a:xfrm>
          <a:prstGeom prst="rect">
            <a:avLst/>
          </a:prstGeom>
        </p:spPr>
      </p:pic>
      <p:pic>
        <p:nvPicPr>
          <p:cNvPr id="10" name="Imagen 9">
            <a:extLst>
              <a:ext uri="{FF2B5EF4-FFF2-40B4-BE49-F238E27FC236}">
                <a16:creationId xmlns:a16="http://schemas.microsoft.com/office/drawing/2014/main" id="{479E9367-AD06-4C52-87B6-E8AF191E34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2345" y="2972367"/>
            <a:ext cx="4566315" cy="913263"/>
          </a:xfrm>
          <a:prstGeom prst="rect">
            <a:avLst/>
          </a:prstGeom>
        </p:spPr>
      </p:pic>
    </p:spTree>
    <p:extLst>
      <p:ext uri="{BB962C8B-B14F-4D97-AF65-F5344CB8AC3E}">
        <p14:creationId xmlns:p14="http://schemas.microsoft.com/office/powerpoint/2010/main" val="256184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06EB43E9-32F0-4C29-9CE8-856661F896B8}"/>
              </a:ext>
            </a:extLst>
          </p:cNvPr>
          <p:cNvPicPr>
            <a:picLocks noChangeAspect="1"/>
          </p:cNvPicPr>
          <p:nvPr/>
        </p:nvPicPr>
        <p:blipFill>
          <a:blip r:embed="rId2"/>
          <a:stretch>
            <a:fillRect/>
          </a:stretch>
        </p:blipFill>
        <p:spPr>
          <a:xfrm>
            <a:off x="6364347" y="2424721"/>
            <a:ext cx="2819794" cy="2829320"/>
          </a:xfrm>
          <a:prstGeom prst="rect">
            <a:avLst/>
          </a:prstGeom>
        </p:spPr>
      </p:pic>
      <p:cxnSp>
        <p:nvCxnSpPr>
          <p:cNvPr id="8" name="Conector recto de flecha 7">
            <a:extLst>
              <a:ext uri="{FF2B5EF4-FFF2-40B4-BE49-F238E27FC236}">
                <a16:creationId xmlns:a16="http://schemas.microsoft.com/office/drawing/2014/main" id="{B184778A-183A-4B53-BCF8-495F30D6E910}"/>
              </a:ext>
            </a:extLst>
          </p:cNvPr>
          <p:cNvCxnSpPr/>
          <p:nvPr/>
        </p:nvCxnSpPr>
        <p:spPr>
          <a:xfrm flipV="1">
            <a:off x="9068233" y="1847071"/>
            <a:ext cx="1041009" cy="731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E3A5F890-B265-438D-A58F-40EE30EAC16B}"/>
              </a:ext>
            </a:extLst>
          </p:cNvPr>
          <p:cNvSpPr txBox="1"/>
          <p:nvPr/>
        </p:nvSpPr>
        <p:spPr>
          <a:xfrm>
            <a:off x="10109242" y="1662405"/>
            <a:ext cx="1811778" cy="369332"/>
          </a:xfrm>
          <a:prstGeom prst="rect">
            <a:avLst/>
          </a:prstGeom>
          <a:noFill/>
        </p:spPr>
        <p:txBody>
          <a:bodyPr wrap="none" rtlCol="0">
            <a:spAutoFit/>
          </a:bodyPr>
          <a:lstStyle/>
          <a:p>
            <a:r>
              <a:rPr lang="es-ES" dirty="0">
                <a:solidFill>
                  <a:srgbClr val="00B050"/>
                </a:solidFill>
              </a:rPr>
              <a:t>Coste de la carta</a:t>
            </a:r>
          </a:p>
        </p:txBody>
      </p:sp>
      <p:cxnSp>
        <p:nvCxnSpPr>
          <p:cNvPr id="11" name="Conector recto de flecha 10">
            <a:extLst>
              <a:ext uri="{FF2B5EF4-FFF2-40B4-BE49-F238E27FC236}">
                <a16:creationId xmlns:a16="http://schemas.microsoft.com/office/drawing/2014/main" id="{2A513CDE-32C3-4E95-AB46-496DB5448C66}"/>
              </a:ext>
            </a:extLst>
          </p:cNvPr>
          <p:cNvCxnSpPr/>
          <p:nvPr/>
        </p:nvCxnSpPr>
        <p:spPr>
          <a:xfrm flipH="1">
            <a:off x="5586793" y="5096828"/>
            <a:ext cx="890395" cy="314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CDD9DA75-2DA2-40CD-AF85-4DD94A7EE6FF}"/>
              </a:ext>
            </a:extLst>
          </p:cNvPr>
          <p:cNvSpPr txBox="1"/>
          <p:nvPr/>
        </p:nvSpPr>
        <p:spPr>
          <a:xfrm>
            <a:off x="3657394" y="5226588"/>
            <a:ext cx="2029786" cy="369332"/>
          </a:xfrm>
          <a:prstGeom prst="rect">
            <a:avLst/>
          </a:prstGeom>
          <a:noFill/>
        </p:spPr>
        <p:txBody>
          <a:bodyPr wrap="none" rtlCol="0">
            <a:spAutoFit/>
          </a:bodyPr>
          <a:lstStyle/>
          <a:p>
            <a:r>
              <a:rPr lang="es-ES" dirty="0">
                <a:solidFill>
                  <a:srgbClr val="00B050"/>
                </a:solidFill>
              </a:rPr>
              <a:t>Ataque de la carta </a:t>
            </a:r>
          </a:p>
        </p:txBody>
      </p:sp>
      <p:cxnSp>
        <p:nvCxnSpPr>
          <p:cNvPr id="14" name="Conector recto de flecha 13">
            <a:extLst>
              <a:ext uri="{FF2B5EF4-FFF2-40B4-BE49-F238E27FC236}">
                <a16:creationId xmlns:a16="http://schemas.microsoft.com/office/drawing/2014/main" id="{A15B4DF2-0EC6-4201-978B-246E84C0E4CF}"/>
              </a:ext>
            </a:extLst>
          </p:cNvPr>
          <p:cNvCxnSpPr/>
          <p:nvPr/>
        </p:nvCxnSpPr>
        <p:spPr>
          <a:xfrm>
            <a:off x="9081882" y="5096828"/>
            <a:ext cx="1027360" cy="314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C970CDEB-1DCB-47C3-AEB8-3BBFC37D972D}"/>
              </a:ext>
            </a:extLst>
          </p:cNvPr>
          <p:cNvSpPr txBox="1"/>
          <p:nvPr/>
        </p:nvSpPr>
        <p:spPr>
          <a:xfrm>
            <a:off x="10109242" y="5254568"/>
            <a:ext cx="2053832" cy="369332"/>
          </a:xfrm>
          <a:prstGeom prst="rect">
            <a:avLst/>
          </a:prstGeom>
          <a:noFill/>
        </p:spPr>
        <p:txBody>
          <a:bodyPr wrap="none" rtlCol="0">
            <a:spAutoFit/>
          </a:bodyPr>
          <a:lstStyle/>
          <a:p>
            <a:r>
              <a:rPr lang="es-ES" dirty="0">
                <a:solidFill>
                  <a:srgbClr val="00B050"/>
                </a:solidFill>
              </a:rPr>
              <a:t>Defensa de la carta</a:t>
            </a:r>
          </a:p>
        </p:txBody>
      </p:sp>
      <p:cxnSp>
        <p:nvCxnSpPr>
          <p:cNvPr id="17" name="Conector recto de flecha 16">
            <a:extLst>
              <a:ext uri="{FF2B5EF4-FFF2-40B4-BE49-F238E27FC236}">
                <a16:creationId xmlns:a16="http://schemas.microsoft.com/office/drawing/2014/main" id="{BE3B2B62-E2E9-4A3D-B8F1-917E646F58E8}"/>
              </a:ext>
            </a:extLst>
          </p:cNvPr>
          <p:cNvCxnSpPr/>
          <p:nvPr/>
        </p:nvCxnSpPr>
        <p:spPr>
          <a:xfrm>
            <a:off x="7893265" y="5096828"/>
            <a:ext cx="191069" cy="7509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7841CB08-09EA-43D0-862F-B41186C208DA}"/>
              </a:ext>
            </a:extLst>
          </p:cNvPr>
          <p:cNvSpPr txBox="1"/>
          <p:nvPr/>
        </p:nvSpPr>
        <p:spPr>
          <a:xfrm>
            <a:off x="6031990" y="5781640"/>
            <a:ext cx="4135556" cy="646331"/>
          </a:xfrm>
          <a:prstGeom prst="rect">
            <a:avLst/>
          </a:prstGeom>
          <a:noFill/>
        </p:spPr>
        <p:txBody>
          <a:bodyPr wrap="none" rtlCol="0">
            <a:spAutoFit/>
          </a:bodyPr>
          <a:lstStyle/>
          <a:p>
            <a:r>
              <a:rPr lang="es-ES" dirty="0">
                <a:solidFill>
                  <a:srgbClr val="00B050"/>
                </a:solidFill>
              </a:rPr>
              <a:t>Habilidad de la carta: en este caso revive</a:t>
            </a:r>
          </a:p>
          <a:p>
            <a:r>
              <a:rPr lang="es-ES" dirty="0">
                <a:solidFill>
                  <a:srgbClr val="00B050"/>
                </a:solidFill>
              </a:rPr>
              <a:t>después de ser destruida una vez.</a:t>
            </a:r>
          </a:p>
        </p:txBody>
      </p:sp>
      <p:cxnSp>
        <p:nvCxnSpPr>
          <p:cNvPr id="20" name="Conector recto de flecha 19">
            <a:extLst>
              <a:ext uri="{FF2B5EF4-FFF2-40B4-BE49-F238E27FC236}">
                <a16:creationId xmlns:a16="http://schemas.microsoft.com/office/drawing/2014/main" id="{7BE24D51-C1EF-42AE-973F-75D4D6070723}"/>
              </a:ext>
            </a:extLst>
          </p:cNvPr>
          <p:cNvCxnSpPr/>
          <p:nvPr/>
        </p:nvCxnSpPr>
        <p:spPr>
          <a:xfrm flipH="1" flipV="1">
            <a:off x="6965218" y="1662405"/>
            <a:ext cx="641444" cy="9161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CuadroTexto 20">
            <a:extLst>
              <a:ext uri="{FF2B5EF4-FFF2-40B4-BE49-F238E27FC236}">
                <a16:creationId xmlns:a16="http://schemas.microsoft.com/office/drawing/2014/main" id="{861B6A16-ED27-45AE-BF76-FBAD720A2D85}"/>
              </a:ext>
            </a:extLst>
          </p:cNvPr>
          <p:cNvSpPr txBox="1"/>
          <p:nvPr/>
        </p:nvSpPr>
        <p:spPr>
          <a:xfrm>
            <a:off x="6170730" y="1278655"/>
            <a:ext cx="2230419" cy="369332"/>
          </a:xfrm>
          <a:prstGeom prst="rect">
            <a:avLst/>
          </a:prstGeom>
          <a:noFill/>
        </p:spPr>
        <p:txBody>
          <a:bodyPr wrap="none" rtlCol="0">
            <a:spAutoFit/>
          </a:bodyPr>
          <a:lstStyle/>
          <a:p>
            <a:r>
              <a:rPr lang="es-ES" dirty="0">
                <a:solidFill>
                  <a:srgbClr val="00B050"/>
                </a:solidFill>
              </a:rPr>
              <a:t>Monstruo de la carta</a:t>
            </a:r>
          </a:p>
        </p:txBody>
      </p:sp>
      <p:sp>
        <p:nvSpPr>
          <p:cNvPr id="22" name="CuadroTexto 21">
            <a:extLst>
              <a:ext uri="{FF2B5EF4-FFF2-40B4-BE49-F238E27FC236}">
                <a16:creationId xmlns:a16="http://schemas.microsoft.com/office/drawing/2014/main" id="{BD304BBC-8BA5-46FF-AF7D-95DDC00C21A1}"/>
              </a:ext>
            </a:extLst>
          </p:cNvPr>
          <p:cNvSpPr txBox="1"/>
          <p:nvPr/>
        </p:nvSpPr>
        <p:spPr>
          <a:xfrm>
            <a:off x="1" y="315310"/>
            <a:ext cx="6170730" cy="4801314"/>
          </a:xfrm>
          <a:prstGeom prst="rect">
            <a:avLst/>
          </a:prstGeom>
          <a:noFill/>
        </p:spPr>
        <p:txBody>
          <a:bodyPr wrap="square" rtlCol="0">
            <a:spAutoFit/>
          </a:bodyPr>
          <a:lstStyle/>
          <a:p>
            <a:r>
              <a:rPr lang="es-ES" dirty="0"/>
              <a:t>Cada carta tiene un coste que va aumentando a cada turno que</a:t>
            </a:r>
          </a:p>
          <a:p>
            <a:r>
              <a:rPr lang="es-ES" dirty="0"/>
              <a:t>pasa en una partida hasta 10.También consta de un ataque y una defensa.</a:t>
            </a:r>
          </a:p>
          <a:p>
            <a:endParaRPr lang="es-ES" dirty="0"/>
          </a:p>
          <a:p>
            <a:endParaRPr lang="es-ES" dirty="0"/>
          </a:p>
          <a:p>
            <a:r>
              <a:rPr lang="es-ES" dirty="0"/>
              <a:t>Hay dos tipos de carta (de momento):</a:t>
            </a:r>
          </a:p>
          <a:p>
            <a:r>
              <a:rPr lang="es-ES" dirty="0"/>
              <a:t>	- Hechizos: cartas para encantar tus criaturas dándoles un </a:t>
            </a:r>
          </a:p>
          <a:p>
            <a:r>
              <a:rPr lang="es-ES" dirty="0"/>
              <a:t>	modificador, las de tu oponente dándoles una ventaja o</a:t>
            </a:r>
          </a:p>
          <a:p>
            <a:r>
              <a:rPr lang="es-ES" dirty="0"/>
              <a:t>	al terreno en sí.</a:t>
            </a:r>
          </a:p>
          <a:p>
            <a:r>
              <a:rPr lang="es-ES" dirty="0"/>
              <a:t>	-Criatura: seres que luchan por ti para que tu no recibas </a:t>
            </a:r>
          </a:p>
          <a:p>
            <a:r>
              <a:rPr lang="es-ES" dirty="0"/>
              <a:t>	daño y también causarlo al oponente.</a:t>
            </a:r>
          </a:p>
          <a:p>
            <a:r>
              <a:rPr lang="es-ES" dirty="0"/>
              <a:t>	</a:t>
            </a:r>
          </a:p>
          <a:p>
            <a:endParaRPr lang="es-ES" dirty="0"/>
          </a:p>
        </p:txBody>
      </p:sp>
    </p:spTree>
    <p:extLst>
      <p:ext uri="{BB962C8B-B14F-4D97-AF65-F5344CB8AC3E}">
        <p14:creationId xmlns:p14="http://schemas.microsoft.com/office/powerpoint/2010/main" val="187333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13D04D5-1A4A-4817-A6C6-CC9E35E3021C}"/>
              </a:ext>
            </a:extLst>
          </p:cNvPr>
          <p:cNvSpPr>
            <a:spLocks noGrp="1"/>
          </p:cNvSpPr>
          <p:nvPr>
            <p:ph idx="1"/>
          </p:nvPr>
        </p:nvSpPr>
        <p:spPr>
          <a:xfrm>
            <a:off x="9545092" y="3944203"/>
            <a:ext cx="2418794" cy="1232848"/>
          </a:xfrm>
        </p:spPr>
        <p:txBody>
          <a:bodyPr>
            <a:normAutofit/>
          </a:bodyPr>
          <a:lstStyle/>
          <a:p>
            <a:pPr marL="36900" indent="0">
              <a:buNone/>
            </a:pPr>
            <a:r>
              <a:rPr lang="es-ES" sz="1400" b="1" dirty="0"/>
              <a:t>Ataca infligiéndole en daño la vida del objetivo, por tanto esa carta es destruida y sale de la partida.</a:t>
            </a:r>
          </a:p>
        </p:txBody>
      </p:sp>
      <p:pic>
        <p:nvPicPr>
          <p:cNvPr id="5" name="Imagen 4">
            <a:extLst>
              <a:ext uri="{FF2B5EF4-FFF2-40B4-BE49-F238E27FC236}">
                <a16:creationId xmlns:a16="http://schemas.microsoft.com/office/drawing/2014/main" id="{9EBA622D-6E6B-45A1-9C1F-2FCEA8234090}"/>
              </a:ext>
            </a:extLst>
          </p:cNvPr>
          <p:cNvPicPr>
            <a:picLocks noChangeAspect="1"/>
          </p:cNvPicPr>
          <p:nvPr/>
        </p:nvPicPr>
        <p:blipFill>
          <a:blip r:embed="rId2"/>
          <a:stretch>
            <a:fillRect/>
          </a:stretch>
        </p:blipFill>
        <p:spPr>
          <a:xfrm>
            <a:off x="2646908" y="609600"/>
            <a:ext cx="6887536" cy="5925377"/>
          </a:xfrm>
          <a:prstGeom prst="rect">
            <a:avLst/>
          </a:prstGeom>
        </p:spPr>
      </p:pic>
      <p:cxnSp>
        <p:nvCxnSpPr>
          <p:cNvPr id="7" name="Conector recto de flecha 6">
            <a:extLst>
              <a:ext uri="{FF2B5EF4-FFF2-40B4-BE49-F238E27FC236}">
                <a16:creationId xmlns:a16="http://schemas.microsoft.com/office/drawing/2014/main" id="{6E6FA4F3-1A36-40EB-B8C6-C872E3B379B6}"/>
              </a:ext>
            </a:extLst>
          </p:cNvPr>
          <p:cNvCxnSpPr>
            <a:cxnSpLocks/>
          </p:cNvCxnSpPr>
          <p:nvPr/>
        </p:nvCxnSpPr>
        <p:spPr>
          <a:xfrm flipH="1" flipV="1">
            <a:off x="3957851" y="2729552"/>
            <a:ext cx="136477" cy="84616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54288E77-BE63-47A9-92C5-C34794C22FF3}"/>
              </a:ext>
            </a:extLst>
          </p:cNvPr>
          <p:cNvSpPr txBox="1"/>
          <p:nvPr/>
        </p:nvSpPr>
        <p:spPr>
          <a:xfrm>
            <a:off x="3214658" y="1806221"/>
            <a:ext cx="1702195" cy="1015663"/>
          </a:xfrm>
          <a:prstGeom prst="rect">
            <a:avLst/>
          </a:prstGeom>
          <a:noFill/>
        </p:spPr>
        <p:txBody>
          <a:bodyPr wrap="square" rtlCol="0">
            <a:spAutoFit/>
          </a:bodyPr>
          <a:lstStyle/>
          <a:p>
            <a:r>
              <a:rPr lang="es-ES" sz="1200" b="1" dirty="0"/>
              <a:t>Al no haber enemigo </a:t>
            </a:r>
          </a:p>
          <a:p>
            <a:r>
              <a:rPr lang="es-ES" sz="1200" b="1" dirty="0"/>
              <a:t>bloqueador el contrario</a:t>
            </a:r>
          </a:p>
          <a:p>
            <a:r>
              <a:rPr lang="es-ES" sz="1200" b="1" dirty="0"/>
              <a:t>recibe el daño de la </a:t>
            </a:r>
          </a:p>
          <a:p>
            <a:r>
              <a:rPr lang="es-ES" sz="1200" b="1" dirty="0"/>
              <a:t>carta atacante.</a:t>
            </a:r>
          </a:p>
        </p:txBody>
      </p:sp>
      <p:cxnSp>
        <p:nvCxnSpPr>
          <p:cNvPr id="11" name="Conector recto de flecha 10">
            <a:extLst>
              <a:ext uri="{FF2B5EF4-FFF2-40B4-BE49-F238E27FC236}">
                <a16:creationId xmlns:a16="http://schemas.microsoft.com/office/drawing/2014/main" id="{4AFF9F82-1010-44EE-A1CF-C668DEAAF847}"/>
              </a:ext>
            </a:extLst>
          </p:cNvPr>
          <p:cNvCxnSpPr>
            <a:cxnSpLocks/>
          </p:cNvCxnSpPr>
          <p:nvPr/>
        </p:nvCxnSpPr>
        <p:spPr>
          <a:xfrm flipV="1">
            <a:off x="6387152" y="2634018"/>
            <a:ext cx="0" cy="6277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6BBEE6B8-2657-40F5-A1DB-B5154707CEC6}"/>
              </a:ext>
            </a:extLst>
          </p:cNvPr>
          <p:cNvSpPr txBox="1"/>
          <p:nvPr/>
        </p:nvSpPr>
        <p:spPr>
          <a:xfrm>
            <a:off x="5648482" y="1621555"/>
            <a:ext cx="1325619" cy="1200329"/>
          </a:xfrm>
          <a:prstGeom prst="rect">
            <a:avLst/>
          </a:prstGeom>
          <a:noFill/>
        </p:spPr>
        <p:txBody>
          <a:bodyPr wrap="none" rtlCol="0">
            <a:spAutoFit/>
          </a:bodyPr>
          <a:lstStyle/>
          <a:p>
            <a:r>
              <a:rPr lang="es-ES" sz="1200" b="1" dirty="0"/>
              <a:t>No puede atacar </a:t>
            </a:r>
          </a:p>
          <a:p>
            <a:r>
              <a:rPr lang="es-ES" sz="1200" b="1" dirty="0"/>
              <a:t>por no tener la</a:t>
            </a:r>
          </a:p>
          <a:p>
            <a:r>
              <a:rPr lang="es-ES" sz="1200" b="1" dirty="0"/>
              <a:t>habilidad</a:t>
            </a:r>
          </a:p>
          <a:p>
            <a:r>
              <a:rPr lang="es-ES" sz="1200" b="1" dirty="0"/>
              <a:t>“a distancia” a</a:t>
            </a:r>
          </a:p>
          <a:p>
            <a:r>
              <a:rPr lang="es-ES" sz="1200" b="1" dirty="0"/>
              <a:t>causa del terreno</a:t>
            </a:r>
          </a:p>
          <a:p>
            <a:r>
              <a:rPr lang="es-ES" sz="1200" b="1" dirty="0"/>
              <a:t>agua</a:t>
            </a:r>
          </a:p>
        </p:txBody>
      </p:sp>
      <p:cxnSp>
        <p:nvCxnSpPr>
          <p:cNvPr id="15" name="Conector recto de flecha 14">
            <a:extLst>
              <a:ext uri="{FF2B5EF4-FFF2-40B4-BE49-F238E27FC236}">
                <a16:creationId xmlns:a16="http://schemas.microsoft.com/office/drawing/2014/main" id="{6F5846FD-07AF-4938-B1BF-E10A1B9B0BF3}"/>
              </a:ext>
            </a:extLst>
          </p:cNvPr>
          <p:cNvCxnSpPr>
            <a:cxnSpLocks/>
          </p:cNvCxnSpPr>
          <p:nvPr/>
        </p:nvCxnSpPr>
        <p:spPr>
          <a:xfrm>
            <a:off x="8229600" y="3596187"/>
            <a:ext cx="1315492" cy="3480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7B9261D7-553D-42B6-A795-2E096D98797C}"/>
              </a:ext>
            </a:extLst>
          </p:cNvPr>
          <p:cNvCxnSpPr>
            <a:cxnSpLocks/>
          </p:cNvCxnSpPr>
          <p:nvPr/>
        </p:nvCxnSpPr>
        <p:spPr>
          <a:xfrm flipH="1">
            <a:off x="2115403" y="3429000"/>
            <a:ext cx="53150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CuadroTexto 19">
            <a:extLst>
              <a:ext uri="{FF2B5EF4-FFF2-40B4-BE49-F238E27FC236}">
                <a16:creationId xmlns:a16="http://schemas.microsoft.com/office/drawing/2014/main" id="{40C6F6C8-B3F8-4712-8A8E-A92FDF5ABBF2}"/>
              </a:ext>
            </a:extLst>
          </p:cNvPr>
          <p:cNvSpPr txBox="1"/>
          <p:nvPr/>
        </p:nvSpPr>
        <p:spPr>
          <a:xfrm>
            <a:off x="18388" y="3267965"/>
            <a:ext cx="2410384" cy="2585323"/>
          </a:xfrm>
          <a:prstGeom prst="rect">
            <a:avLst/>
          </a:prstGeom>
          <a:noFill/>
        </p:spPr>
        <p:txBody>
          <a:bodyPr wrap="square" rtlCol="0">
            <a:spAutoFit/>
          </a:bodyPr>
          <a:lstStyle/>
          <a:p>
            <a:r>
              <a:rPr lang="es-ES" dirty="0"/>
              <a:t>Al recibir daño se le </a:t>
            </a:r>
          </a:p>
          <a:p>
            <a:r>
              <a:rPr lang="es-ES" dirty="0"/>
              <a:t>añade ese daño al jugador</a:t>
            </a:r>
          </a:p>
          <a:p>
            <a:r>
              <a:rPr lang="es-ES" dirty="0"/>
              <a:t>objetivo restándose del contrario</a:t>
            </a:r>
          </a:p>
          <a:p>
            <a:r>
              <a:rPr lang="es-ES" dirty="0"/>
              <a:t>en caso de este haber recibido daño,</a:t>
            </a:r>
          </a:p>
          <a:p>
            <a:r>
              <a:rPr lang="es-ES" dirty="0"/>
              <a:t>funcionando como una balanza</a:t>
            </a:r>
          </a:p>
        </p:txBody>
      </p:sp>
    </p:spTree>
    <p:extLst>
      <p:ext uri="{BB962C8B-B14F-4D97-AF65-F5344CB8AC3E}">
        <p14:creationId xmlns:p14="http://schemas.microsoft.com/office/powerpoint/2010/main" val="354213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3EEA3-E2D7-4376-BC86-A51379041523}"/>
              </a:ext>
            </a:extLst>
          </p:cNvPr>
          <p:cNvSpPr>
            <a:spLocks noGrp="1"/>
          </p:cNvSpPr>
          <p:nvPr>
            <p:ph type="title"/>
          </p:nvPr>
        </p:nvSpPr>
        <p:spPr/>
        <p:txBody>
          <a:bodyPr>
            <a:normAutofit/>
          </a:bodyPr>
          <a:lstStyle/>
          <a:p>
            <a:r>
              <a:rPr lang="es-ES" dirty="0"/>
              <a:t>En el futuro</a:t>
            </a:r>
          </a:p>
        </p:txBody>
      </p:sp>
      <p:sp>
        <p:nvSpPr>
          <p:cNvPr id="3" name="Marcador de contenido 2">
            <a:extLst>
              <a:ext uri="{FF2B5EF4-FFF2-40B4-BE49-F238E27FC236}">
                <a16:creationId xmlns:a16="http://schemas.microsoft.com/office/drawing/2014/main" id="{36E284F1-B1D8-43AB-8D5E-B4D73D64EEDE}"/>
              </a:ext>
            </a:extLst>
          </p:cNvPr>
          <p:cNvSpPr>
            <a:spLocks noGrp="1"/>
          </p:cNvSpPr>
          <p:nvPr>
            <p:ph idx="1"/>
          </p:nvPr>
        </p:nvSpPr>
        <p:spPr>
          <a:xfrm>
            <a:off x="340589" y="1580051"/>
            <a:ext cx="10353762" cy="3284704"/>
          </a:xfrm>
        </p:spPr>
        <p:txBody>
          <a:bodyPr/>
          <a:lstStyle/>
          <a:p>
            <a:r>
              <a:rPr lang="es-ES" dirty="0"/>
              <a:t>Implementar otro tipo de cartas llamadas artefactos que otorgaran habilidades durante la partida a cartas que no las tengan, como ataque a distancia al esqueleto.</a:t>
            </a:r>
          </a:p>
          <a:p>
            <a:r>
              <a:rPr lang="es-ES" dirty="0"/>
              <a:t>Conseguir lograr un 2D/3D similar al caso de </a:t>
            </a:r>
            <a:r>
              <a:rPr lang="es-ES" dirty="0" err="1"/>
              <a:t>Octopath</a:t>
            </a:r>
            <a:r>
              <a:rPr lang="es-ES" dirty="0"/>
              <a:t> </a:t>
            </a:r>
            <a:r>
              <a:rPr lang="es-ES" dirty="0" err="1"/>
              <a:t>Traveler</a:t>
            </a:r>
            <a:r>
              <a:rPr lang="es-ES" dirty="0"/>
              <a:t>.</a:t>
            </a:r>
          </a:p>
          <a:p>
            <a:r>
              <a:rPr lang="es-ES" dirty="0"/>
              <a:t>Terminar la historia que queremos contar con este juego.</a:t>
            </a:r>
          </a:p>
          <a:p>
            <a:r>
              <a:rPr lang="es-ES" dirty="0"/>
              <a:t>Añadir más cartas para darle variedad.</a:t>
            </a:r>
          </a:p>
          <a:p>
            <a:r>
              <a:rPr lang="es-ES" dirty="0"/>
              <a:t>Meter animaciones a los bichos de las cartas y a las cartas en sí.</a:t>
            </a:r>
          </a:p>
        </p:txBody>
      </p:sp>
      <p:pic>
        <p:nvPicPr>
          <p:cNvPr id="5" name="Imagen 4">
            <a:extLst>
              <a:ext uri="{FF2B5EF4-FFF2-40B4-BE49-F238E27FC236}">
                <a16:creationId xmlns:a16="http://schemas.microsoft.com/office/drawing/2014/main" id="{3729314F-3023-4FC6-BF8B-42770B7341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3940" y="2354097"/>
            <a:ext cx="3993300" cy="2510657"/>
          </a:xfrm>
          <a:prstGeom prst="rect">
            <a:avLst/>
          </a:prstGeom>
        </p:spPr>
      </p:pic>
      <p:pic>
        <p:nvPicPr>
          <p:cNvPr id="7" name="Imagen 6">
            <a:extLst>
              <a:ext uri="{FF2B5EF4-FFF2-40B4-BE49-F238E27FC236}">
                <a16:creationId xmlns:a16="http://schemas.microsoft.com/office/drawing/2014/main" id="{CE8A2CFE-9495-4503-82B9-26C326534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617" y="5458195"/>
            <a:ext cx="3951027" cy="790205"/>
          </a:xfrm>
          <a:prstGeom prst="rect">
            <a:avLst/>
          </a:prstGeom>
        </p:spPr>
      </p:pic>
      <p:pic>
        <p:nvPicPr>
          <p:cNvPr id="8" name="Imagen 7">
            <a:extLst>
              <a:ext uri="{FF2B5EF4-FFF2-40B4-BE49-F238E27FC236}">
                <a16:creationId xmlns:a16="http://schemas.microsoft.com/office/drawing/2014/main" id="{CE1FADC7-8986-4B0F-84A1-64FEE3E41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066" y="5458194"/>
            <a:ext cx="3951027" cy="790205"/>
          </a:xfrm>
          <a:prstGeom prst="rect">
            <a:avLst/>
          </a:prstGeom>
        </p:spPr>
      </p:pic>
      <p:pic>
        <p:nvPicPr>
          <p:cNvPr id="9" name="Imagen 8">
            <a:extLst>
              <a:ext uri="{FF2B5EF4-FFF2-40B4-BE49-F238E27FC236}">
                <a16:creationId xmlns:a16="http://schemas.microsoft.com/office/drawing/2014/main" id="{18FDF2D6-65F2-42ED-AE9B-CA15D0353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300" y="5458194"/>
            <a:ext cx="3951027" cy="790205"/>
          </a:xfrm>
          <a:prstGeom prst="rect">
            <a:avLst/>
          </a:prstGeom>
        </p:spPr>
      </p:pic>
    </p:spTree>
    <p:extLst>
      <p:ext uri="{BB962C8B-B14F-4D97-AF65-F5344CB8AC3E}">
        <p14:creationId xmlns:p14="http://schemas.microsoft.com/office/powerpoint/2010/main" val="185450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F69C86-C705-4189-AB14-1DF0F823C1BC}"/>
              </a:ext>
            </a:extLst>
          </p:cNvPr>
          <p:cNvSpPr>
            <a:spLocks noGrp="1"/>
          </p:cNvSpPr>
          <p:nvPr>
            <p:ph type="title"/>
          </p:nvPr>
        </p:nvSpPr>
        <p:spPr>
          <a:xfrm>
            <a:off x="4381500" y="2610302"/>
            <a:ext cx="3429000" cy="1637395"/>
          </a:xfrm>
        </p:spPr>
        <p:txBody>
          <a:bodyPr>
            <a:noAutofit/>
          </a:bodyPr>
          <a:lstStyle/>
          <a:p>
            <a:pPr algn="ctr"/>
            <a:r>
              <a:rPr lang="es-ES" sz="8800" dirty="0"/>
              <a:t>FIN</a:t>
            </a:r>
          </a:p>
        </p:txBody>
      </p:sp>
    </p:spTree>
    <p:extLst>
      <p:ext uri="{BB962C8B-B14F-4D97-AF65-F5344CB8AC3E}">
        <p14:creationId xmlns:p14="http://schemas.microsoft.com/office/powerpoint/2010/main" val="16230092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194</TotalTime>
  <Words>610</Words>
  <Application>Microsoft Office PowerPoint</Application>
  <PresentationFormat>Panorámica</PresentationFormat>
  <Paragraphs>61</Paragraphs>
  <Slides>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vt:i4>
      </vt:variant>
    </vt:vector>
  </HeadingPairs>
  <TitlesOfParts>
    <vt:vector size="12" baseType="lpstr">
      <vt:lpstr>Arial</vt:lpstr>
      <vt:lpstr>Century Gothic</vt:lpstr>
      <vt:lpstr>Wingdings 3</vt:lpstr>
      <vt:lpstr>Ion</vt:lpstr>
      <vt:lpstr>The Foil Game (Nombre provisional)</vt:lpstr>
      <vt:lpstr>Historia</vt:lpstr>
      <vt:lpstr>Mecánicas</vt:lpstr>
      <vt:lpstr>Presentación de PowerPoint</vt:lpstr>
      <vt:lpstr>Presentación de PowerPoint</vt:lpstr>
      <vt:lpstr>Presentación de PowerPoint</vt:lpstr>
      <vt:lpstr>En el futuro</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Foil Game (Nombre provisional)</dc:title>
  <dc:creator>ANDRÉS MARÍN BELLOSTAS</dc:creator>
  <cp:lastModifiedBy>ANDRÉS MARÍN BELLOSTAS</cp:lastModifiedBy>
  <cp:revision>2</cp:revision>
  <dcterms:created xsi:type="dcterms:W3CDTF">2022-04-06T10:28:57Z</dcterms:created>
  <dcterms:modified xsi:type="dcterms:W3CDTF">2022-04-06T13:56:57Z</dcterms:modified>
</cp:coreProperties>
</file>