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7" r:id="rId2"/>
    <p:sldId id="258" r:id="rId3"/>
    <p:sldId id="264" r:id="rId4"/>
    <p:sldId id="323" r:id="rId5"/>
    <p:sldId id="261" r:id="rId6"/>
    <p:sldId id="324" r:id="rId7"/>
    <p:sldId id="325" r:id="rId8"/>
    <p:sldId id="301" r:id="rId9"/>
    <p:sldId id="265" r:id="rId10"/>
    <p:sldId id="326" r:id="rId11"/>
    <p:sldId id="271" r:id="rId12"/>
    <p:sldId id="272" r:id="rId13"/>
    <p:sldId id="303" r:id="rId14"/>
    <p:sldId id="304" r:id="rId15"/>
    <p:sldId id="305" r:id="rId16"/>
    <p:sldId id="306" r:id="rId17"/>
    <p:sldId id="307" r:id="rId18"/>
    <p:sldId id="276" r:id="rId19"/>
    <p:sldId id="273" r:id="rId20"/>
    <p:sldId id="277" r:id="rId21"/>
    <p:sldId id="321" r:id="rId22"/>
    <p:sldId id="322" r:id="rId23"/>
    <p:sldId id="278" r:id="rId24"/>
    <p:sldId id="282" r:id="rId25"/>
    <p:sldId id="283" r:id="rId26"/>
    <p:sldId id="308" r:id="rId27"/>
    <p:sldId id="29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14723"/>
    <a:srgbClr val="FF5D5D"/>
    <a:srgbClr val="C00000"/>
    <a:srgbClr val="3A6695"/>
    <a:srgbClr val="9CC5FD"/>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1" autoAdjust="0"/>
    <p:restoredTop sz="77904" autoAdjust="0"/>
  </p:normalViewPr>
  <p:slideViewPr>
    <p:cSldViewPr snapToGrid="0">
      <p:cViewPr>
        <p:scale>
          <a:sx n="66" d="100"/>
          <a:sy n="66" d="100"/>
        </p:scale>
        <p:origin x="1196" y="2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5" d="100"/>
        <a:sy n="25" d="100"/>
      </p:scale>
      <p:origin x="0" y="0"/>
    </p:cViewPr>
  </p:sorterViewPr>
  <p:notesViewPr>
    <p:cSldViewPr snapToGrid="0">
      <p:cViewPr varScale="1">
        <p:scale>
          <a:sx n="72" d="100"/>
          <a:sy n="72" d="100"/>
        </p:scale>
        <p:origin x="288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extLst>
      <p:ext uri="{BB962C8B-B14F-4D97-AF65-F5344CB8AC3E}">
        <p14:creationId xmlns:p14="http://schemas.microsoft.com/office/powerpoint/2010/main" val="327423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nSpc>
                <a:spcPct val="125000"/>
              </a:lnSpc>
            </a:pPr>
            <a:r>
              <a:rPr lang="zh-CN" altLang="zh-CN" sz="1200" dirty="0">
                <a:effectLst/>
                <a:latin typeface="宋体" panose="02010600030101010101" pitchFamily="2" charset="-122"/>
                <a:ea typeface="宋体" panose="02010600030101010101" pitchFamily="2" charset="-122"/>
                <a:cs typeface="宋体" panose="02010600030101010101" pitchFamily="2" charset="-122"/>
              </a:rPr>
              <a:t>该系统分为离线与在线两部分。</a:t>
            </a:r>
          </a:p>
          <a:p>
            <a:pPr indent="304800">
              <a:lnSpc>
                <a:spcPct val="125000"/>
              </a:lnSpc>
            </a:pPr>
            <a:r>
              <a:rPr lang="zh-CN" altLang="zh-CN" sz="1200" dirty="0">
                <a:effectLst/>
                <a:latin typeface="宋体" panose="02010600030101010101" pitchFamily="2" charset="-122"/>
                <a:ea typeface="宋体" panose="02010600030101010101" pitchFamily="2" charset="-122"/>
                <a:cs typeface="宋体" panose="02010600030101010101" pitchFamily="2" charset="-122"/>
              </a:rPr>
              <a:t>离线部分中，本团队在权威新闻网上收集权威新闻，并在权威新闻库中检索与待检测新闻相关的新闻，作为检测长文本假新闻的证据；使用假新闻检测相关数据集微调预训练模型，使模型适用于该下游任务，即假新闻检测。</a:t>
            </a:r>
          </a:p>
          <a:p>
            <a:pPr indent="304800">
              <a:lnSpc>
                <a:spcPct val="125000"/>
              </a:lnSpc>
            </a:pPr>
            <a:r>
              <a:rPr lang="zh-CN" altLang="zh-CN" sz="1200" dirty="0">
                <a:effectLst/>
                <a:latin typeface="宋体" panose="02010600030101010101" pitchFamily="2" charset="-122"/>
                <a:ea typeface="宋体" panose="02010600030101010101" pitchFamily="2" charset="-122"/>
                <a:cs typeface="宋体" panose="02010600030101010101" pitchFamily="2" charset="-122"/>
              </a:rPr>
              <a:t>在线部分中，该系统使用段落粒度的文档交互表示模型提取待检测文本与权威新闻的相关性特征，并引入注意力机制计算文本相似度，最后对相似度作阈值判断，得出待检测新闻的真假。</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nSpc>
                <a:spcPct val="125000"/>
              </a:lnSpc>
            </a:pPr>
            <a:r>
              <a:rPr lang="zh-CN" altLang="zh-CN" sz="1200" dirty="0">
                <a:effectLst/>
                <a:latin typeface="宋体" panose="02010600030101010101" pitchFamily="2" charset="-122"/>
                <a:ea typeface="宋体" panose="02010600030101010101" pitchFamily="2" charset="-122"/>
                <a:cs typeface="宋体" panose="02010600030101010101" pitchFamily="2" charset="-122"/>
              </a:rPr>
              <a:t>本团队构建了一个权威新闻库，通过计算待检测新闻与权威新闻的文本相似度，判断待检测新闻的真假。</a:t>
            </a:r>
          </a:p>
          <a:p>
            <a:pPr indent="304800">
              <a:lnSpc>
                <a:spcPct val="125000"/>
              </a:lnSpc>
            </a:pPr>
            <a:r>
              <a:rPr lang="zh-CN" altLang="zh-CN" sz="1200" dirty="0">
                <a:effectLst/>
                <a:latin typeface="宋体" panose="02010600030101010101" pitchFamily="2" charset="-122"/>
                <a:ea typeface="宋体" panose="02010600030101010101" pitchFamily="2" charset="-122"/>
                <a:cs typeface="宋体" panose="02010600030101010101" pitchFamily="2" charset="-122"/>
              </a:rPr>
              <a:t>以“疫情”、“新冠”与“病例”为检索关键词，爬取中国新闻网的疫情相关新闻，根据时间排序得到两年内的所有新闻文本、作者、发布时间及新闻标题。对爬取的新闻进行数据清理，去除重复数据及长度小于</a:t>
            </a:r>
            <a:r>
              <a:rPr lang="en-US" altLang="zh-CN" sz="1200" dirty="0">
                <a:effectLst/>
                <a:latin typeface="宋体" panose="02010600030101010101" pitchFamily="2" charset="-122"/>
                <a:ea typeface="宋体" panose="02010600030101010101" pitchFamily="2" charset="-122"/>
                <a:cs typeface="宋体" panose="02010600030101010101" pitchFamily="2" charset="-122"/>
              </a:rPr>
              <a:t>500</a:t>
            </a:r>
            <a:r>
              <a:rPr lang="zh-CN" altLang="zh-CN" sz="1200" dirty="0">
                <a:effectLst/>
                <a:latin typeface="宋体" panose="02010600030101010101" pitchFamily="2" charset="-122"/>
                <a:ea typeface="宋体" panose="02010600030101010101" pitchFamily="2" charset="-122"/>
                <a:cs typeface="宋体" panose="02010600030101010101" pitchFamily="2" charset="-122"/>
              </a:rPr>
              <a:t>的新闻文本，最终得到权威新闻数据库，总计</a:t>
            </a:r>
            <a:r>
              <a:rPr lang="en-US" altLang="zh-CN" sz="1200" dirty="0">
                <a:effectLst/>
                <a:latin typeface="宋体" panose="02010600030101010101" pitchFamily="2" charset="-122"/>
                <a:ea typeface="宋体" panose="02010600030101010101" pitchFamily="2" charset="-122"/>
                <a:cs typeface="宋体" panose="02010600030101010101" pitchFamily="2" charset="-122"/>
              </a:rPr>
              <a:t>25149</a:t>
            </a:r>
            <a:r>
              <a:rPr lang="zh-CN" altLang="zh-CN" sz="1200" dirty="0">
                <a:effectLst/>
                <a:latin typeface="宋体" panose="02010600030101010101" pitchFamily="2" charset="-122"/>
                <a:ea typeface="宋体" panose="02010600030101010101" pitchFamily="2" charset="-122"/>
                <a:cs typeface="宋体" panose="02010600030101010101" pitchFamily="2" charset="-122"/>
              </a:rPr>
              <a:t>条权威新闻数据。</a:t>
            </a: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extLst>
      <p:ext uri="{BB962C8B-B14F-4D97-AF65-F5344CB8AC3E}">
        <p14:creationId xmlns:p14="http://schemas.microsoft.com/office/powerpoint/2010/main" val="3350506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effectLst/>
                <a:ea typeface="宋体" panose="02010600030101010101" pitchFamily="2" charset="-122"/>
                <a:cs typeface="宋体" panose="02010600030101010101" pitchFamily="2" charset="-122"/>
              </a:rPr>
              <a:t>在联机框架的启发下，</a:t>
            </a:r>
            <a:r>
              <a:rPr lang="zh-CN" altLang="en-US" sz="1200" dirty="0">
                <a:effectLst/>
                <a:ea typeface="宋体" panose="02010600030101010101" pitchFamily="2" charset="-122"/>
                <a:cs typeface="宋体" panose="02010600030101010101" pitchFamily="2" charset="-122"/>
              </a:rPr>
              <a:t>本团队的系统采用</a:t>
            </a:r>
            <a:r>
              <a:rPr lang="zh-CN" altLang="zh-CN" sz="1200" dirty="0">
                <a:effectLst/>
                <a:ea typeface="宋体" panose="02010600030101010101" pitchFamily="2" charset="-122"/>
                <a:cs typeface="宋体" panose="02010600030101010101" pitchFamily="2" charset="-122"/>
              </a:rPr>
              <a:t>多阶段处理长文本假新闻</a:t>
            </a:r>
            <a:r>
              <a:rPr lang="zh-CN" altLang="en-US" sz="1200" dirty="0">
                <a:effectLst/>
                <a:ea typeface="宋体" panose="02010600030101010101" pitchFamily="2" charset="-122"/>
                <a:cs typeface="宋体" panose="02010600030101010101" pitchFamily="2" charset="-122"/>
              </a:rPr>
              <a:t>检测的方法</a:t>
            </a:r>
            <a:r>
              <a:rPr lang="zh-CN" altLang="zh-CN" sz="1200" dirty="0">
                <a:effectLst/>
                <a:ea typeface="宋体" panose="02010600030101010101" pitchFamily="2" charset="-122"/>
                <a:cs typeface="宋体" panose="02010600030101010101" pitchFamily="2" charset="-122"/>
              </a:rPr>
              <a:t>。</a:t>
            </a:r>
            <a:endParaRPr lang="en-US" altLang="zh-CN" sz="1200" dirty="0">
              <a:effectLst/>
              <a:ea typeface="宋体" panose="02010600030101010101" pitchFamily="2" charset="-122"/>
              <a:cs typeface="宋体" panose="02010600030101010101" pitchFamily="2" charset="-122"/>
            </a:endParaRPr>
          </a:p>
          <a:p>
            <a:r>
              <a:rPr lang="zh-CN" altLang="zh-CN" sz="1200" dirty="0">
                <a:effectLst/>
                <a:ea typeface="宋体" panose="02010600030101010101" pitchFamily="2" charset="-122"/>
                <a:cs typeface="宋体" panose="02010600030101010101" pitchFamily="2" charset="-122"/>
              </a:rPr>
              <a:t>它由三个阶段组成。</a:t>
            </a:r>
            <a:endParaRPr lang="en-US" altLang="zh-CN" sz="1200" dirty="0">
              <a:effectLst/>
              <a:ea typeface="宋体" panose="02010600030101010101" pitchFamily="2" charset="-122"/>
              <a:cs typeface="宋体" panose="02010600030101010101" pitchFamily="2" charset="-122"/>
            </a:endParaRPr>
          </a:p>
          <a:p>
            <a:r>
              <a:rPr lang="zh-CN" altLang="zh-CN" sz="1200" dirty="0">
                <a:effectLst/>
                <a:ea typeface="宋体" panose="02010600030101010101" pitchFamily="2" charset="-122"/>
                <a:cs typeface="宋体" panose="02010600030101010101" pitchFamily="2" charset="-122"/>
              </a:rPr>
              <a:t>在第一阶段，首先利用</a:t>
            </a:r>
            <a:r>
              <a:rPr lang="en-US" altLang="zh-CN" sz="1200" dirty="0">
                <a:effectLst/>
                <a:ea typeface="宋体" panose="02010600030101010101" pitchFamily="2" charset="-122"/>
                <a:cs typeface="宋体" panose="02010600030101010101" pitchFamily="2" charset="-122"/>
              </a:rPr>
              <a:t>BM25</a:t>
            </a:r>
            <a:r>
              <a:rPr lang="zh-CN" altLang="zh-CN" sz="1200" dirty="0">
                <a:effectLst/>
                <a:ea typeface="宋体" panose="02010600030101010101" pitchFamily="2" charset="-122"/>
                <a:cs typeface="宋体" panose="02010600030101010101" pitchFamily="2" charset="-122"/>
              </a:rPr>
              <a:t>模型对待检测长文本新闻与权威新闻的相似度打分，选出得分最高的六个候选权威新闻。</a:t>
            </a:r>
            <a:endParaRPr lang="en-US" altLang="zh-CN" sz="1200" dirty="0">
              <a:effectLst/>
              <a:ea typeface="宋体" panose="02010600030101010101" pitchFamily="2" charset="-122"/>
              <a:cs typeface="宋体" panose="02010600030101010101" pitchFamily="2" charset="-122"/>
            </a:endParaRPr>
          </a:p>
          <a:p>
            <a:r>
              <a:rPr lang="zh-CN" altLang="zh-CN" sz="1200" dirty="0">
                <a:effectLst/>
                <a:ea typeface="宋体" panose="02010600030101010101" pitchFamily="2" charset="-122"/>
                <a:cs typeface="宋体" panose="02010600030101010101" pitchFamily="2" charset="-122"/>
              </a:rPr>
              <a:t>在第二阶段，使用现有的数据集对分类任务中的</a:t>
            </a:r>
            <a:r>
              <a:rPr lang="en-US" altLang="zh-CN" sz="1200" dirty="0">
                <a:effectLst/>
                <a:ea typeface="宋体" panose="02010600030101010101" pitchFamily="2" charset="-122"/>
                <a:cs typeface="宋体" panose="02010600030101010101" pitchFamily="2" charset="-122"/>
              </a:rPr>
              <a:t>BERT</a:t>
            </a:r>
            <a:r>
              <a:rPr lang="zh-CN" altLang="zh-CN" sz="1200" dirty="0">
                <a:effectLst/>
                <a:ea typeface="宋体" panose="02010600030101010101" pitchFamily="2" charset="-122"/>
                <a:cs typeface="宋体" panose="02010600030101010101" pitchFamily="2" charset="-122"/>
              </a:rPr>
              <a:t>模型进行微调，以使其适用于新闻文本段落之间的语义关系建模。</a:t>
            </a:r>
            <a:endParaRPr lang="en-US" altLang="zh-CN" sz="1200" dirty="0">
              <a:effectLst/>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effectLst/>
                <a:ea typeface="宋体" panose="02010600030101010101" pitchFamily="2" charset="-122"/>
                <a:cs typeface="宋体" panose="02010600030101010101" pitchFamily="2" charset="-122"/>
              </a:rPr>
              <a:t>在第三阶段，本系统使用第一阶段中得到的候选新闻库与第二阶段得到的</a:t>
            </a:r>
            <a:r>
              <a:rPr lang="en-US" altLang="zh-CN" sz="1200" dirty="0">
                <a:effectLst/>
                <a:ea typeface="宋体" panose="02010600030101010101" pitchFamily="2" charset="-122"/>
                <a:cs typeface="宋体" panose="02010600030101010101" pitchFamily="2" charset="-122"/>
              </a:rPr>
              <a:t>BERT</a:t>
            </a:r>
            <a:r>
              <a:rPr lang="zh-CN" altLang="zh-CN" sz="1200" dirty="0">
                <a:effectLst/>
                <a:ea typeface="宋体" panose="02010600030101010101" pitchFamily="2" charset="-122"/>
                <a:cs typeface="宋体" panose="02010600030101010101" pitchFamily="2" charset="-122"/>
              </a:rPr>
              <a:t>模型</a:t>
            </a:r>
            <a:r>
              <a:rPr lang="zh-CN" altLang="en-US" sz="1200" dirty="0">
                <a:ln w="0"/>
                <a:effectLst>
                  <a:outerShdw blurRad="38100" dist="19050" dir="2700000" algn="tl" rotWithShape="0">
                    <a:schemeClr val="dk1">
                      <a:alpha val="40000"/>
                    </a:schemeClr>
                  </a:outerShdw>
                </a:effectLst>
                <a:ea typeface="宋体" panose="02010600030101010101" pitchFamily="2" charset="-122"/>
                <a:cs typeface="宋体" panose="02010600030101010101" pitchFamily="2" charset="-122"/>
              </a:rPr>
              <a:t>对待检测文本与候选新闻的段落进行交互式建模，得到段落粒度的文本交互特征。</a:t>
            </a:r>
            <a:r>
              <a:rPr lang="zh-CN" altLang="en-US" sz="1800" dirty="0">
                <a:ln w="0"/>
                <a:effectLst>
                  <a:outerShdw blurRad="38100" dist="19050" dir="2700000" algn="tl" rotWithShape="0">
                    <a:schemeClr val="dk1">
                      <a:alpha val="40000"/>
                    </a:schemeClr>
                  </a:outerShdw>
                </a:effectLst>
                <a:ea typeface="+mn-ea"/>
                <a:cs typeface="+mn-cs"/>
              </a:rPr>
              <a:t>使用</a:t>
            </a:r>
            <a:r>
              <a:rPr lang="en-US" altLang="zh-CN" sz="1800" dirty="0">
                <a:ln w="0"/>
                <a:effectLst>
                  <a:outerShdw blurRad="38100" dist="19050" dir="2700000" algn="tl" rotWithShape="0">
                    <a:schemeClr val="dk1">
                      <a:alpha val="40000"/>
                    </a:schemeClr>
                  </a:outerShdw>
                </a:effectLst>
                <a:ea typeface="+mn-ea"/>
                <a:cs typeface="+mn-cs"/>
              </a:rPr>
              <a:t>RNN</a:t>
            </a:r>
            <a:r>
              <a:rPr lang="zh-CN" altLang="en-US" sz="1800" dirty="0">
                <a:ln w="0"/>
                <a:effectLst>
                  <a:outerShdw blurRad="38100" dist="19050" dir="2700000" algn="tl" rotWithShape="0">
                    <a:schemeClr val="dk1">
                      <a:alpha val="40000"/>
                    </a:schemeClr>
                  </a:outerShdw>
                </a:effectLst>
                <a:ea typeface="+mn-ea"/>
                <a:cs typeface="+mn-cs"/>
              </a:rPr>
              <a:t>网络</a:t>
            </a:r>
            <a:r>
              <a:rPr lang="zh-CN" altLang="zh-CN" sz="1200" dirty="0">
                <a:effectLst/>
                <a:ea typeface="宋体" panose="02010600030101010101" pitchFamily="2" charset="-122"/>
                <a:cs typeface="宋体" panose="02010600030101010101" pitchFamily="2" charset="-122"/>
              </a:rPr>
              <a:t>进行相似度计算，预测待检测新闻文本的真假</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extLst>
      <p:ext uri="{BB962C8B-B14F-4D97-AF65-F5344CB8AC3E}">
        <p14:creationId xmlns:p14="http://schemas.microsoft.com/office/powerpoint/2010/main" val="2103189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extLst>
      <p:ext uri="{BB962C8B-B14F-4D97-AF65-F5344CB8AC3E}">
        <p14:creationId xmlns:p14="http://schemas.microsoft.com/office/powerpoint/2010/main" val="3871604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extLst>
      <p:ext uri="{BB962C8B-B14F-4D97-AF65-F5344CB8AC3E}">
        <p14:creationId xmlns:p14="http://schemas.microsoft.com/office/powerpoint/2010/main" val="1229526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extLst>
      <p:ext uri="{BB962C8B-B14F-4D97-AF65-F5344CB8AC3E}">
        <p14:creationId xmlns:p14="http://schemas.microsoft.com/office/powerpoint/2010/main" val="312394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effectLst/>
                    <a:latin typeface="宋体" panose="02010600030101010101" pitchFamily="2" charset="-122"/>
                    <a:ea typeface="宋体" panose="02010600030101010101" pitchFamily="2" charset="-122"/>
                    <a:cs typeface="宋体" panose="02010600030101010101" pitchFamily="2" charset="-122"/>
                  </a:rPr>
                  <a:t>若待检测文本与任何一个权威新闻的文本相似度超过设定的真假判别阈值，即</a:t>
                </a:r>
                <a14:m>
                  <m:oMath xmlns:m="http://schemas.openxmlformats.org/officeDocument/2006/math">
                    <m:acc>
                      <m:accPr>
                        <m:chr m:val="̂"/>
                        <m:ctrlPr>
                          <a:rPr lang="zh-CN" altLang="zh-CN" sz="1200" i="1">
                            <a:effectLst/>
                            <a:latin typeface="Cambria Math" panose="02040503050406030204" pitchFamily="18" charset="0"/>
                            <a:ea typeface="Cambria Math" panose="02040503050406030204" pitchFamily="18" charset="0"/>
                            <a:cs typeface="宋体" panose="02010600030101010101" pitchFamily="2" charset="-122"/>
                          </a:rPr>
                        </m:ctrlPr>
                      </m:accPr>
                      <m:e>
                        <m:sSub>
                          <m:sSubPr>
                            <m:ctrlPr>
                              <a:rPr lang="zh-CN" altLang="zh-CN" sz="12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200" i="1">
                                <a:effectLst/>
                                <a:latin typeface="Cambria Math" panose="02040503050406030204" pitchFamily="18" charset="0"/>
                                <a:ea typeface="宋体" panose="02010600030101010101" pitchFamily="2" charset="-122"/>
                                <a:cs typeface="宋体" panose="02010600030101010101" pitchFamily="2" charset="-122"/>
                              </a:rPr>
                              <m:t>𝑦</m:t>
                            </m:r>
                          </m:e>
                          <m:sub>
                            <m:r>
                              <a:rPr lang="en-US" altLang="zh-CN" sz="1200" i="1">
                                <a:effectLst/>
                                <a:latin typeface="Cambria Math" panose="02040503050406030204" pitchFamily="18" charset="0"/>
                                <a:ea typeface="宋体" panose="02010600030101010101" pitchFamily="2" charset="-122"/>
                                <a:cs typeface="宋体" panose="02010600030101010101" pitchFamily="2" charset="-122"/>
                              </a:rPr>
                              <m:t>𝑝𝑘</m:t>
                            </m:r>
                          </m:sub>
                        </m:sSub>
                      </m:e>
                    </m:acc>
                    <m:r>
                      <a:rPr lang="zh-CN" altLang="zh-CN" sz="1200">
                        <a:effectLst/>
                        <a:latin typeface="Cambria Math" panose="02040503050406030204" pitchFamily="18" charset="0"/>
                        <a:ea typeface="宋体" panose="02010600030101010101" pitchFamily="2" charset="-122"/>
                        <a:cs typeface="宋体" panose="02010600030101010101" pitchFamily="2" charset="-122"/>
                      </a:rPr>
                      <m:t>≥</m:t>
                    </m:r>
                    <m:r>
                      <a:rPr lang="en-US" altLang="zh-CN" sz="1200" i="1">
                        <a:effectLst/>
                        <a:latin typeface="Cambria Math" panose="02040503050406030204" pitchFamily="18" charset="0"/>
                        <a:ea typeface="宋体" panose="02010600030101010101" pitchFamily="2" charset="-122"/>
                        <a:cs typeface="宋体" panose="02010600030101010101" pitchFamily="2" charset="-122"/>
                      </a:rPr>
                      <m:t>0.8</m:t>
                    </m:r>
                  </m:oMath>
                </a14:m>
                <a:r>
                  <a:rPr lang="en-US" altLang="zh-CN" sz="1200" dirty="0">
                    <a:effectLst/>
                    <a:latin typeface="宋体" panose="02010600030101010101" pitchFamily="2" charset="-122"/>
                    <a:ea typeface="宋体" panose="02010600030101010101" pitchFamily="2" charset="-122"/>
                    <a:cs typeface="宋体" panose="02010600030101010101" pitchFamily="2" charset="-122"/>
                  </a:rPr>
                  <a:t>,</a:t>
                </a:r>
                <a:r>
                  <a:rPr lang="zh-CN" altLang="zh-CN" sz="1200" dirty="0">
                    <a:effectLst/>
                    <a:latin typeface="宋体" panose="02010600030101010101" pitchFamily="2" charset="-122"/>
                    <a:ea typeface="宋体" panose="02010600030101010101" pitchFamily="2" charset="-122"/>
                    <a:cs typeface="宋体" panose="02010600030101010101" pitchFamily="2" charset="-122"/>
                  </a:rPr>
                  <a:t>则待检测新闻文本为真新闻；若所有文本对的相似度均小于阈值，则待检测新闻为假新闻。</a:t>
                </a:r>
              </a:p>
              <a:p>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effectLst/>
                    <a:latin typeface="宋体" panose="02010600030101010101" pitchFamily="2" charset="-122"/>
                    <a:ea typeface="宋体" panose="02010600030101010101" pitchFamily="2" charset="-122"/>
                    <a:cs typeface="宋体" panose="02010600030101010101" pitchFamily="2" charset="-122"/>
                  </a:rPr>
                  <a:t>若待检测文本与任何一个权威新闻的文本相似度超过设定的真假判别阈值，即</a:t>
                </a:r>
                <a:r>
                  <a:rPr lang="zh-CN" altLang="zh-CN" sz="1200" i="0">
                    <a:effectLst/>
                    <a:latin typeface="Cambria Math" panose="02040503050406030204" pitchFamily="18" charset="0"/>
                  </a:rPr>
                  <a:t>(</a:t>
                </a:r>
                <a:r>
                  <a:rPr lang="en-US" altLang="zh-CN" sz="1200" i="0">
                    <a:effectLst/>
                    <a:latin typeface="Cambria Math" panose="02040503050406030204" pitchFamily="18" charset="0"/>
                    <a:ea typeface="宋体" panose="02010600030101010101" pitchFamily="2" charset="-122"/>
                    <a:cs typeface="宋体" panose="02010600030101010101" pitchFamily="2" charset="-122"/>
                  </a:rPr>
                  <a:t>𝑦</a:t>
                </a:r>
                <a:r>
                  <a:rPr lang="zh-CN" altLang="zh-CN" sz="1200" i="0">
                    <a:effectLst/>
                    <a:latin typeface="Cambria Math" panose="02040503050406030204" pitchFamily="18" charset="0"/>
                    <a:ea typeface="宋体" panose="02010600030101010101" pitchFamily="2" charset="-122"/>
                    <a:cs typeface="宋体" panose="02010600030101010101" pitchFamily="2" charset="-122"/>
                  </a:rPr>
                  <a:t>_</a:t>
                </a:r>
                <a:r>
                  <a:rPr lang="en-US" altLang="zh-CN" sz="1200" i="0">
                    <a:effectLst/>
                    <a:latin typeface="Cambria Math" panose="02040503050406030204" pitchFamily="18" charset="0"/>
                    <a:ea typeface="宋体" panose="02010600030101010101" pitchFamily="2" charset="-122"/>
                    <a:cs typeface="宋体" panose="02010600030101010101" pitchFamily="2" charset="-122"/>
                  </a:rPr>
                  <a:t>𝑝𝑘 </a:t>
                </a:r>
                <a:r>
                  <a:rPr lang="zh-CN" altLang="zh-CN" sz="1200" i="0">
                    <a:effectLst/>
                    <a:latin typeface="Cambria Math" panose="02040503050406030204" pitchFamily="18" charset="0"/>
                    <a:ea typeface="宋体" panose="02010600030101010101" pitchFamily="2" charset="-122"/>
                    <a:cs typeface="宋体" panose="02010600030101010101" pitchFamily="2" charset="-122"/>
                  </a:rPr>
                  <a:t>) ̂≥</a:t>
                </a:r>
                <a:r>
                  <a:rPr lang="en-US" altLang="zh-CN" sz="1200" i="0">
                    <a:effectLst/>
                    <a:latin typeface="Cambria Math" panose="02040503050406030204" pitchFamily="18" charset="0"/>
                    <a:ea typeface="宋体" panose="02010600030101010101" pitchFamily="2" charset="-122"/>
                    <a:cs typeface="宋体" panose="02010600030101010101" pitchFamily="2" charset="-122"/>
                  </a:rPr>
                  <a:t>0.8</a:t>
                </a:r>
                <a:r>
                  <a:rPr lang="en-US" altLang="zh-CN" sz="1200" dirty="0">
                    <a:effectLst/>
                    <a:latin typeface="宋体" panose="02010600030101010101" pitchFamily="2" charset="-122"/>
                    <a:ea typeface="宋体" panose="02010600030101010101" pitchFamily="2" charset="-122"/>
                    <a:cs typeface="宋体" panose="02010600030101010101" pitchFamily="2" charset="-122"/>
                  </a:rPr>
                  <a:t>,</a:t>
                </a:r>
                <a:r>
                  <a:rPr lang="zh-CN" altLang="zh-CN" sz="1200" dirty="0">
                    <a:effectLst/>
                    <a:latin typeface="宋体" panose="02010600030101010101" pitchFamily="2" charset="-122"/>
                    <a:ea typeface="宋体" panose="02010600030101010101" pitchFamily="2" charset="-122"/>
                    <a:cs typeface="宋体" panose="02010600030101010101" pitchFamily="2" charset="-122"/>
                  </a:rPr>
                  <a:t>则待检测新闻文本为真新闻；若所有文本对的相似度均小于阈值，则待检测新闻为假新闻。</a:t>
                </a:r>
              </a:p>
              <a:p>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真新闻：</a:t>
            </a:r>
            <a:r>
              <a:rPr lang="en-US" altLang="zh-CN" dirty="0">
                <a:effectLst/>
              </a:rPr>
              <a:t>45459</a:t>
            </a:r>
            <a:r>
              <a:rPr lang="zh-CN" altLang="en-US" dirty="0">
                <a:effectLst/>
              </a:rPr>
              <a:t>条</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假新闻：</a:t>
            </a:r>
            <a:r>
              <a:rPr lang="en-US" altLang="zh-CN" dirty="0">
                <a:effectLst/>
              </a:rPr>
              <a:t>409</a:t>
            </a:r>
            <a:r>
              <a:rPr lang="zh-CN" altLang="en-US" dirty="0">
                <a:effectLst/>
              </a:rPr>
              <a:t>条</a:t>
            </a:r>
            <a:endParaRPr lang="en-US" altLang="zh-CN" dirty="0">
              <a:effectLst/>
            </a:endParaRP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21</a:t>
            </a:fld>
            <a:endParaRPr lang="zh-CN" altLang="en-US"/>
          </a:p>
        </p:txBody>
      </p:sp>
    </p:spTree>
    <p:extLst>
      <p:ext uri="{BB962C8B-B14F-4D97-AF65-F5344CB8AC3E}">
        <p14:creationId xmlns:p14="http://schemas.microsoft.com/office/powerpoint/2010/main" val="746585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22</a:t>
            </a:fld>
            <a:endParaRPr lang="zh-CN" altLang="en-US"/>
          </a:p>
        </p:txBody>
      </p:sp>
    </p:spTree>
    <p:extLst>
      <p:ext uri="{BB962C8B-B14F-4D97-AF65-F5344CB8AC3E}">
        <p14:creationId xmlns:p14="http://schemas.microsoft.com/office/powerpoint/2010/main" val="474450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p:txBody>
      </p:sp>
      <p:sp>
        <p:nvSpPr>
          <p:cNvPr id="4" name="灯片编号占位符 3"/>
          <p:cNvSpPr>
            <a:spLocks noGrp="1"/>
          </p:cNvSpPr>
          <p:nvPr>
            <p:ph type="sldNum" sz="quarter" idx="5"/>
          </p:nvPr>
        </p:nvSpPr>
        <p:spPr/>
        <p:txBody>
          <a:bodyPr/>
          <a:lstStyle/>
          <a:p>
            <a:fld id="{C18D989B-0EBA-4169-8DD6-AF3EF5243047}" type="slidenum">
              <a:rPr lang="zh-CN" altLang="en-US" smtClean="0"/>
              <a:t>26</a:t>
            </a:fld>
            <a:endParaRPr lang="zh-CN" altLang="en-US"/>
          </a:p>
        </p:txBody>
      </p:sp>
    </p:spTree>
    <p:extLst>
      <p:ext uri="{BB962C8B-B14F-4D97-AF65-F5344CB8AC3E}">
        <p14:creationId xmlns:p14="http://schemas.microsoft.com/office/powerpoint/2010/main" val="2228838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extLst>
      <p:ext uri="{BB962C8B-B14F-4D97-AF65-F5344CB8AC3E}">
        <p14:creationId xmlns:p14="http://schemas.microsoft.com/office/powerpoint/2010/main" val="3530033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目前较为先进的假新闻检测模型均针对短文本，相较于短文本来说，长文本新闻的信息比较稀疏，难以提取具有判别性的语义特征，没办法较好地判断真实性。</a:t>
            </a:r>
            <a:endParaRPr lang="en-US" altLang="zh-CN" dirty="0"/>
          </a:p>
          <a:p>
            <a:endParaRPr lang="en-US" altLang="zh-CN" dirty="0"/>
          </a:p>
          <a:p>
            <a:r>
              <a:rPr lang="zh-CN" altLang="en-US" dirty="0"/>
              <a:t>虽然长文本新闻检测目前没有针对的模型，但是长文本相似度计算的发展已经非常成熟。</a:t>
            </a:r>
            <a:endParaRPr lang="en-US" altLang="zh-CN" dirty="0"/>
          </a:p>
          <a:p>
            <a:endParaRPr lang="en-US" altLang="zh-CN" dirty="0"/>
          </a:p>
          <a:p>
            <a:r>
              <a:rPr lang="zh-CN" altLang="en-US" dirty="0"/>
              <a:t>因此，我们从长文本相似度计算入手，逐渐构建出一个针对中文长文本假新闻的谣言检测系统。</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268251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335838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3997602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2022/11/27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2022/11/27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2022/11/27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1.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github.com/alibaba/AliceMind/tree/main/PLUG"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covid19.thunlp.org/archives/4/" TargetMode="External"/><Relationship Id="rId5" Type="http://schemas.openxmlformats.org/officeDocument/2006/relationships/image" Target="../media/image350.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hyperlink" Target="https://covid19.thunlp.org/archives/4/" TargetMode="External"/><Relationship Id="rId5" Type="http://schemas.openxmlformats.org/officeDocument/2006/relationships/hyperlink" Target="https://www.sciengine.com/SSI/issue/45/12" TargetMode="External"/><Relationship Id="rId4" Type="http://schemas.openxmlformats.org/officeDocument/2006/relationships/hyperlink" Target="https://www.sciengine.com/SSI/hom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sciengine.com/SSI/issue/45/12" TargetMode="External"/><Relationship Id="rId5" Type="http://schemas.openxmlformats.org/officeDocument/2006/relationships/hyperlink" Target="https://www.sciengine.com/SSI/home" TargetMode="External"/><Relationship Id="rId4" Type="http://schemas.openxmlformats.org/officeDocument/2006/relationships/hyperlink" Target="https://aclanthology.org/2022.naacl-main.24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1604" b="46967"/>
          <a:stretch>
            <a:fillRect/>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60020" y="2298457"/>
            <a:ext cx="10272053" cy="1569660"/>
          </a:xfrm>
          <a:prstGeom prst="rect">
            <a:avLst/>
          </a:prstGeom>
          <a:noFill/>
        </p:spPr>
        <p:txBody>
          <a:bodyPr wrap="square" rtlCol="0">
            <a:spAutoFit/>
          </a:bodyPr>
          <a:lstStyle/>
          <a:p>
            <a:pPr algn="r"/>
            <a:r>
              <a:rPr lang="zh-CN" altLang="en-US" sz="4800" b="1" dirty="0">
                <a:solidFill>
                  <a:schemeClr val="bg1">
                    <a:lumMod val="95000"/>
                  </a:schemeClr>
                </a:solidFill>
                <a:latin typeface="微软雅黑" panose="020B0503020204020204" pitchFamily="34" charset="-122"/>
                <a:ea typeface="微软雅黑" panose="020B0503020204020204" pitchFamily="34" charset="-122"/>
              </a:rPr>
              <a:t>面向长文本新闻的智能谣言检测系统</a:t>
            </a:r>
            <a:endParaRPr lang="en-US" altLang="zh-CN" sz="4800" b="1" dirty="0">
              <a:solidFill>
                <a:schemeClr val="bg1">
                  <a:lumMod val="95000"/>
                </a:schemeClr>
              </a:solidFill>
              <a:latin typeface="微软雅黑" panose="020B0503020204020204" pitchFamily="34" charset="-122"/>
              <a:ea typeface="微软雅黑" panose="020B0503020204020204" pitchFamily="34" charset="-122"/>
            </a:endParaRPr>
          </a:p>
          <a:p>
            <a:pPr algn="r"/>
            <a:r>
              <a:rPr lang="en-US" altLang="zh-CN" sz="4800" b="1" dirty="0">
                <a:solidFill>
                  <a:schemeClr val="bg1">
                    <a:lumMod val="95000"/>
                  </a:schemeClr>
                </a:solidFill>
                <a:latin typeface="微软雅黑" panose="020B0503020204020204" pitchFamily="34" charset="-122"/>
                <a:ea typeface="微软雅黑" panose="020B0503020204020204" pitchFamily="34" charset="-122"/>
              </a:rPr>
              <a:t>——</a:t>
            </a:r>
            <a:r>
              <a:rPr lang="zh-CN" altLang="en-US" sz="4800" b="1" dirty="0">
                <a:solidFill>
                  <a:schemeClr val="bg1">
                    <a:lumMod val="95000"/>
                  </a:schemeClr>
                </a:solidFill>
                <a:latin typeface="微软雅黑" panose="020B0503020204020204" pitchFamily="34" charset="-122"/>
                <a:ea typeface="微软雅黑" panose="020B0503020204020204" pitchFamily="34" charset="-122"/>
              </a:rPr>
              <a:t>以新冠肺炎疫情为例</a:t>
            </a: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中山大学智能工程学院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TextBox 6"/>
          <p:cNvSpPr txBox="1"/>
          <p:nvPr/>
        </p:nvSpPr>
        <p:spPr>
          <a:xfrm>
            <a:off x="1701944" y="5644928"/>
            <a:ext cx="5057746"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14723"/>
                </a:solidFill>
                <a:latin typeface="微软雅黑" panose="020B0503020204020204" pitchFamily="34" charset="-122"/>
                <a:ea typeface="微软雅黑" panose="020B0503020204020204" pitchFamily="34" charset="-122"/>
              </a:rPr>
              <a:t>答辩人</a:t>
            </a:r>
            <a:r>
              <a:rPr lang="zh-CN" altLang="en-US" dirty="0">
                <a:solidFill>
                  <a:srgbClr val="014723"/>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马梓玚，刘梦莎，方桂安，何诗韵</a:t>
            </a:r>
            <a:endParaRPr lang="en-US" altLang="zh-CN" dirty="0">
              <a:solidFill>
                <a:srgbClr val="014723"/>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7530494" y="5644928"/>
            <a:ext cx="1979982" cy="400085"/>
          </a:xfrm>
          <a:prstGeom prst="rect">
            <a:avLst/>
          </a:prstGeom>
          <a:noFill/>
        </p:spPr>
        <p:txBody>
          <a:bodyPr wrap="none" lIns="91416" tIns="45708" rIns="91416" bIns="45708" rtlCol="0">
            <a:spAutoFit/>
          </a:bodyPr>
          <a:lstStyle/>
          <a:p>
            <a:pPr algn="ctr"/>
            <a:r>
              <a:rPr lang="zh-CN" altLang="en-US" sz="2000" b="1" dirty="0">
                <a:solidFill>
                  <a:srgbClr val="014723"/>
                </a:solidFill>
                <a:latin typeface="微软雅黑" panose="020B0503020204020204" pitchFamily="34" charset="-122"/>
                <a:ea typeface="微软雅黑" panose="020B0503020204020204" pitchFamily="34" charset="-122"/>
              </a:rPr>
              <a:t>指导老师</a:t>
            </a:r>
            <a:r>
              <a:rPr lang="zh-CN" altLang="en-US" sz="2000" dirty="0">
                <a:solidFill>
                  <a:srgbClr val="014723"/>
                </a:solidFill>
                <a:latin typeface="微软雅黑" panose="020B0503020204020204" pitchFamily="34" charset="-122"/>
                <a:ea typeface="微软雅黑" panose="020B0503020204020204" pitchFamily="34" charset="-122"/>
              </a:rPr>
              <a:t>：沈颖</a:t>
            </a:r>
          </a:p>
        </p:txBody>
      </p:sp>
      <p:sp>
        <p:nvSpPr>
          <p:cNvPr id="11" name="Freeform 7"/>
          <p:cNvSpPr>
            <a:spLocks noChangeAspect="1" noEditPoints="1"/>
          </p:cNvSpPr>
          <p:nvPr/>
        </p:nvSpPr>
        <p:spPr bwMode="auto">
          <a:xfrm>
            <a:off x="1239044" y="561184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14723"/>
          </a:solidFill>
          <a:ln>
            <a:noFill/>
          </a:ln>
        </p:spPr>
        <p:txBody>
          <a:bodyPr vert="horz" wrap="square" lIns="91416" tIns="45708" rIns="91416" bIns="45708" numCol="1" anchor="t" anchorCtr="0" compatLnSpc="1"/>
          <a:lstStyle/>
          <a:p>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2" name="Freeform 8"/>
          <p:cNvSpPr>
            <a:spLocks noChangeAspect="1" noEditPoints="1"/>
          </p:cNvSpPr>
          <p:nvPr/>
        </p:nvSpPr>
        <p:spPr bwMode="auto">
          <a:xfrm>
            <a:off x="6990446" y="5578767"/>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14723"/>
          </a:solidFill>
          <a:ln>
            <a:noFill/>
          </a:ln>
        </p:spPr>
        <p:txBody>
          <a:bodyPr vert="horz" wrap="square" lIns="91416" tIns="45708" rIns="91416" bIns="45708" numCol="1" anchor="t" anchorCtr="0" compatLnSpc="1"/>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rotWithShape="1">
          <a:blip r:embed="rId4" cstate="print">
            <a:extLst>
              <a:ext uri="{28A0092B-C50C-407E-A947-70E740481C1C}">
                <a14:useLocalDpi xmlns:a14="http://schemas.microsoft.com/office/drawing/2010/main" val="0"/>
              </a:ext>
            </a:extLst>
          </a:blip>
          <a:srcRect t="21200" r="2284" b="11992"/>
          <a:stretch>
            <a:fillRect/>
          </a:stretch>
        </p:blipFill>
        <p:spPr>
          <a:xfrm>
            <a:off x="4339400" y="923192"/>
            <a:ext cx="3433000" cy="10726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750"/>
                            </p:stCondLst>
                            <p:childTnLst>
                              <p:par>
                                <p:cTn id="9" presetID="50" presetClass="entr" presetSubtype="0" decel="100000" fill="hold" grpId="0" nodeType="afterEffect">
                                  <p:stCondLst>
                                    <p:cond delay="0"/>
                                  </p:stCondLst>
                                  <p:iterate type="lt">
                                    <p:tmPct val="10000"/>
                                  </p:iterate>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strVal val="#ppt_w+.3"/>
                                          </p:val>
                                        </p:tav>
                                        <p:tav tm="100000">
                                          <p:val>
                                            <p:strVal val="#ppt_w"/>
                                          </p:val>
                                        </p:tav>
                                      </p:tavLst>
                                    </p:anim>
                                    <p:anim calcmode="lin" valueType="num">
                                      <p:cBhvr>
                                        <p:cTn id="12" dur="1000" fill="hold"/>
                                        <p:tgtEl>
                                          <p:spTgt spid="15"/>
                                        </p:tgtEl>
                                        <p:attrNameLst>
                                          <p:attrName>ppt_h</p:attrName>
                                        </p:attrNameLst>
                                      </p:cBhvr>
                                      <p:tavLst>
                                        <p:tav tm="0">
                                          <p:val>
                                            <p:strVal val="#ppt_h"/>
                                          </p:val>
                                        </p:tav>
                                        <p:tav tm="100000">
                                          <p:val>
                                            <p:strVal val="#ppt_h"/>
                                          </p:val>
                                        </p:tav>
                                      </p:tavLst>
                                    </p:anim>
                                    <p:animEffect transition="in" filter="fade">
                                      <p:cBhvr>
                                        <p:cTn id="13" dur="1000"/>
                                        <p:tgtEl>
                                          <p:spTgt spid="15"/>
                                        </p:tgtEl>
                                      </p:cBhvr>
                                    </p:animEffect>
                                  </p:childTnLst>
                                </p:cTn>
                              </p:par>
                            </p:childTnLst>
                          </p:cTn>
                        </p:par>
                        <p:par>
                          <p:cTn id="14" fill="hold">
                            <p:stCondLst>
                              <p:cond delay="4350"/>
                            </p:stCondLst>
                            <p:childTnLst>
                              <p:par>
                                <p:cTn id="15" presetID="8" presetClass="entr" presetSubtype="32" fill="hold" grpId="0" nodeType="afterEffect">
                                  <p:stCondLst>
                                    <p:cond delay="0"/>
                                  </p:stCondLst>
                                  <p:iterate type="lt">
                                    <p:tmPct val="10000"/>
                                  </p:iterate>
                                  <p:childTnLst>
                                    <p:set>
                                      <p:cBhvr>
                                        <p:cTn id="16" dur="1" fill="hold">
                                          <p:stCondLst>
                                            <p:cond delay="0"/>
                                          </p:stCondLst>
                                        </p:cTn>
                                        <p:tgtEl>
                                          <p:spTgt spid="16"/>
                                        </p:tgtEl>
                                        <p:attrNameLst>
                                          <p:attrName>style.visibility</p:attrName>
                                        </p:attrNameLst>
                                      </p:cBhvr>
                                      <p:to>
                                        <p:strVal val="visible"/>
                                      </p:to>
                                    </p:set>
                                    <p:animEffect transition="in" filter="diamond(out)">
                                      <p:cBhvr>
                                        <p:cTn id="17" dur="1000"/>
                                        <p:tgtEl>
                                          <p:spTgt spid="16"/>
                                        </p:tgtEl>
                                      </p:cBhvr>
                                    </p:animEffect>
                                  </p:childTnLst>
                                </p:cTn>
                              </p:par>
                            </p:childTnLst>
                          </p:cTn>
                        </p:par>
                        <p:par>
                          <p:cTn id="18" fill="hold">
                            <p:stCondLst>
                              <p:cond delay="6250"/>
                            </p:stCondLst>
                            <p:childTnLst>
                              <p:par>
                                <p:cTn id="19" presetID="53" presetClass="entr" presetSubtype="16"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par>
                          <p:cTn id="24" fill="hold">
                            <p:stCondLst>
                              <p:cond delay="6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725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775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P spid="13" grpId="0"/>
      <p:bldP spid="14" grpId="0"/>
      <p:bldP spid="11"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cxnSp>
        <p:nvCxnSpPr>
          <p:cNvPr id="33" name="直接连接符 32">
            <a:extLst>
              <a:ext uri="{FF2B5EF4-FFF2-40B4-BE49-F238E27FC236}">
                <a16:creationId xmlns:a16="http://schemas.microsoft.com/office/drawing/2014/main" id="{3EF53369-E72D-4642-AB3F-2AD59E515CEF}"/>
              </a:ext>
            </a:extLst>
          </p:cNvPr>
          <p:cNvCxnSpPr/>
          <p:nvPr/>
        </p:nvCxnSpPr>
        <p:spPr>
          <a:xfrm>
            <a:off x="425752" y="1374834"/>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a:extLst>
              <a:ext uri="{FF2B5EF4-FFF2-40B4-BE49-F238E27FC236}">
                <a16:creationId xmlns:a16="http://schemas.microsoft.com/office/drawing/2014/main" id="{5BF07522-55F4-4F0E-B611-1390F649EA76}"/>
              </a:ext>
            </a:extLst>
          </p:cNvPr>
          <p:cNvSpPr txBox="1"/>
          <p:nvPr/>
        </p:nvSpPr>
        <p:spPr>
          <a:xfrm>
            <a:off x="425752" y="1003902"/>
            <a:ext cx="2400000"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研究动机</a:t>
            </a:r>
          </a:p>
        </p:txBody>
      </p:sp>
      <p:sp>
        <p:nvSpPr>
          <p:cNvPr id="20" name="标题 1">
            <a:extLst>
              <a:ext uri="{FF2B5EF4-FFF2-40B4-BE49-F238E27FC236}">
                <a16:creationId xmlns:a16="http://schemas.microsoft.com/office/drawing/2014/main" id="{3037DC57-FF00-41CA-ABC1-AE7E474A7CFF}"/>
              </a:ext>
            </a:extLst>
          </p:cNvPr>
          <p:cNvSpPr txBox="1">
            <a:spLocks/>
          </p:cNvSpPr>
          <p:nvPr/>
        </p:nvSpPr>
        <p:spPr>
          <a:xfrm>
            <a:off x="407540" y="3201013"/>
            <a:ext cx="5084038" cy="1325563"/>
          </a:xfrm>
          <a:prstGeom prst="rect">
            <a:avLst/>
          </a:prstGeom>
          <a:ln w="19050">
            <a:solidFill>
              <a:schemeClr val="accent5">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50000"/>
              </a:lnSpc>
              <a:defRPr/>
            </a:pPr>
            <a:endParaRPr lang="en-US" altLang="zh-CN" sz="2400" dirty="0">
              <a:latin typeface="宋体" panose="02010600030101010101" pitchFamily="2" charset="-122"/>
              <a:ea typeface="宋体" panose="02010600030101010101" pitchFamily="2" charset="-122"/>
            </a:endParaRPr>
          </a:p>
        </p:txBody>
      </p:sp>
      <p:sp>
        <p:nvSpPr>
          <p:cNvPr id="21" name="标题 1">
            <a:extLst>
              <a:ext uri="{FF2B5EF4-FFF2-40B4-BE49-F238E27FC236}">
                <a16:creationId xmlns:a16="http://schemas.microsoft.com/office/drawing/2014/main" id="{95DE78C8-1830-440D-9E5A-7B7288B59BC0}"/>
              </a:ext>
            </a:extLst>
          </p:cNvPr>
          <p:cNvSpPr txBox="1">
            <a:spLocks/>
          </p:cNvSpPr>
          <p:nvPr/>
        </p:nvSpPr>
        <p:spPr>
          <a:xfrm>
            <a:off x="410783" y="5332819"/>
            <a:ext cx="5080795" cy="1070999"/>
          </a:xfrm>
          <a:prstGeom prst="rect">
            <a:avLst/>
          </a:prstGeom>
          <a:ln w="19050">
            <a:solidFill>
              <a:schemeClr val="accent5">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500"/>
              </a:spcBef>
            </a:pPr>
            <a:endParaRPr kumimoji="1" lang="zh-CN" altLang="en-US" sz="2400" b="1" dirty="0">
              <a:solidFill>
                <a:srgbClr val="002060"/>
              </a:solidFill>
              <a:latin typeface="SimHei" panose="02010609060101010101" pitchFamily="49" charset="-122"/>
              <a:ea typeface="SimHei" panose="02010609060101010101" pitchFamily="49" charset="-122"/>
            </a:endParaRPr>
          </a:p>
        </p:txBody>
      </p:sp>
      <p:sp>
        <p:nvSpPr>
          <p:cNvPr id="35" name="燕尾形 2">
            <a:extLst>
              <a:ext uri="{FF2B5EF4-FFF2-40B4-BE49-F238E27FC236}">
                <a16:creationId xmlns:a16="http://schemas.microsoft.com/office/drawing/2014/main" id="{27E67FB1-0936-4BF8-B6C4-9A2A97AF6100}"/>
              </a:ext>
            </a:extLst>
          </p:cNvPr>
          <p:cNvSpPr/>
          <p:nvPr/>
        </p:nvSpPr>
        <p:spPr>
          <a:xfrm>
            <a:off x="5858400" y="3530289"/>
            <a:ext cx="402269" cy="514350"/>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6" name="燕尾形 25">
            <a:extLst>
              <a:ext uri="{FF2B5EF4-FFF2-40B4-BE49-F238E27FC236}">
                <a16:creationId xmlns:a16="http://schemas.microsoft.com/office/drawing/2014/main" id="{8CECB21C-816D-4BCC-B341-28B8EFF5F747}"/>
              </a:ext>
            </a:extLst>
          </p:cNvPr>
          <p:cNvSpPr/>
          <p:nvPr/>
        </p:nvSpPr>
        <p:spPr>
          <a:xfrm>
            <a:off x="5858400" y="5597019"/>
            <a:ext cx="402269" cy="514350"/>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7" name="标题 1">
            <a:extLst>
              <a:ext uri="{FF2B5EF4-FFF2-40B4-BE49-F238E27FC236}">
                <a16:creationId xmlns:a16="http://schemas.microsoft.com/office/drawing/2014/main" id="{57EB82AC-5C3C-4BCC-833B-DF61E3865427}"/>
              </a:ext>
            </a:extLst>
          </p:cNvPr>
          <p:cNvSpPr txBox="1">
            <a:spLocks/>
          </p:cNvSpPr>
          <p:nvPr/>
        </p:nvSpPr>
        <p:spPr>
          <a:xfrm>
            <a:off x="6339503" y="3066576"/>
            <a:ext cx="5688460" cy="1361825"/>
          </a:xfrm>
          <a:prstGeom prst="rect">
            <a:avLst/>
          </a:prstGeom>
          <a:ln w="19050">
            <a:solidFill>
              <a:schemeClr val="accent5">
                <a:lumMod val="75000"/>
              </a:schemeClr>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just">
              <a:lnSpc>
                <a:spcPct val="125000"/>
              </a:lnSpc>
              <a:buFont typeface="Arial" panose="020B0604020202020204" pitchFamily="34" charset="0"/>
              <a:buChar char="•"/>
            </a:pPr>
            <a:r>
              <a:rPr lang="zh-CN" altLang="en-US" sz="1800" dirty="0">
                <a:ln w="0"/>
                <a:latin typeface="宋体" panose="02010600030101010101" pitchFamily="2" charset="-122"/>
                <a:ea typeface="宋体" panose="02010600030101010101" pitchFamily="2" charset="-122"/>
              </a:rPr>
              <a:t>使用构建的数据集对分类任务中的</a:t>
            </a:r>
            <a:r>
              <a:rPr lang="en-US" altLang="zh-CN" sz="1800" dirty="0">
                <a:ln w="0"/>
                <a:latin typeface="宋体" panose="02010600030101010101" pitchFamily="2" charset="-122"/>
                <a:ea typeface="宋体" panose="02010600030101010101" pitchFamily="2" charset="-122"/>
              </a:rPr>
              <a:t>BERT</a:t>
            </a:r>
            <a:r>
              <a:rPr lang="zh-CN" altLang="en-US" sz="1800" dirty="0">
                <a:ln w="0"/>
                <a:latin typeface="宋体" panose="02010600030101010101" pitchFamily="2" charset="-122"/>
                <a:ea typeface="宋体" panose="02010600030101010101" pitchFamily="2" charset="-122"/>
              </a:rPr>
              <a:t>模型进行微调，以使其适用于新闻文本</a:t>
            </a:r>
            <a:r>
              <a:rPr lang="zh-CN" altLang="en-US" sz="1800" dirty="0">
                <a:ln w="0"/>
                <a:solidFill>
                  <a:srgbClr val="C00000"/>
                </a:solidFill>
                <a:latin typeface="宋体" panose="02010600030101010101" pitchFamily="2" charset="-122"/>
                <a:ea typeface="宋体" panose="02010600030101010101" pitchFamily="2" charset="-122"/>
              </a:rPr>
              <a:t>段落之间的语义关系建模</a:t>
            </a:r>
            <a:r>
              <a:rPr lang="zh-CN" altLang="en-US" sz="1800" dirty="0">
                <a:ln w="0"/>
                <a:latin typeface="宋体" panose="02010600030101010101" pitchFamily="2" charset="-122"/>
                <a:ea typeface="宋体" panose="02010600030101010101" pitchFamily="2" charset="-122"/>
              </a:rPr>
              <a:t>。</a:t>
            </a:r>
            <a:endParaRPr lang="en-US" altLang="zh-CN" sz="1800" dirty="0">
              <a:ln w="0"/>
              <a:latin typeface="宋体" panose="02010600030101010101" pitchFamily="2" charset="-122"/>
              <a:ea typeface="宋体" panose="02010600030101010101" pitchFamily="2" charset="-122"/>
            </a:endParaRPr>
          </a:p>
          <a:p>
            <a:pPr marL="285750" indent="-285750" algn="just">
              <a:lnSpc>
                <a:spcPct val="125000"/>
              </a:lnSpc>
              <a:buFont typeface="Arial" panose="020B0604020202020204" pitchFamily="34" charset="0"/>
              <a:buChar char="•"/>
            </a:pPr>
            <a:r>
              <a:rPr lang="zh-CN" altLang="en-US" sz="1800" dirty="0">
                <a:ln w="0"/>
                <a:latin typeface="宋体" panose="02010600030101010101" pitchFamily="2" charset="-122"/>
                <a:ea typeface="宋体" panose="02010600030101010101" pitchFamily="2" charset="-122"/>
              </a:rPr>
              <a:t>在中国权威新闻网上爬取权威新闻，构建新闻库。</a:t>
            </a:r>
          </a:p>
        </p:txBody>
      </p:sp>
      <p:sp>
        <p:nvSpPr>
          <p:cNvPr id="39" name="标题 1">
            <a:extLst>
              <a:ext uri="{FF2B5EF4-FFF2-40B4-BE49-F238E27FC236}">
                <a16:creationId xmlns:a16="http://schemas.microsoft.com/office/drawing/2014/main" id="{55D4AE65-40DD-4CD7-8CCD-C418BD00DBE4}"/>
              </a:ext>
            </a:extLst>
          </p:cNvPr>
          <p:cNvSpPr txBox="1">
            <a:spLocks/>
          </p:cNvSpPr>
          <p:nvPr/>
        </p:nvSpPr>
        <p:spPr>
          <a:xfrm>
            <a:off x="6339923" y="5318695"/>
            <a:ext cx="5688039" cy="1070999"/>
          </a:xfrm>
          <a:prstGeom prst="rect">
            <a:avLst/>
          </a:prstGeom>
          <a:ln w="19050">
            <a:solidFill>
              <a:schemeClr val="accent5">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latin typeface="宋体" panose="02010600030101010101" pitchFamily="2" charset="-122"/>
                <a:ea typeface="宋体" panose="02010600030101010101" pitchFamily="2" charset="-122"/>
              </a:rPr>
              <a:t>搜集中文长文本真假新闻，使用</a:t>
            </a:r>
            <a:r>
              <a:rPr kumimoji="1" lang="en-US" altLang="zh-CN" sz="1800" dirty="0">
                <a:latin typeface="宋体" panose="02010600030101010101" pitchFamily="2" charset="-122"/>
                <a:ea typeface="宋体" panose="02010600030101010101" pitchFamily="2" charset="-122"/>
              </a:rPr>
              <a:t>PLUG</a:t>
            </a:r>
            <a:r>
              <a:rPr kumimoji="1" lang="zh-CN" altLang="en-US" sz="1800" dirty="0">
                <a:latin typeface="宋体" panose="02010600030101010101" pitchFamily="2" charset="-122"/>
                <a:ea typeface="宋体" panose="02010600030101010101" pitchFamily="2" charset="-122"/>
              </a:rPr>
              <a:t>构建数据集。</a:t>
            </a:r>
          </a:p>
        </p:txBody>
      </p:sp>
      <p:sp>
        <p:nvSpPr>
          <p:cNvPr id="41" name="矩形 40">
            <a:extLst>
              <a:ext uri="{FF2B5EF4-FFF2-40B4-BE49-F238E27FC236}">
                <a16:creationId xmlns:a16="http://schemas.microsoft.com/office/drawing/2014/main" id="{0BB36A9D-D1BF-4D42-94D3-159B38E46582}"/>
              </a:ext>
            </a:extLst>
          </p:cNvPr>
          <p:cNvSpPr/>
          <p:nvPr/>
        </p:nvSpPr>
        <p:spPr>
          <a:xfrm>
            <a:off x="410782" y="4819379"/>
            <a:ext cx="3429144" cy="507831"/>
          </a:xfrm>
          <a:prstGeom prst="rect">
            <a:avLst/>
          </a:prstGeom>
        </p:spPr>
        <p:txBody>
          <a:bodyPr wrap="none">
            <a:spAutoFit/>
          </a:bodyPr>
          <a:lstStyle/>
          <a:p>
            <a:pPr marL="457200" indent="-457200">
              <a:buFont typeface="Wingdings" pitchFamily="2" charset="2"/>
              <a:buChar char="Ø"/>
            </a:pPr>
            <a:r>
              <a:rPr kumimoji="1" lang="zh-CN" altLang="en-US" sz="2700" b="1" dirty="0">
                <a:solidFill>
                  <a:srgbClr val="002060"/>
                </a:solidFill>
                <a:latin typeface="SimHei" panose="02010609060101010101" pitchFamily="49" charset="-122"/>
                <a:ea typeface="SimHei" panose="02010609060101010101" pitchFamily="49" charset="-122"/>
              </a:rPr>
              <a:t>中文长文本数据集</a:t>
            </a:r>
            <a:endParaRPr lang="zh-CN" altLang="en-US" sz="2700" dirty="0">
              <a:solidFill>
                <a:srgbClr val="002060"/>
              </a:solidFill>
            </a:endParaRPr>
          </a:p>
        </p:txBody>
      </p:sp>
      <p:sp>
        <p:nvSpPr>
          <p:cNvPr id="42" name="矩形 41">
            <a:extLst>
              <a:ext uri="{FF2B5EF4-FFF2-40B4-BE49-F238E27FC236}">
                <a16:creationId xmlns:a16="http://schemas.microsoft.com/office/drawing/2014/main" id="{5D5CC1B9-EE42-4A63-B652-49F45AC56578}"/>
              </a:ext>
            </a:extLst>
          </p:cNvPr>
          <p:cNvSpPr/>
          <p:nvPr/>
        </p:nvSpPr>
        <p:spPr>
          <a:xfrm>
            <a:off x="410781" y="2558745"/>
            <a:ext cx="3081293" cy="507831"/>
          </a:xfrm>
          <a:prstGeom prst="rect">
            <a:avLst/>
          </a:prstGeom>
        </p:spPr>
        <p:txBody>
          <a:bodyPr wrap="none">
            <a:spAutoFit/>
          </a:bodyPr>
          <a:lstStyle/>
          <a:p>
            <a:pPr marL="457200" indent="-457200">
              <a:buFont typeface="Wingdings" pitchFamily="2" charset="2"/>
              <a:buChar char="Ø"/>
            </a:pPr>
            <a:r>
              <a:rPr kumimoji="1" lang="zh-CN" altLang="en-US" sz="2700" b="1" dirty="0">
                <a:latin typeface="SimHei" panose="02010609060101010101" pitchFamily="49" charset="-122"/>
                <a:ea typeface="SimHei" panose="02010609060101010101" pitchFamily="49" charset="-122"/>
              </a:rPr>
              <a:t>假新闻检测方法</a:t>
            </a:r>
            <a:endParaRPr lang="zh-CN" altLang="en-US" sz="2700" dirty="0"/>
          </a:p>
        </p:txBody>
      </p:sp>
      <p:sp>
        <p:nvSpPr>
          <p:cNvPr id="43" name="矩形 42">
            <a:extLst>
              <a:ext uri="{FF2B5EF4-FFF2-40B4-BE49-F238E27FC236}">
                <a16:creationId xmlns:a16="http://schemas.microsoft.com/office/drawing/2014/main" id="{E24C2967-A398-4003-A308-0FDF6A95C60A}"/>
              </a:ext>
            </a:extLst>
          </p:cNvPr>
          <p:cNvSpPr/>
          <p:nvPr/>
        </p:nvSpPr>
        <p:spPr>
          <a:xfrm>
            <a:off x="1428020" y="160277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latin typeface="SimHei" panose="02010609060101010101" pitchFamily="49" charset="-122"/>
                <a:ea typeface="SimHei" panose="02010609060101010101" pitchFamily="49" charset="-122"/>
              </a:rPr>
              <a:t>关键瓶颈</a:t>
            </a:r>
          </a:p>
        </p:txBody>
      </p:sp>
      <p:sp>
        <p:nvSpPr>
          <p:cNvPr id="44" name="矩形 43">
            <a:extLst>
              <a:ext uri="{FF2B5EF4-FFF2-40B4-BE49-F238E27FC236}">
                <a16:creationId xmlns:a16="http://schemas.microsoft.com/office/drawing/2014/main" id="{097F4B93-A5F5-42B1-9793-EDBA056E3F73}"/>
              </a:ext>
            </a:extLst>
          </p:cNvPr>
          <p:cNvSpPr/>
          <p:nvPr/>
        </p:nvSpPr>
        <p:spPr>
          <a:xfrm>
            <a:off x="8020610" y="1682294"/>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latin typeface="SimHei" panose="02010609060101010101" pitchFamily="49" charset="-122"/>
                <a:ea typeface="SimHei" panose="02010609060101010101" pitchFamily="49" charset="-122"/>
              </a:rPr>
              <a:t>成果创新</a:t>
            </a:r>
          </a:p>
        </p:txBody>
      </p:sp>
      <p:sp>
        <p:nvSpPr>
          <p:cNvPr id="47" name="文本框 46">
            <a:extLst>
              <a:ext uri="{FF2B5EF4-FFF2-40B4-BE49-F238E27FC236}">
                <a16:creationId xmlns:a16="http://schemas.microsoft.com/office/drawing/2014/main" id="{9AE42AE7-DCF4-4DF0-89F8-87B1EE983D71}"/>
              </a:ext>
            </a:extLst>
          </p:cNvPr>
          <p:cNvSpPr txBox="1"/>
          <p:nvPr/>
        </p:nvSpPr>
        <p:spPr>
          <a:xfrm>
            <a:off x="-22142" y="3183337"/>
            <a:ext cx="5434886" cy="1273875"/>
          </a:xfrm>
          <a:prstGeom prst="rect">
            <a:avLst/>
          </a:prstGeom>
          <a:noFill/>
        </p:spPr>
        <p:txBody>
          <a:bodyPr wrap="square">
            <a:spAutoFit/>
          </a:bodyPr>
          <a:lstStyle/>
          <a:p>
            <a:pPr marL="800100" lvl="1" indent="-342900">
              <a:lnSpc>
                <a:spcPct val="150000"/>
              </a:lnSpc>
              <a:buFont typeface="Arial" panose="020B0604020202020204" pitchFamily="34" charset="0"/>
              <a:buChar char="•"/>
              <a:defRPr/>
            </a:pPr>
            <a:r>
              <a:rPr lang="zh-CN" altLang="en-US" dirty="0">
                <a:latin typeface="宋体" panose="02010600030101010101" pitchFamily="2" charset="-122"/>
                <a:ea typeface="宋体" panose="02010600030101010101" pitchFamily="2" charset="-122"/>
              </a:rPr>
              <a:t>长文本新闻</a:t>
            </a:r>
            <a:r>
              <a:rPr lang="zh-CN" altLang="en-US" dirty="0">
                <a:solidFill>
                  <a:srgbClr val="C00000"/>
                </a:solidFill>
                <a:latin typeface="宋体" panose="02010600030101010101" pitchFamily="2" charset="-122"/>
                <a:ea typeface="宋体" panose="02010600030101010101" pitchFamily="2" charset="-122"/>
              </a:rPr>
              <a:t>信息稀疏</a:t>
            </a:r>
            <a:r>
              <a:rPr lang="zh-CN" altLang="en-US" dirty="0">
                <a:latin typeface="宋体" panose="02010600030101010101" pitchFamily="2" charset="-122"/>
                <a:ea typeface="宋体" panose="02010600030101010101" pitchFamily="2" charset="-122"/>
              </a:rPr>
              <a:t>导致</a:t>
            </a:r>
            <a:r>
              <a:rPr lang="zh-CN" altLang="en-US" b="1" dirty="0">
                <a:latin typeface="宋体" panose="02010600030101010101" pitchFamily="2" charset="-122"/>
                <a:ea typeface="宋体" panose="02010600030101010101" pitchFamily="2" charset="-122"/>
              </a:rPr>
              <a:t>特征提取困难</a:t>
            </a:r>
            <a:endParaRPr lang="en-US" altLang="zh-CN" b="1" dirty="0">
              <a:latin typeface="宋体" panose="02010600030101010101" pitchFamily="2" charset="-122"/>
              <a:ea typeface="宋体" panose="02010600030101010101" pitchFamily="2" charset="-122"/>
            </a:endParaRPr>
          </a:p>
          <a:p>
            <a:pPr marL="800100" lvl="1" indent="-342900">
              <a:lnSpc>
                <a:spcPct val="150000"/>
              </a:lnSpc>
              <a:buFont typeface="Arial" panose="020B0604020202020204" pitchFamily="34" charset="0"/>
              <a:buChar char="•"/>
              <a:defRPr/>
            </a:pPr>
            <a:r>
              <a:rPr lang="zh-CN" altLang="en-US" dirty="0">
                <a:latin typeface="宋体" panose="02010600030101010101" pitchFamily="2" charset="-122"/>
                <a:ea typeface="宋体" panose="02010600030101010101" pitchFamily="2" charset="-122"/>
              </a:rPr>
              <a:t>长文本新闻</a:t>
            </a:r>
            <a:r>
              <a:rPr lang="zh-CN" altLang="en-US" dirty="0">
                <a:solidFill>
                  <a:srgbClr val="C00000"/>
                </a:solidFill>
                <a:latin typeface="宋体" panose="02010600030101010101" pitchFamily="2" charset="-122"/>
                <a:ea typeface="宋体" panose="02010600030101010101" pitchFamily="2" charset="-122"/>
              </a:rPr>
              <a:t>段落结构复杂</a:t>
            </a:r>
            <a:r>
              <a:rPr lang="zh-CN" altLang="en-US" dirty="0">
                <a:latin typeface="宋体" panose="02010600030101010101" pitchFamily="2" charset="-122"/>
                <a:ea typeface="宋体" panose="02010600030101010101" pitchFamily="2" charset="-122"/>
              </a:rPr>
              <a:t>导致</a:t>
            </a:r>
            <a:r>
              <a:rPr lang="zh-CN" altLang="en-US" b="1" dirty="0">
                <a:latin typeface="宋体" panose="02010600030101010101" pitchFamily="2" charset="-122"/>
                <a:ea typeface="宋体" panose="02010600030101010101" pitchFamily="2" charset="-122"/>
              </a:rPr>
              <a:t>特征提取困难</a:t>
            </a:r>
            <a:endParaRPr lang="en-US" altLang="zh-CN" b="1" dirty="0">
              <a:latin typeface="宋体" panose="02010600030101010101" pitchFamily="2" charset="-122"/>
              <a:ea typeface="宋体" panose="02010600030101010101" pitchFamily="2" charset="-122"/>
            </a:endParaRPr>
          </a:p>
          <a:p>
            <a:pPr marL="800100" lvl="1" indent="-342900">
              <a:lnSpc>
                <a:spcPct val="150000"/>
              </a:lnSpc>
              <a:buFont typeface="Arial" panose="020B0604020202020204" pitchFamily="34" charset="0"/>
              <a:buChar char="•"/>
              <a:defRPr/>
            </a:pPr>
            <a:r>
              <a:rPr lang="zh-CN" altLang="en-US" dirty="0">
                <a:latin typeface="宋体" panose="02010600030101010101" pitchFamily="2" charset="-122"/>
                <a:ea typeface="宋体" panose="02010600030101010101" pitchFamily="2" charset="-122"/>
              </a:rPr>
              <a:t>缺少可供检索的权威新闻库</a:t>
            </a:r>
            <a:endParaRPr lang="en-US" altLang="zh-CN"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4D5ECEE3-8BB3-479E-A9E6-16AB2B7788A4}"/>
              </a:ext>
            </a:extLst>
          </p:cNvPr>
          <p:cNvSpPr txBox="1"/>
          <p:nvPr/>
        </p:nvSpPr>
        <p:spPr>
          <a:xfrm>
            <a:off x="530841" y="5684077"/>
            <a:ext cx="3647152" cy="646331"/>
          </a:xfrm>
          <a:prstGeom prst="rect">
            <a:avLst/>
          </a:prstGeom>
          <a:noFill/>
        </p:spPr>
        <p:txBody>
          <a:bodyPr wrap="none" rtlCol="0">
            <a:spAutoFit/>
          </a:bodyPr>
          <a:lstStyle/>
          <a:p>
            <a:r>
              <a:rPr lang="zh-CN" altLang="en-US" sz="1800" dirty="0">
                <a:latin typeface="宋体" panose="02010600030101010101" pitchFamily="2" charset="-122"/>
                <a:ea typeface="宋体" panose="02010600030101010101" pitchFamily="2" charset="-122"/>
              </a:rPr>
              <a:t>缺乏中文</a:t>
            </a:r>
            <a:r>
              <a:rPr lang="zh-CN" altLang="en-US" sz="1800" dirty="0">
                <a:solidFill>
                  <a:srgbClr val="C00000"/>
                </a:solidFill>
                <a:latin typeface="宋体" panose="02010600030101010101" pitchFamily="2" charset="-122"/>
                <a:ea typeface="宋体" panose="02010600030101010101" pitchFamily="2" charset="-122"/>
              </a:rPr>
              <a:t>长文本</a:t>
            </a:r>
            <a:r>
              <a:rPr lang="zh-CN" altLang="en-US" sz="1800" dirty="0">
                <a:latin typeface="宋体" panose="02010600030101010101" pitchFamily="2" charset="-122"/>
                <a:ea typeface="宋体" panose="02010600030101010101" pitchFamily="2" charset="-122"/>
              </a:rPr>
              <a:t>假新闻检测数据集</a:t>
            </a:r>
          </a:p>
          <a:p>
            <a:endParaRPr lang="zh-CN" altLang="en-US" dirty="0"/>
          </a:p>
        </p:txBody>
      </p:sp>
    </p:spTree>
    <p:extLst>
      <p:ext uri="{BB962C8B-B14F-4D97-AF65-F5344CB8AC3E}">
        <p14:creationId xmlns:p14="http://schemas.microsoft.com/office/powerpoint/2010/main" val="16328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right)">
                                      <p:cBhvr>
                                        <p:cTn id="13" dur="500"/>
                                        <p:tgtEl>
                                          <p:spTgt spid="3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t="21604" b="37591"/>
          <a:stretch>
            <a:fillRect/>
          </a:stretch>
        </p:blipFill>
        <p:spPr>
          <a:xfrm>
            <a:off x="-17299" y="0"/>
            <a:ext cx="12209296" cy="3736490"/>
          </a:xfrm>
          <a:prstGeom prst="rect">
            <a:avLst/>
          </a:prstGeom>
        </p:spPr>
      </p:pic>
      <p:sp>
        <p:nvSpPr>
          <p:cNvPr id="11" name="矩形 10"/>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chemeClr val="accent1"/>
                </a:solidFill>
                <a:latin typeface="微软雅黑" panose="020B0503020204020204" pitchFamily="34" charset="-122"/>
                <a:ea typeface="微软雅黑" panose="020B0503020204020204" pitchFamily="34" charset="-122"/>
              </a:rPr>
              <a:t>解决方案</a:t>
            </a:r>
          </a:p>
        </p:txBody>
      </p:sp>
      <p:grpSp>
        <p:nvGrpSpPr>
          <p:cNvPr id="13" name="组合 12"/>
          <p:cNvGrpSpPr/>
          <p:nvPr/>
        </p:nvGrpSpPr>
        <p:grpSpPr>
          <a:xfrm>
            <a:off x="5321300" y="3044202"/>
            <a:ext cx="1549400" cy="1378900"/>
            <a:chOff x="5127859" y="2518592"/>
            <a:chExt cx="1936282" cy="1723208"/>
          </a:xfrm>
        </p:grpSpPr>
        <p:sp>
          <p:nvSpPr>
            <p:cNvPr id="14"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15"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16" name="文本框 15"/>
          <p:cNvSpPr txBox="1"/>
          <p:nvPr/>
        </p:nvSpPr>
        <p:spPr>
          <a:xfrm>
            <a:off x="5491220" y="3502820"/>
            <a:ext cx="1209562"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Part.03</a:t>
            </a:r>
          </a:p>
        </p:txBody>
      </p:sp>
      <p:pic>
        <p:nvPicPr>
          <p:cNvPr id="18" name="图片 17"/>
          <p:cNvPicPr>
            <a:picLocks noChangeAspect="1"/>
          </p:cNvPicPr>
          <p:nvPr/>
        </p:nvPicPr>
        <p:blipFill rotWithShape="1">
          <a:blip r:embed="rId4">
            <a:extLst>
              <a:ext uri="{28A0092B-C50C-407E-A947-70E740481C1C}">
                <a14:useLocalDpi xmlns:a14="http://schemas.microsoft.com/office/drawing/2010/main" val="0"/>
              </a:ext>
            </a:extLst>
          </a:blip>
          <a:srcRect t="19562" b="3296"/>
          <a:stretch>
            <a:fillRect/>
          </a:stretch>
        </p:blipFill>
        <p:spPr>
          <a:xfrm>
            <a:off x="2716059" y="661011"/>
            <a:ext cx="6759883" cy="2383189"/>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 presetClass="entr" presetSubtype="4" fill="hold" nodeType="afterEffect" p14:presetBounceEnd="40000">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14:bounceEnd="40000">
                                          <p:cBhvr additive="base">
                                            <p:cTn id="13"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4" dur="75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2000"/>
                                </p:stCondLst>
                                <p:childTnLst>
                                  <p:par>
                                    <p:cTn id="16" presetID="53" presetClass="entr" presetSubtype="1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2" presetClass="entr" presetSubtype="8" decel="5330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0-#ppt_w/2"/>
                                              </p:val>
                                            </p:tav>
                                            <p:tav tm="100000">
                                              <p:val>
                                                <p:strVal val="#ppt_x"/>
                                              </p:val>
                                            </p:tav>
                                          </p:tavLst>
                                        </p:anim>
                                        <p:anim calcmode="lin" valueType="num">
                                          <p:cBhvr additive="base">
                                            <p:cTn id="24"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750" fill="hold"/>
                                            <p:tgtEl>
                                              <p:spTgt spid="13"/>
                                            </p:tgtEl>
                                            <p:attrNameLst>
                                              <p:attrName>ppt_x</p:attrName>
                                            </p:attrNameLst>
                                          </p:cBhvr>
                                          <p:tavLst>
                                            <p:tav tm="0">
                                              <p:val>
                                                <p:strVal val="#ppt_x"/>
                                              </p:val>
                                            </p:tav>
                                            <p:tav tm="100000">
                                              <p:val>
                                                <p:strVal val="#ppt_x"/>
                                              </p:val>
                                            </p:tav>
                                          </p:tavLst>
                                        </p:anim>
                                        <p:anim calcmode="lin" valueType="num">
                                          <p:cBhvr additive="base">
                                            <p:cTn id="14" dur="75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2000"/>
                                </p:stCondLst>
                                <p:childTnLst>
                                  <p:par>
                                    <p:cTn id="16" presetID="53" presetClass="entr" presetSubtype="1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2" presetClass="entr" presetSubtype="8" decel="5330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0-#ppt_w/2"/>
                                              </p:val>
                                            </p:tav>
                                            <p:tav tm="100000">
                                              <p:val>
                                                <p:strVal val="#ppt_x"/>
                                              </p:val>
                                            </p:tav>
                                          </p:tavLst>
                                        </p:anim>
                                        <p:anim calcmode="lin" valueType="num">
                                          <p:cBhvr additive="base">
                                            <p:cTn id="24"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P spid="16"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2" name="文本框 1">
            <a:extLst>
              <a:ext uri="{FF2B5EF4-FFF2-40B4-BE49-F238E27FC236}">
                <a16:creationId xmlns:a16="http://schemas.microsoft.com/office/drawing/2014/main" id="{59D22881-1D62-4172-9463-184B6FCEA383}"/>
              </a:ext>
            </a:extLst>
          </p:cNvPr>
          <p:cNvSpPr txBox="1"/>
          <p:nvPr/>
        </p:nvSpPr>
        <p:spPr>
          <a:xfrm>
            <a:off x="7848821" y="1697757"/>
            <a:ext cx="4343179" cy="470898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200" dirty="0">
                <a:ln w="0"/>
                <a:latin typeface="宋体" panose="02010600030101010101" pitchFamily="2" charset="-122"/>
                <a:ea typeface="宋体" panose="02010600030101010101" pitchFamily="2" charset="-122"/>
              </a:rPr>
              <a:t>模型架构</a:t>
            </a:r>
            <a:endParaRPr lang="en-US" altLang="zh-CN" sz="2200" dirty="0">
              <a:ln w="0"/>
              <a:latin typeface="宋体" panose="02010600030101010101" pitchFamily="2" charset="-122"/>
              <a:ea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n w="0"/>
                <a:latin typeface="宋体" panose="02010600030101010101" pitchFamily="2" charset="-122"/>
                <a:ea typeface="宋体" panose="02010600030101010101" pitchFamily="2" charset="-122"/>
              </a:rPr>
              <a:t>离线部分</a:t>
            </a:r>
            <a:endParaRPr lang="en-US" altLang="zh-CN" sz="2000" dirty="0">
              <a:ln w="0"/>
              <a:latin typeface="宋体" panose="02010600030101010101" pitchFamily="2" charset="-122"/>
              <a:ea typeface="宋体" panose="02010600030101010101" pitchFamily="2" charset="-122"/>
            </a:endParaRPr>
          </a:p>
          <a:p>
            <a:pPr marL="1200150" lvl="2" indent="-285750">
              <a:lnSpc>
                <a:spcPct val="150000"/>
              </a:lnSpc>
              <a:buFont typeface="Arial" panose="020B0604020202020204" pitchFamily="34" charset="0"/>
              <a:buChar char="•"/>
            </a:pPr>
            <a:r>
              <a:rPr lang="zh-CN" altLang="en-US" dirty="0">
                <a:ln w="0"/>
                <a:latin typeface="宋体" panose="02010600030101010101" pitchFamily="2" charset="-122"/>
                <a:ea typeface="宋体" panose="02010600030101010101" pitchFamily="2" charset="-122"/>
              </a:rPr>
              <a:t>爬取新闻，构建</a:t>
            </a:r>
            <a:r>
              <a:rPr lang="zh-CN" altLang="en-US" dirty="0">
                <a:ln w="0"/>
                <a:solidFill>
                  <a:srgbClr val="C00000"/>
                </a:solidFill>
                <a:latin typeface="宋体" panose="02010600030101010101" pitchFamily="2" charset="-122"/>
                <a:ea typeface="宋体" panose="02010600030101010101" pitchFamily="2" charset="-122"/>
              </a:rPr>
              <a:t>权威新闻库</a:t>
            </a:r>
            <a:endParaRPr lang="en-US" altLang="zh-CN" dirty="0">
              <a:ln w="0"/>
              <a:solidFill>
                <a:srgbClr val="C00000"/>
              </a:solidFill>
              <a:latin typeface="宋体" panose="02010600030101010101" pitchFamily="2" charset="-122"/>
              <a:ea typeface="宋体" panose="02010600030101010101" pitchFamily="2" charset="-122"/>
            </a:endParaRPr>
          </a:p>
          <a:p>
            <a:pPr marL="1200150" lvl="2" indent="-285750">
              <a:lnSpc>
                <a:spcPct val="150000"/>
              </a:lnSpc>
              <a:buFont typeface="Arial" panose="020B0604020202020204" pitchFamily="34" charset="0"/>
              <a:buChar char="•"/>
            </a:pPr>
            <a:r>
              <a:rPr lang="zh-CN" altLang="en-US" dirty="0">
                <a:ln w="0"/>
                <a:latin typeface="宋体" panose="02010600030101010101" pitchFamily="2" charset="-122"/>
                <a:ea typeface="宋体" panose="02010600030101010101" pitchFamily="2" charset="-122"/>
              </a:rPr>
              <a:t>微调</a:t>
            </a:r>
            <a:r>
              <a:rPr lang="en-US" altLang="zh-CN" dirty="0">
                <a:ln w="0"/>
                <a:latin typeface="宋体" panose="02010600030101010101" pitchFamily="2" charset="-122"/>
                <a:ea typeface="宋体" panose="02010600030101010101" pitchFamily="2" charset="-122"/>
              </a:rPr>
              <a:t>BERT</a:t>
            </a:r>
            <a:r>
              <a:rPr lang="zh-CN" altLang="en-US" dirty="0">
                <a:ln w="0"/>
                <a:latin typeface="宋体" panose="02010600030101010101" pitchFamily="2" charset="-122"/>
                <a:ea typeface="宋体" panose="02010600030101010101" pitchFamily="2" charset="-122"/>
              </a:rPr>
              <a:t>模型</a:t>
            </a:r>
            <a:endParaRPr lang="en-US" altLang="zh-CN" dirty="0">
              <a:ln w="0"/>
              <a:latin typeface="宋体" panose="02010600030101010101" pitchFamily="2" charset="-122"/>
              <a:ea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n w="0"/>
                <a:latin typeface="宋体" panose="02010600030101010101" pitchFamily="2" charset="-122"/>
                <a:ea typeface="宋体" panose="02010600030101010101" pitchFamily="2" charset="-122"/>
              </a:rPr>
              <a:t>在线部分</a:t>
            </a:r>
            <a:endParaRPr lang="en-US" altLang="zh-CN" sz="2000" dirty="0">
              <a:ln w="0"/>
              <a:latin typeface="宋体" panose="02010600030101010101" pitchFamily="2" charset="-122"/>
              <a:ea typeface="宋体" panose="02010600030101010101" pitchFamily="2" charset="-122"/>
            </a:endParaRPr>
          </a:p>
          <a:p>
            <a:pPr marL="1200150" lvl="2" indent="-285750">
              <a:lnSpc>
                <a:spcPct val="150000"/>
              </a:lnSpc>
              <a:buFont typeface="Arial" panose="020B0604020202020204" pitchFamily="34" charset="0"/>
              <a:buChar char="•"/>
            </a:pPr>
            <a:r>
              <a:rPr lang="zh-CN" altLang="en-US" dirty="0">
                <a:ln w="0"/>
                <a:latin typeface="宋体" panose="02010600030101010101" pitchFamily="2" charset="-122"/>
                <a:ea typeface="宋体" panose="02010600030101010101" pitchFamily="2" charset="-122"/>
              </a:rPr>
              <a:t>构建</a:t>
            </a:r>
            <a:r>
              <a:rPr lang="zh-CN" altLang="en-US" dirty="0">
                <a:ln w="0"/>
                <a:solidFill>
                  <a:srgbClr val="C00000"/>
                </a:solidFill>
                <a:latin typeface="宋体" panose="02010600030101010101" pitchFamily="2" charset="-122"/>
                <a:ea typeface="宋体" panose="02010600030101010101" pitchFamily="2" charset="-122"/>
              </a:rPr>
              <a:t>段落粒度的交互模型</a:t>
            </a:r>
            <a:r>
              <a:rPr lang="zh-CN" altLang="en-US" dirty="0">
                <a:ln w="0"/>
                <a:latin typeface="宋体" panose="02010600030101010101" pitchFamily="2" charset="-122"/>
                <a:ea typeface="宋体" panose="02010600030101010101" pitchFamily="2" charset="-122"/>
              </a:rPr>
              <a:t>，提取待检测文本与权威新闻的相关性特征</a:t>
            </a:r>
            <a:endParaRPr lang="en-US" altLang="zh-CN" dirty="0">
              <a:ln w="0"/>
              <a:latin typeface="宋体" panose="02010600030101010101" pitchFamily="2" charset="-122"/>
              <a:ea typeface="宋体" panose="02010600030101010101" pitchFamily="2" charset="-122"/>
            </a:endParaRPr>
          </a:p>
          <a:p>
            <a:pPr marL="1200150" lvl="2" indent="-285750">
              <a:lnSpc>
                <a:spcPct val="150000"/>
              </a:lnSpc>
              <a:buFont typeface="Arial" panose="020B0604020202020204" pitchFamily="34" charset="0"/>
              <a:buChar char="•"/>
            </a:pPr>
            <a:r>
              <a:rPr lang="zh-CN" altLang="en-US" dirty="0">
                <a:ln w="0"/>
                <a:latin typeface="宋体" panose="02010600030101010101" pitchFamily="2" charset="-122"/>
                <a:ea typeface="宋体" panose="02010600030101010101" pitchFamily="2" charset="-122"/>
              </a:rPr>
              <a:t>引入</a:t>
            </a:r>
            <a:r>
              <a:rPr lang="zh-CN" altLang="en-US" dirty="0">
                <a:ln w="0"/>
                <a:solidFill>
                  <a:srgbClr val="C00000"/>
                </a:solidFill>
                <a:latin typeface="宋体" panose="02010600030101010101" pitchFamily="2" charset="-122"/>
                <a:ea typeface="宋体" panose="02010600030101010101" pitchFamily="2" charset="-122"/>
              </a:rPr>
              <a:t>注意力机制</a:t>
            </a:r>
            <a:r>
              <a:rPr lang="zh-CN" altLang="en-US" dirty="0">
                <a:ln w="0"/>
                <a:latin typeface="宋体" panose="02010600030101010101" pitchFamily="2" charset="-122"/>
                <a:ea typeface="宋体" panose="02010600030101010101" pitchFamily="2" charset="-122"/>
              </a:rPr>
              <a:t>，计算文本相似度</a:t>
            </a:r>
            <a:endParaRPr lang="en-US" altLang="zh-CN" dirty="0">
              <a:ln w="0"/>
              <a:latin typeface="宋体" panose="02010600030101010101" pitchFamily="2" charset="-122"/>
              <a:ea typeface="宋体" panose="02010600030101010101" pitchFamily="2" charset="-122"/>
            </a:endParaRPr>
          </a:p>
          <a:p>
            <a:endParaRPr lang="zh-CN" altLang="en-US" dirty="0"/>
          </a:p>
        </p:txBody>
      </p:sp>
      <p:cxnSp>
        <p:nvCxnSpPr>
          <p:cNvPr id="18" name="直接连接符 17">
            <a:extLst>
              <a:ext uri="{FF2B5EF4-FFF2-40B4-BE49-F238E27FC236}">
                <a16:creationId xmlns:a16="http://schemas.microsoft.com/office/drawing/2014/main" id="{A736ED3A-345A-44E2-B98A-B3122385D333}"/>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6">
            <a:extLst>
              <a:ext uri="{FF2B5EF4-FFF2-40B4-BE49-F238E27FC236}">
                <a16:creationId xmlns:a16="http://schemas.microsoft.com/office/drawing/2014/main" id="{4CDD0169-A48A-49FD-B9F5-FFABD29BD1AC}"/>
              </a:ext>
            </a:extLst>
          </p:cNvPr>
          <p:cNvSpPr txBox="1"/>
          <p:nvPr/>
        </p:nvSpPr>
        <p:spPr>
          <a:xfrm>
            <a:off x="681559" y="1110227"/>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总体架构</a:t>
            </a:r>
          </a:p>
        </p:txBody>
      </p:sp>
      <p:pic>
        <p:nvPicPr>
          <p:cNvPr id="6" name="图片 5">
            <a:extLst>
              <a:ext uri="{FF2B5EF4-FFF2-40B4-BE49-F238E27FC236}">
                <a16:creationId xmlns:a16="http://schemas.microsoft.com/office/drawing/2014/main" id="{FCBE4C51-9795-4734-976E-3FDC6AFD4568}"/>
              </a:ext>
            </a:extLst>
          </p:cNvPr>
          <p:cNvPicPr>
            <a:picLocks noChangeAspect="1"/>
          </p:cNvPicPr>
          <p:nvPr/>
        </p:nvPicPr>
        <p:blipFill>
          <a:blip r:embed="rId4"/>
          <a:stretch>
            <a:fillRect/>
          </a:stretch>
        </p:blipFill>
        <p:spPr>
          <a:xfrm>
            <a:off x="192518" y="1585357"/>
            <a:ext cx="7708862" cy="48213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right)">
                                      <p:cBhvr>
                                        <p:cTn id="13" dur="500"/>
                                        <p:tgtEl>
                                          <p:spTgt spid="1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cxnSp>
        <p:nvCxnSpPr>
          <p:cNvPr id="19" name="直接连接符 18">
            <a:extLst>
              <a:ext uri="{FF2B5EF4-FFF2-40B4-BE49-F238E27FC236}">
                <a16:creationId xmlns:a16="http://schemas.microsoft.com/office/drawing/2014/main" id="{9BC6014E-9C2E-40C4-8EE6-06C3A0B880AF}"/>
              </a:ext>
            </a:extLst>
          </p:cNvPr>
          <p:cNvCxnSpPr/>
          <p:nvPr/>
        </p:nvCxnSpPr>
        <p:spPr>
          <a:xfrm>
            <a:off x="6096000" y="1492907"/>
            <a:ext cx="0" cy="4775200"/>
          </a:xfrm>
          <a:prstGeom prst="line">
            <a:avLst/>
          </a:prstGeom>
          <a:ln>
            <a:solidFill>
              <a:srgbClr val="002003"/>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59D98AD-FBCA-4CA7-967C-8C8638CE7245}"/>
              </a:ext>
            </a:extLst>
          </p:cNvPr>
          <p:cNvSpPr txBox="1"/>
          <p:nvPr/>
        </p:nvSpPr>
        <p:spPr>
          <a:xfrm>
            <a:off x="779647" y="2088682"/>
            <a:ext cx="4443515" cy="1261884"/>
          </a:xfrm>
          <a:prstGeom prst="rect">
            <a:avLst/>
          </a:prstGeom>
          <a:noFill/>
        </p:spPr>
        <p:txBody>
          <a:bodyPr wrap="square" rtlCol="0">
            <a:spAutoFit/>
          </a:bodyPr>
          <a:lstStyle/>
          <a:p>
            <a:r>
              <a:rPr lang="zh-CN" altLang="en-US" sz="2000" b="1" dirty="0">
                <a:ln w="0"/>
                <a:latin typeface="宋体" panose="02010600030101010101" pitchFamily="2" charset="-122"/>
                <a:ea typeface="宋体" panose="02010600030101010101" pitchFamily="2" charset="-122"/>
              </a:rPr>
              <a:t>目的</a:t>
            </a:r>
            <a:r>
              <a:rPr lang="zh-CN" altLang="en-US" sz="2000" dirty="0">
                <a:ln w="0"/>
                <a:latin typeface="宋体" panose="02010600030101010101" pitchFamily="2" charset="-122"/>
                <a:ea typeface="宋体" panose="02010600030101010101" pitchFamily="2" charset="-122"/>
              </a:rPr>
              <a:t>：</a:t>
            </a:r>
            <a:r>
              <a:rPr lang="zh-CN" altLang="zh-CN" sz="2000" dirty="0">
                <a:ln w="0"/>
                <a:latin typeface="宋体" panose="02010600030101010101" pitchFamily="2" charset="-122"/>
                <a:ea typeface="宋体" panose="02010600030101010101" pitchFamily="2" charset="-122"/>
                <a:cs typeface="宋体" panose="02010600030101010101" pitchFamily="2" charset="-122"/>
              </a:rPr>
              <a:t>计算待检测新闻与权威新闻的文本相似度，判断待检测新闻的真假</a:t>
            </a:r>
            <a:r>
              <a:rPr lang="en-US" altLang="zh-CN" dirty="0">
                <a:ln w="0"/>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	</a:t>
            </a:r>
            <a:endParaRPr lang="zh-CN" altLang="en-US" sz="2000" dirty="0">
              <a:ln w="0"/>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C4C3C02-E89F-4F99-BCB4-E4E761C7EFEE}"/>
              </a:ext>
            </a:extLst>
          </p:cNvPr>
          <p:cNvSpPr txBox="1"/>
          <p:nvPr/>
        </p:nvSpPr>
        <p:spPr>
          <a:xfrm>
            <a:off x="6456233" y="2088682"/>
            <a:ext cx="4684033" cy="707886"/>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Wingdings" panose="05000000000000000000" pitchFamily="2" charset="2"/>
              <a:buChar char="Ø"/>
            </a:pPr>
            <a:r>
              <a:rPr lang="zh-CN" altLang="en-US" sz="2000" b="1" dirty="0">
                <a:ln w="0"/>
                <a:latin typeface="宋体" panose="02010600030101010101" pitchFamily="2" charset="-122"/>
                <a:ea typeface="宋体" panose="02010600030101010101" pitchFamily="2" charset="-122"/>
              </a:rPr>
              <a:t>方法：爬取“中国新闻网”中与疫情相关的权威新闻</a:t>
            </a:r>
            <a:endParaRPr lang="en-US" altLang="zh-CN" sz="2000" b="1" dirty="0">
              <a:ln w="0"/>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B14B7CF6-F05F-4309-A6B0-0FBDBEF510A6}"/>
              </a:ext>
            </a:extLst>
          </p:cNvPr>
          <p:cNvSpPr txBox="1"/>
          <p:nvPr/>
        </p:nvSpPr>
        <p:spPr>
          <a:xfrm>
            <a:off x="6869899" y="2935480"/>
            <a:ext cx="4684033"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zh-CN" altLang="en-US" dirty="0">
                <a:ln w="0"/>
                <a:latin typeface="宋体" panose="02010600030101010101" pitchFamily="2" charset="-122"/>
                <a:ea typeface="宋体" panose="02010600030101010101" pitchFamily="2" charset="-122"/>
              </a:rPr>
              <a:t>关键词：</a:t>
            </a:r>
            <a:r>
              <a:rPr lang="zh-CN" altLang="en-US" dirty="0">
                <a:ln w="0"/>
                <a:solidFill>
                  <a:srgbClr val="FF0000"/>
                </a:solidFill>
                <a:latin typeface="宋体" panose="02010600030101010101" pitchFamily="2" charset="-122"/>
                <a:ea typeface="宋体" panose="02010600030101010101" pitchFamily="2" charset="-122"/>
              </a:rPr>
              <a:t>疫情、新冠、病例</a:t>
            </a:r>
            <a:endParaRPr lang="en-US" altLang="zh-CN" dirty="0">
              <a:ln w="0"/>
              <a:solidFill>
                <a:srgbClr val="FF0000"/>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6683920A-4C9C-4F5C-A061-A76BF7414499}"/>
              </a:ext>
            </a:extLst>
          </p:cNvPr>
          <p:cNvSpPr txBox="1"/>
          <p:nvPr/>
        </p:nvSpPr>
        <p:spPr>
          <a:xfrm>
            <a:off x="6866798" y="3443724"/>
            <a:ext cx="4684033"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zh-CN" altLang="en-US" dirty="0">
                <a:ln w="0"/>
                <a:latin typeface="宋体" panose="02010600030101010101" pitchFamily="2" charset="-122"/>
                <a:ea typeface="宋体" panose="02010600030101010101" pitchFamily="2" charset="-122"/>
              </a:rPr>
              <a:t>排序：时间顺序</a:t>
            </a:r>
            <a:endParaRPr lang="en-US" altLang="zh-CN" dirty="0">
              <a:ln w="0"/>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01590FFC-B445-44E2-98A0-8584CC961CB5}"/>
              </a:ext>
            </a:extLst>
          </p:cNvPr>
          <p:cNvSpPr txBox="1"/>
          <p:nvPr/>
        </p:nvSpPr>
        <p:spPr>
          <a:xfrm>
            <a:off x="6866798" y="3951968"/>
            <a:ext cx="4684033"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zh-CN" altLang="en-US" dirty="0">
                <a:ln w="0"/>
                <a:latin typeface="宋体" panose="02010600030101010101" pitchFamily="2" charset="-122"/>
                <a:ea typeface="宋体" panose="02010600030101010101" pitchFamily="2" charset="-122"/>
              </a:rPr>
              <a:t>内容：</a:t>
            </a:r>
            <a:r>
              <a:rPr lang="zh-CN" altLang="en-US" dirty="0">
                <a:ln w="0"/>
                <a:solidFill>
                  <a:srgbClr val="FF0000"/>
                </a:solidFill>
                <a:latin typeface="宋体" panose="02010600030101010101" pitchFamily="2" charset="-122"/>
                <a:ea typeface="宋体" panose="02010600030101010101" pitchFamily="2" charset="-122"/>
              </a:rPr>
              <a:t>长文本新闻</a:t>
            </a:r>
            <a:r>
              <a:rPr lang="zh-CN" altLang="en-US" dirty="0">
                <a:ln w="0"/>
                <a:latin typeface="宋体" panose="02010600030101010101" pitchFamily="2" charset="-122"/>
                <a:ea typeface="宋体" panose="02010600030101010101" pitchFamily="2" charset="-122"/>
              </a:rPr>
              <a:t>、新闻标题、作者、发</a:t>
            </a:r>
            <a:r>
              <a:rPr lang="en-US" altLang="zh-CN" dirty="0">
                <a:ln w="0"/>
                <a:latin typeface="宋体" panose="02010600030101010101" pitchFamily="2" charset="-122"/>
                <a:ea typeface="宋体" panose="02010600030101010101" pitchFamily="2" charset="-122"/>
              </a:rPr>
              <a:t>	</a:t>
            </a:r>
            <a:r>
              <a:rPr lang="zh-CN" altLang="en-US" dirty="0">
                <a:ln w="0"/>
                <a:latin typeface="宋体" panose="02010600030101010101" pitchFamily="2" charset="-122"/>
                <a:ea typeface="宋体" panose="02010600030101010101" pitchFamily="2" charset="-122"/>
              </a:rPr>
              <a:t>布时间</a:t>
            </a:r>
            <a:endParaRPr lang="en-US" altLang="zh-CN" dirty="0">
              <a:ln w="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05528364-E916-49CF-8C8C-D1C701933B0B}"/>
                  </a:ext>
                </a:extLst>
              </p:cNvPr>
              <p:cNvSpPr txBox="1"/>
              <p:nvPr/>
            </p:nvSpPr>
            <p:spPr>
              <a:xfrm>
                <a:off x="6866798" y="4737211"/>
                <a:ext cx="4684033"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zh-CN" altLang="en-US" dirty="0">
                    <a:ln w="0"/>
                    <a:latin typeface="宋体" panose="02010600030101010101" pitchFamily="2" charset="-122"/>
                    <a:ea typeface="宋体" panose="02010600030101010101" pitchFamily="2" charset="-122"/>
                  </a:rPr>
                  <a:t>新闻文本长度：</a:t>
                </a:r>
                <a14:m>
                  <m:oMath xmlns:m="http://schemas.openxmlformats.org/officeDocument/2006/math">
                    <m:r>
                      <a:rPr lang="en-US" altLang="zh-CN" b="1" i="1" smtClean="0">
                        <a:ln w="0"/>
                        <a:solidFill>
                          <a:srgbClr val="FF0000"/>
                        </a:solidFill>
                        <a:latin typeface="Cambria Math" panose="02040503050406030204" pitchFamily="18" charset="0"/>
                        <a:ea typeface="宋体" panose="02010600030101010101" pitchFamily="2" charset="-122"/>
                      </a:rPr>
                      <m:t>≥</m:t>
                    </m:r>
                  </m:oMath>
                </a14:m>
                <a:r>
                  <a:rPr lang="en-US" altLang="zh-CN" b="1" dirty="0">
                    <a:ln w="0"/>
                    <a:solidFill>
                      <a:srgbClr val="FF0000"/>
                    </a:solidFill>
                    <a:latin typeface="宋体" panose="02010600030101010101" pitchFamily="2" charset="-122"/>
                    <a:ea typeface="宋体" panose="02010600030101010101" pitchFamily="2" charset="-122"/>
                  </a:rPr>
                  <a:t>500</a:t>
                </a:r>
                <a:r>
                  <a:rPr lang="zh-CN" altLang="en-US" b="1" dirty="0">
                    <a:ln w="0"/>
                    <a:solidFill>
                      <a:srgbClr val="FF0000"/>
                    </a:solidFill>
                    <a:latin typeface="宋体" panose="02010600030101010101" pitchFamily="2" charset="-122"/>
                    <a:ea typeface="宋体" panose="02010600030101010101" pitchFamily="2" charset="-122"/>
                  </a:rPr>
                  <a:t>字</a:t>
                </a:r>
                <a:endParaRPr lang="en-US" altLang="zh-CN" b="1" dirty="0">
                  <a:ln w="0"/>
                  <a:latin typeface="宋体" panose="02010600030101010101" pitchFamily="2" charset="-122"/>
                  <a:ea typeface="宋体" panose="02010600030101010101" pitchFamily="2" charset="-122"/>
                </a:endParaRPr>
              </a:p>
            </p:txBody>
          </p:sp>
        </mc:Choice>
        <mc:Fallback xmlns="">
          <p:sp>
            <p:nvSpPr>
              <p:cNvPr id="42" name="文本框 41">
                <a:extLst>
                  <a:ext uri="{FF2B5EF4-FFF2-40B4-BE49-F238E27FC236}">
                    <a16:creationId xmlns:a16="http://schemas.microsoft.com/office/drawing/2014/main" id="{05528364-E916-49CF-8C8C-D1C701933B0B}"/>
                  </a:ext>
                </a:extLst>
              </p:cNvPr>
              <p:cNvSpPr txBox="1">
                <a:spLocks noRot="1" noChangeAspect="1" noMove="1" noResize="1" noEditPoints="1" noAdjustHandles="1" noChangeArrowheads="1" noChangeShapeType="1" noTextEdit="1"/>
              </p:cNvSpPr>
              <p:nvPr/>
            </p:nvSpPr>
            <p:spPr>
              <a:xfrm>
                <a:off x="6866798" y="4737211"/>
                <a:ext cx="4684033" cy="369332"/>
              </a:xfrm>
              <a:prstGeom prst="rect">
                <a:avLst/>
              </a:prstGeom>
              <a:blipFill>
                <a:blip r:embed="rId5"/>
                <a:stretch>
                  <a:fillRect l="-780" t="-11475" b="-21311"/>
                </a:stretch>
              </a:blipFill>
              <a:ln>
                <a:noFill/>
              </a:ln>
            </p:spPr>
            <p:txBody>
              <a:bodyPr/>
              <a:lstStyle/>
              <a:p>
                <a:r>
                  <a:rPr lang="zh-CN" altLang="en-US">
                    <a:noFill/>
                  </a:rPr>
                  <a:t> </a:t>
                </a:r>
              </a:p>
            </p:txBody>
          </p:sp>
        </mc:Fallback>
      </mc:AlternateContent>
      <p:sp>
        <p:nvSpPr>
          <p:cNvPr id="43" name="文本框 42">
            <a:extLst>
              <a:ext uri="{FF2B5EF4-FFF2-40B4-BE49-F238E27FC236}">
                <a16:creationId xmlns:a16="http://schemas.microsoft.com/office/drawing/2014/main" id="{4964222B-5E5D-459C-889E-70A1AE0F7B0D}"/>
              </a:ext>
            </a:extLst>
          </p:cNvPr>
          <p:cNvSpPr txBox="1"/>
          <p:nvPr/>
        </p:nvSpPr>
        <p:spPr>
          <a:xfrm>
            <a:off x="6866798" y="5245455"/>
            <a:ext cx="4684033"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zh-CN" altLang="en-US" dirty="0">
                <a:ln w="0"/>
                <a:latin typeface="宋体" panose="02010600030101010101" pitchFamily="2" charset="-122"/>
                <a:ea typeface="宋体" panose="02010600030101010101" pitchFamily="2" charset="-122"/>
              </a:rPr>
              <a:t>最终得到权威新闻数：</a:t>
            </a:r>
            <a:r>
              <a:rPr lang="en-US" altLang="zh-CN" dirty="0">
                <a:ln w="0"/>
                <a:latin typeface="宋体" panose="02010600030101010101" pitchFamily="2" charset="-122"/>
                <a:ea typeface="宋体" panose="02010600030101010101" pitchFamily="2" charset="-122"/>
              </a:rPr>
              <a:t>25149</a:t>
            </a:r>
            <a:r>
              <a:rPr lang="zh-CN" altLang="en-US" dirty="0">
                <a:ln w="0"/>
                <a:latin typeface="宋体" panose="02010600030101010101" pitchFamily="2" charset="-122"/>
                <a:ea typeface="宋体" panose="02010600030101010101" pitchFamily="2" charset="-122"/>
              </a:rPr>
              <a:t>条</a:t>
            </a:r>
            <a:endParaRPr lang="en-US" altLang="zh-CN" dirty="0">
              <a:ln w="0"/>
              <a:latin typeface="宋体" panose="02010600030101010101" pitchFamily="2" charset="-122"/>
              <a:ea typeface="宋体" panose="02010600030101010101" pitchFamily="2" charset="-122"/>
            </a:endParaRPr>
          </a:p>
        </p:txBody>
      </p:sp>
      <p:cxnSp>
        <p:nvCxnSpPr>
          <p:cNvPr id="31" name="直接连接符 30">
            <a:extLst>
              <a:ext uri="{FF2B5EF4-FFF2-40B4-BE49-F238E27FC236}">
                <a16:creationId xmlns:a16="http://schemas.microsoft.com/office/drawing/2014/main" id="{7FF9B0C1-C972-4B8F-8CD3-BBAFDB45F72B}"/>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6">
            <a:extLst>
              <a:ext uri="{FF2B5EF4-FFF2-40B4-BE49-F238E27FC236}">
                <a16:creationId xmlns:a16="http://schemas.microsoft.com/office/drawing/2014/main" id="{981B79F8-2D10-43BE-86F8-52DD858DB7FF}"/>
              </a:ext>
            </a:extLst>
          </p:cNvPr>
          <p:cNvSpPr txBox="1"/>
          <p:nvPr/>
        </p:nvSpPr>
        <p:spPr>
          <a:xfrm>
            <a:off x="477366" y="1146352"/>
            <a:ext cx="2296772"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构建权威新闻库</a:t>
            </a:r>
          </a:p>
        </p:txBody>
      </p:sp>
      <p:pic>
        <p:nvPicPr>
          <p:cNvPr id="4" name="图片 3">
            <a:extLst>
              <a:ext uri="{FF2B5EF4-FFF2-40B4-BE49-F238E27FC236}">
                <a16:creationId xmlns:a16="http://schemas.microsoft.com/office/drawing/2014/main" id="{16003619-E936-47ED-B948-3AD76BA4B64F}"/>
              </a:ext>
            </a:extLst>
          </p:cNvPr>
          <p:cNvPicPr>
            <a:picLocks noChangeAspect="1"/>
          </p:cNvPicPr>
          <p:nvPr/>
        </p:nvPicPr>
        <p:blipFill>
          <a:blip r:embed="rId6"/>
          <a:stretch>
            <a:fillRect/>
          </a:stretch>
        </p:blipFill>
        <p:spPr>
          <a:xfrm>
            <a:off x="184631" y="3100619"/>
            <a:ext cx="5633545" cy="2934138"/>
          </a:xfrm>
          <a:prstGeom prst="rect">
            <a:avLst/>
          </a:prstGeom>
        </p:spPr>
      </p:pic>
    </p:spTree>
    <p:extLst>
      <p:ext uri="{BB962C8B-B14F-4D97-AF65-F5344CB8AC3E}">
        <p14:creationId xmlns:p14="http://schemas.microsoft.com/office/powerpoint/2010/main" val="37353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right)">
                                      <p:cBhvr>
                                        <p:cTn id="13" dur="500"/>
                                        <p:tgtEl>
                                          <p:spTgt spid="3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1" name="右箭头 6">
            <a:extLst>
              <a:ext uri="{FF2B5EF4-FFF2-40B4-BE49-F238E27FC236}">
                <a16:creationId xmlns:a16="http://schemas.microsoft.com/office/drawing/2014/main" id="{4FBD61A7-6D84-4883-90A4-3BDFA35C3B61}"/>
              </a:ext>
            </a:extLst>
          </p:cNvPr>
          <p:cNvSpPr/>
          <p:nvPr/>
        </p:nvSpPr>
        <p:spPr>
          <a:xfrm>
            <a:off x="523664" y="3509150"/>
            <a:ext cx="11363536" cy="49371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32" name="椭圆 31">
            <a:extLst>
              <a:ext uri="{FF2B5EF4-FFF2-40B4-BE49-F238E27FC236}">
                <a16:creationId xmlns:a16="http://schemas.microsoft.com/office/drawing/2014/main" id="{71A72544-BE49-4F04-8FC3-6B7968A6A77B}"/>
              </a:ext>
            </a:extLst>
          </p:cNvPr>
          <p:cNvSpPr/>
          <p:nvPr/>
        </p:nvSpPr>
        <p:spPr>
          <a:xfrm>
            <a:off x="1929374" y="3026481"/>
            <a:ext cx="1979895" cy="1343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33" name="椭圆 32">
            <a:extLst>
              <a:ext uri="{FF2B5EF4-FFF2-40B4-BE49-F238E27FC236}">
                <a16:creationId xmlns:a16="http://schemas.microsoft.com/office/drawing/2014/main" id="{39E33F8C-948C-47D2-8D65-B17545F9D2F8}"/>
              </a:ext>
            </a:extLst>
          </p:cNvPr>
          <p:cNvSpPr/>
          <p:nvPr/>
        </p:nvSpPr>
        <p:spPr>
          <a:xfrm>
            <a:off x="1991647" y="3109390"/>
            <a:ext cx="1851234" cy="119416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zh-CN" sz="2000" b="1" dirty="0">
                <a:ea typeface="宋体" panose="02010600030101010101" pitchFamily="2" charset="-122"/>
                <a:cs typeface="宋体" panose="02010600030101010101" pitchFamily="2" charset="-122"/>
              </a:rPr>
              <a:t>基于</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BM25</a:t>
            </a:r>
            <a:r>
              <a:rPr lang="zh-CN" altLang="zh-CN" sz="2000" b="1" dirty="0">
                <a:ea typeface="宋体" panose="02010600030101010101" pitchFamily="2" charset="-122"/>
                <a:cs typeface="宋体" panose="02010600030101010101" pitchFamily="2" charset="-122"/>
              </a:rPr>
              <a:t>的权威新闻匹配</a:t>
            </a:r>
            <a:endParaRPr lang="zh-CN" altLang="en-US" sz="2000" dirty="0"/>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E8641D8-87BF-4712-AAE2-9D151F051749}"/>
                  </a:ext>
                </a:extLst>
              </p:cNvPr>
              <p:cNvSpPr txBox="1"/>
              <p:nvPr/>
            </p:nvSpPr>
            <p:spPr>
              <a:xfrm>
                <a:off x="865284" y="4501072"/>
                <a:ext cx="4211465" cy="1101520"/>
              </a:xfrm>
              <a:prstGeom prst="rect">
                <a:avLst/>
              </a:prstGeom>
              <a:noFill/>
            </p:spPr>
            <p:txBody>
              <a:bodyPr wrap="square">
                <a:spAutoFit/>
              </a:bodyPr>
              <a:lstStyle/>
              <a:p>
                <a:pPr algn="just">
                  <a:lnSpc>
                    <a:spcPct val="125000"/>
                  </a:lnSpc>
                </a:pPr>
                <a:r>
                  <a:rPr lang="zh-CN" altLang="zh-CN" sz="1800" dirty="0">
                    <a:ln w="0"/>
                    <a:effectLst/>
                    <a:ea typeface="宋体" panose="02010600030101010101" pitchFamily="2" charset="-122"/>
                    <a:cs typeface="宋体" panose="02010600030101010101" pitchFamily="2" charset="-122"/>
                  </a:rPr>
                  <a:t>利用</a:t>
                </a:r>
                <a:r>
                  <a:rPr lang="en-US" altLang="zh-CN" sz="1800" dirty="0">
                    <a:ln w="0"/>
                    <a:effectLst/>
                    <a:latin typeface="Times New Roman" panose="02020603050405020304" pitchFamily="18" charset="0"/>
                    <a:ea typeface="宋体" panose="02010600030101010101" pitchFamily="2" charset="-122"/>
                    <a:cs typeface="Times New Roman" panose="02020603050405020304" pitchFamily="18" charset="0"/>
                  </a:rPr>
                  <a:t>BM25</a:t>
                </a:r>
                <a:r>
                  <a:rPr lang="zh-CN" altLang="zh-CN" sz="1800" dirty="0">
                    <a:ln w="0"/>
                    <a:effectLst/>
                    <a:ea typeface="宋体" panose="02010600030101010101" pitchFamily="2" charset="-122"/>
                    <a:cs typeface="宋体" panose="02010600030101010101" pitchFamily="2" charset="-122"/>
                  </a:rPr>
                  <a:t>模型对待检测长文本新闻与权威新闻的</a:t>
                </a:r>
                <a:r>
                  <a:rPr lang="zh-CN" altLang="zh-CN" sz="1800" dirty="0">
                    <a:ln w="0"/>
                    <a:solidFill>
                      <a:srgbClr val="FF0000"/>
                    </a:solidFill>
                    <a:effectLst/>
                    <a:ea typeface="宋体" panose="02010600030101010101" pitchFamily="2" charset="-122"/>
                    <a:cs typeface="宋体" panose="02010600030101010101" pitchFamily="2" charset="-122"/>
                  </a:rPr>
                  <a:t>相似度</a:t>
                </a:r>
                <a:r>
                  <a:rPr lang="zh-CN" altLang="zh-CN" sz="1800" dirty="0">
                    <a:ln w="0"/>
                    <a:effectLst/>
                    <a:ea typeface="宋体" panose="02010600030101010101" pitchFamily="2" charset="-122"/>
                    <a:cs typeface="宋体" panose="02010600030101010101" pitchFamily="2" charset="-122"/>
                  </a:rPr>
                  <a:t>打分，选出得分最高的</a:t>
                </a:r>
                <a14:m>
                  <m:oMath xmlns:m="http://schemas.openxmlformats.org/officeDocument/2006/math">
                    <m:r>
                      <a:rPr lang="en-US" altLang="zh-CN" sz="1800" b="0" i="1" smtClean="0">
                        <a:ln w="0"/>
                        <a:effectLst/>
                        <a:latin typeface="Cambria Math" panose="02040503050406030204" pitchFamily="18" charset="0"/>
                        <a:ea typeface="宋体" panose="02010600030101010101" pitchFamily="2" charset="-122"/>
                        <a:cs typeface="宋体" panose="02010600030101010101" pitchFamily="2" charset="-122"/>
                      </a:rPr>
                      <m:t>𝑘</m:t>
                    </m:r>
                  </m:oMath>
                </a14:m>
                <a:r>
                  <a:rPr lang="en-US" altLang="zh-CN" sz="1800" dirty="0">
                    <a:ln w="0"/>
                    <a:effectLst/>
                    <a:ea typeface="宋体" panose="02010600030101010101" pitchFamily="2" charset="-122"/>
                    <a:cs typeface="宋体" panose="02010600030101010101" pitchFamily="2" charset="-122"/>
                  </a:rPr>
                  <a:t>(</a:t>
                </a:r>
                <a:r>
                  <a:rPr lang="zh-CN" altLang="en-US" sz="1800" dirty="0">
                    <a:ln w="0"/>
                    <a:effectLst/>
                    <a:ea typeface="宋体" panose="02010600030101010101" pitchFamily="2" charset="-122"/>
                    <a:cs typeface="宋体" panose="02010600030101010101" pitchFamily="2" charset="-122"/>
                  </a:rPr>
                  <a:t>实验中</a:t>
                </a:r>
                <a14:m>
                  <m:oMath xmlns:m="http://schemas.openxmlformats.org/officeDocument/2006/math">
                    <m:r>
                      <a:rPr lang="en-US" altLang="zh-CN" sz="1800" b="0" i="1" smtClean="0">
                        <a:ln w="0"/>
                        <a:effectLst/>
                        <a:latin typeface="Cambria Math" panose="02040503050406030204" pitchFamily="18" charset="0"/>
                        <a:ea typeface="宋体" panose="02010600030101010101" pitchFamily="2" charset="-122"/>
                        <a:cs typeface="宋体" panose="02010600030101010101" pitchFamily="2" charset="-122"/>
                      </a:rPr>
                      <m:t>𝑘</m:t>
                    </m:r>
                    <m:r>
                      <a:rPr lang="en-US" altLang="zh-CN" sz="1800" b="0" i="1" smtClean="0">
                        <a:ln w="0"/>
                        <a:effectLst/>
                        <a:latin typeface="Cambria Math" panose="02040503050406030204" pitchFamily="18" charset="0"/>
                        <a:ea typeface="宋体" panose="02010600030101010101" pitchFamily="2" charset="-122"/>
                        <a:cs typeface="宋体" panose="02010600030101010101" pitchFamily="2" charset="-122"/>
                      </a:rPr>
                      <m:t>=6</m:t>
                    </m:r>
                  </m:oMath>
                </a14:m>
                <a:r>
                  <a:rPr lang="en-US" altLang="zh-CN" sz="1800" dirty="0">
                    <a:ln w="0"/>
                    <a:effectLst/>
                    <a:ea typeface="宋体" panose="02010600030101010101" pitchFamily="2" charset="-122"/>
                    <a:cs typeface="宋体" panose="02010600030101010101" pitchFamily="2" charset="-122"/>
                  </a:rPr>
                  <a:t>)</a:t>
                </a:r>
                <a:r>
                  <a:rPr lang="zh-CN" altLang="zh-CN" sz="1800" dirty="0">
                    <a:ln w="0"/>
                    <a:effectLst/>
                    <a:ea typeface="宋体" panose="02010600030101010101" pitchFamily="2" charset="-122"/>
                    <a:cs typeface="宋体" panose="02010600030101010101" pitchFamily="2" charset="-122"/>
                  </a:rPr>
                  <a:t>个候选权威新闻</a:t>
                </a:r>
                <a:r>
                  <a:rPr lang="zh-CN" altLang="en-US" dirty="0">
                    <a:ln w="0"/>
                    <a:effectLst/>
                    <a:ea typeface="宋体" panose="02010600030101010101" pitchFamily="2" charset="-122"/>
                    <a:cs typeface="宋体" panose="02010600030101010101" pitchFamily="2" charset="-122"/>
                  </a:rPr>
                  <a:t>。</a:t>
                </a:r>
                <a:endParaRPr lang="zh-CN" altLang="en-US" dirty="0">
                  <a:ln w="0"/>
                  <a:effectLst/>
                </a:endParaRPr>
              </a:p>
            </p:txBody>
          </p:sp>
        </mc:Choice>
        <mc:Fallback xmlns="">
          <p:sp>
            <p:nvSpPr>
              <p:cNvPr id="48" name="文本框 47">
                <a:extLst>
                  <a:ext uri="{FF2B5EF4-FFF2-40B4-BE49-F238E27FC236}">
                    <a16:creationId xmlns:a16="http://schemas.microsoft.com/office/drawing/2014/main" id="{4E8641D8-87BF-4712-AAE2-9D151F051749}"/>
                  </a:ext>
                </a:extLst>
              </p:cNvPr>
              <p:cNvSpPr txBox="1">
                <a:spLocks noRot="1" noChangeAspect="1" noMove="1" noResize="1" noEditPoints="1" noAdjustHandles="1" noChangeArrowheads="1" noChangeShapeType="1" noTextEdit="1"/>
              </p:cNvSpPr>
              <p:nvPr/>
            </p:nvSpPr>
            <p:spPr>
              <a:xfrm>
                <a:off x="865284" y="4501072"/>
                <a:ext cx="4211465" cy="1101520"/>
              </a:xfrm>
              <a:prstGeom prst="rect">
                <a:avLst/>
              </a:prstGeom>
              <a:blipFill>
                <a:blip r:embed="rId4"/>
                <a:stretch>
                  <a:fillRect l="-1302" t="-1105" r="-1158" b="-8287"/>
                </a:stretch>
              </a:blipFill>
            </p:spPr>
            <p:txBody>
              <a:bodyPr/>
              <a:lstStyle/>
              <a:p>
                <a:r>
                  <a:rPr lang="zh-CN" altLang="en-US">
                    <a:noFill/>
                  </a:rPr>
                  <a:t> </a:t>
                </a:r>
              </a:p>
            </p:txBody>
          </p:sp>
        </mc:Fallback>
      </mc:AlternateContent>
      <p:sp>
        <p:nvSpPr>
          <p:cNvPr id="50" name="文本框 49">
            <a:extLst>
              <a:ext uri="{FF2B5EF4-FFF2-40B4-BE49-F238E27FC236}">
                <a16:creationId xmlns:a16="http://schemas.microsoft.com/office/drawing/2014/main" id="{25311CFB-1783-414C-8BE9-E1576BAD955E}"/>
              </a:ext>
            </a:extLst>
          </p:cNvPr>
          <p:cNvSpPr txBox="1"/>
          <p:nvPr/>
        </p:nvSpPr>
        <p:spPr>
          <a:xfrm>
            <a:off x="4529448" y="1757447"/>
            <a:ext cx="4212000" cy="1083438"/>
          </a:xfrm>
          <a:prstGeom prst="rect">
            <a:avLst/>
          </a:prstGeom>
          <a:noFill/>
        </p:spPr>
        <p:txBody>
          <a:bodyPr wrap="square">
            <a:spAutoFit/>
          </a:bodyPr>
          <a:lstStyle/>
          <a:p>
            <a:pPr algn="just">
              <a:lnSpc>
                <a:spcPct val="125000"/>
              </a:lnSpc>
            </a:pPr>
            <a:r>
              <a:rPr lang="zh-CN" altLang="en-US" dirty="0">
                <a:ln w="0"/>
                <a:latin typeface="宋体" panose="02010600030101010101" pitchFamily="2" charset="-122"/>
                <a:ea typeface="宋体" panose="02010600030101010101" pitchFamily="2" charset="-122"/>
              </a:rPr>
              <a:t>使用现有的数据集对分类任务中的</a:t>
            </a:r>
            <a:r>
              <a:rPr lang="en-US" altLang="zh-CN" dirty="0">
                <a:ln w="0"/>
                <a:latin typeface="Times New Roman" panose="02020603050405020304" pitchFamily="18" charset="0"/>
                <a:ea typeface="宋体" panose="02010600030101010101" pitchFamily="2" charset="-122"/>
                <a:cs typeface="Times New Roman" panose="02020603050405020304" pitchFamily="18" charset="0"/>
              </a:rPr>
              <a:t>BERT</a:t>
            </a:r>
            <a:r>
              <a:rPr lang="zh-CN" altLang="en-US" dirty="0">
                <a:ln w="0"/>
                <a:latin typeface="宋体" panose="02010600030101010101" pitchFamily="2" charset="-122"/>
                <a:ea typeface="宋体" panose="02010600030101010101" pitchFamily="2" charset="-122"/>
              </a:rPr>
              <a:t>模型进行</a:t>
            </a:r>
            <a:r>
              <a:rPr lang="zh-CN" altLang="en-US" dirty="0">
                <a:ln w="0"/>
                <a:solidFill>
                  <a:srgbClr val="FF0000"/>
                </a:solidFill>
                <a:latin typeface="宋体" panose="02010600030101010101" pitchFamily="2" charset="-122"/>
                <a:ea typeface="宋体" panose="02010600030101010101" pitchFamily="2" charset="-122"/>
              </a:rPr>
              <a:t>微调</a:t>
            </a:r>
            <a:r>
              <a:rPr lang="zh-CN" altLang="en-US" dirty="0">
                <a:ln w="0"/>
                <a:latin typeface="宋体" panose="02010600030101010101" pitchFamily="2" charset="-122"/>
                <a:ea typeface="宋体" panose="02010600030101010101" pitchFamily="2" charset="-122"/>
              </a:rPr>
              <a:t>，以使其适用于新闻文本段落之间的语义关系建模。</a:t>
            </a:r>
          </a:p>
        </p:txBody>
      </p:sp>
      <p:sp>
        <p:nvSpPr>
          <p:cNvPr id="52" name="文本框 51">
            <a:extLst>
              <a:ext uri="{FF2B5EF4-FFF2-40B4-BE49-F238E27FC236}">
                <a16:creationId xmlns:a16="http://schemas.microsoft.com/office/drawing/2014/main" id="{C8366FAB-6BE4-451B-93C9-7720296EAFA3}"/>
              </a:ext>
            </a:extLst>
          </p:cNvPr>
          <p:cNvSpPr txBox="1"/>
          <p:nvPr/>
        </p:nvSpPr>
        <p:spPr>
          <a:xfrm>
            <a:off x="7833585" y="4501072"/>
            <a:ext cx="4212000" cy="1101520"/>
          </a:xfrm>
          <a:prstGeom prst="rect">
            <a:avLst/>
          </a:prstGeom>
          <a:noFill/>
        </p:spPr>
        <p:txBody>
          <a:bodyPr wrap="square">
            <a:spAutoFit/>
          </a:bodyPr>
          <a:lstStyle/>
          <a:p>
            <a:pPr algn="just">
              <a:lnSpc>
                <a:spcPct val="125000"/>
              </a:lnSpc>
            </a:pPr>
            <a:r>
              <a:rPr lang="zh-CN" altLang="en-US" sz="1800" dirty="0">
                <a:ln w="0"/>
                <a:ea typeface="宋体" panose="02010600030101010101" pitchFamily="2" charset="-122"/>
                <a:cs typeface="宋体" panose="02010600030101010101" pitchFamily="2" charset="-122"/>
              </a:rPr>
              <a:t>使用微调后的</a:t>
            </a:r>
            <a:r>
              <a:rPr lang="en-US" altLang="zh-CN" sz="1800" dirty="0">
                <a:ln w="0"/>
                <a:latin typeface="Times New Roman" panose="02020603050405020304" pitchFamily="18" charset="0"/>
                <a:ea typeface="宋体" panose="02010600030101010101" pitchFamily="2" charset="-122"/>
                <a:cs typeface="Times New Roman" panose="02020603050405020304" pitchFamily="18" charset="0"/>
              </a:rPr>
              <a:t>BERT</a:t>
            </a:r>
            <a:r>
              <a:rPr lang="zh-CN" altLang="en-US" sz="1800" dirty="0">
                <a:ln w="0"/>
                <a:ea typeface="宋体" panose="02010600030101010101" pitchFamily="2" charset="-122"/>
                <a:cs typeface="宋体" panose="02010600030101010101" pitchFamily="2" charset="-122"/>
              </a:rPr>
              <a:t>模型对待检测文本与候选新闻的段落进行交互式建模，得到</a:t>
            </a:r>
            <a:r>
              <a:rPr lang="zh-CN" altLang="en-US" sz="1800" dirty="0">
                <a:ln w="0"/>
                <a:solidFill>
                  <a:srgbClr val="FF0000"/>
                </a:solidFill>
                <a:ea typeface="宋体" panose="02010600030101010101" pitchFamily="2" charset="-122"/>
                <a:cs typeface="宋体" panose="02010600030101010101" pitchFamily="2" charset="-122"/>
              </a:rPr>
              <a:t>段落粒度</a:t>
            </a:r>
            <a:r>
              <a:rPr lang="zh-CN" altLang="en-US" sz="1800" dirty="0">
                <a:ln w="0"/>
                <a:ea typeface="宋体" panose="02010600030101010101" pitchFamily="2" charset="-122"/>
                <a:cs typeface="宋体" panose="02010600030101010101" pitchFamily="2" charset="-122"/>
              </a:rPr>
              <a:t>的文本交互特征。</a:t>
            </a:r>
            <a:endParaRPr lang="zh-CN" altLang="en-US" dirty="0">
              <a:ln w="0"/>
            </a:endParaRPr>
          </a:p>
        </p:txBody>
      </p:sp>
      <p:sp>
        <p:nvSpPr>
          <p:cNvPr id="36" name="椭圆 35">
            <a:extLst>
              <a:ext uri="{FF2B5EF4-FFF2-40B4-BE49-F238E27FC236}">
                <a16:creationId xmlns:a16="http://schemas.microsoft.com/office/drawing/2014/main" id="{384FFEC2-9C26-498F-8F7B-9D770438A874}"/>
              </a:ext>
            </a:extLst>
          </p:cNvPr>
          <p:cNvSpPr/>
          <p:nvPr/>
        </p:nvSpPr>
        <p:spPr>
          <a:xfrm>
            <a:off x="5432859" y="3008367"/>
            <a:ext cx="1979895" cy="1343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39" name="椭圆 38">
            <a:extLst>
              <a:ext uri="{FF2B5EF4-FFF2-40B4-BE49-F238E27FC236}">
                <a16:creationId xmlns:a16="http://schemas.microsoft.com/office/drawing/2014/main" id="{67FE0BEF-959C-49F4-A918-93C59D431011}"/>
              </a:ext>
            </a:extLst>
          </p:cNvPr>
          <p:cNvSpPr/>
          <p:nvPr/>
        </p:nvSpPr>
        <p:spPr>
          <a:xfrm>
            <a:off x="5495132" y="3091276"/>
            <a:ext cx="1851234" cy="119416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zh-CN" sz="2000" b="1" dirty="0">
                <a:ea typeface="宋体" panose="02010600030101010101" pitchFamily="2" charset="-122"/>
                <a:cs typeface="宋体" panose="02010600030101010101" pitchFamily="2" charset="-122"/>
              </a:rPr>
              <a:t>微调</a:t>
            </a:r>
            <a:r>
              <a:rPr lang="en-US" altLang="zh-CN" sz="2000" b="1" dirty="0">
                <a:ea typeface="宋体" panose="02010600030101010101" pitchFamily="2" charset="-122"/>
                <a:cs typeface="宋体" panose="02010600030101010101" pitchFamily="2" charset="-122"/>
              </a:rPr>
              <a:t>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BERT</a:t>
            </a:r>
            <a:r>
              <a:rPr lang="zh-CN" altLang="zh-CN" sz="2000" b="1" dirty="0">
                <a:ea typeface="宋体" panose="02010600030101010101" pitchFamily="2" charset="-122"/>
                <a:cs typeface="宋体" panose="02010600030101010101" pitchFamily="2" charset="-122"/>
              </a:rPr>
              <a:t>模型</a:t>
            </a:r>
            <a:endParaRPr lang="zh-CN" altLang="en-US" sz="2000" dirty="0"/>
          </a:p>
        </p:txBody>
      </p:sp>
      <p:sp>
        <p:nvSpPr>
          <p:cNvPr id="40" name="椭圆 39">
            <a:extLst>
              <a:ext uri="{FF2B5EF4-FFF2-40B4-BE49-F238E27FC236}">
                <a16:creationId xmlns:a16="http://schemas.microsoft.com/office/drawing/2014/main" id="{CAAD7357-4FF1-4F2F-A944-7BFEE62CA396}"/>
              </a:ext>
            </a:extLst>
          </p:cNvPr>
          <p:cNvSpPr/>
          <p:nvPr/>
        </p:nvSpPr>
        <p:spPr>
          <a:xfrm>
            <a:off x="8936344" y="3008367"/>
            <a:ext cx="1979895" cy="1343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41" name="椭圆 40">
            <a:extLst>
              <a:ext uri="{FF2B5EF4-FFF2-40B4-BE49-F238E27FC236}">
                <a16:creationId xmlns:a16="http://schemas.microsoft.com/office/drawing/2014/main" id="{D2146EDF-73BE-4CFE-9E8B-EA46475A67B9}"/>
              </a:ext>
            </a:extLst>
          </p:cNvPr>
          <p:cNvSpPr/>
          <p:nvPr/>
        </p:nvSpPr>
        <p:spPr>
          <a:xfrm>
            <a:off x="8998617" y="3091276"/>
            <a:ext cx="1851234" cy="119416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zh-CN" sz="2000" b="1" dirty="0">
                <a:ea typeface="宋体" panose="02010600030101010101" pitchFamily="2" charset="-122"/>
                <a:cs typeface="宋体" panose="02010600030101010101" pitchFamily="2" charset="-122"/>
              </a:rPr>
              <a:t>段落交互建模</a:t>
            </a:r>
            <a:endParaRPr lang="zh-CN" altLang="en-US" sz="2000" dirty="0"/>
          </a:p>
        </p:txBody>
      </p:sp>
      <p:cxnSp>
        <p:nvCxnSpPr>
          <p:cNvPr id="42" name="直接连接符 41">
            <a:extLst>
              <a:ext uri="{FF2B5EF4-FFF2-40B4-BE49-F238E27FC236}">
                <a16:creationId xmlns:a16="http://schemas.microsoft.com/office/drawing/2014/main" id="{C37FA876-6E5B-44C3-8715-299F07E75CB3}"/>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6">
            <a:extLst>
              <a:ext uri="{FF2B5EF4-FFF2-40B4-BE49-F238E27FC236}">
                <a16:creationId xmlns:a16="http://schemas.microsoft.com/office/drawing/2014/main" id="{8AC9058A-F763-4C74-83C0-1590112F51CA}"/>
              </a:ext>
            </a:extLst>
          </p:cNvPr>
          <p:cNvSpPr txBox="1"/>
          <p:nvPr/>
        </p:nvSpPr>
        <p:spPr>
          <a:xfrm>
            <a:off x="103945" y="1097464"/>
            <a:ext cx="3409073"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基于证据的假新闻检测模块</a:t>
            </a:r>
          </a:p>
        </p:txBody>
      </p:sp>
    </p:spTree>
    <p:extLst>
      <p:ext uri="{BB962C8B-B14F-4D97-AF65-F5344CB8AC3E}">
        <p14:creationId xmlns:p14="http://schemas.microsoft.com/office/powerpoint/2010/main" val="378304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22" presetClass="entr" presetSubtype="8" fill="hold" grpId="0" nodeType="withEffect">
                                  <p:stCondLst>
                                    <p:cond delay="90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10" presetClass="entr" presetSubtype="0" fill="hold" grpId="0" nodeType="withEffect">
                                  <p:stCondLst>
                                    <p:cond delay="13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130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130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grpId="0" nodeType="withEffect">
                                  <p:stCondLst>
                                    <p:cond delay="13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130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childTnLst>
                          </p:cTn>
                        </p:par>
                        <p:par>
                          <p:cTn id="31" fill="hold">
                            <p:stCondLst>
                              <p:cond delay="1800"/>
                            </p:stCondLst>
                            <p:childTnLst>
                              <p:par>
                                <p:cTn id="32" presetID="22" presetClass="entr" presetSubtype="2"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right)">
                                      <p:cBhvr>
                                        <p:cTn id="34" dur="500"/>
                                        <p:tgtEl>
                                          <p:spTgt spid="4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animBg="1"/>
      <p:bldP spid="32" grpId="0" animBg="1"/>
      <p:bldP spid="33" grpId="0" animBg="1"/>
      <p:bldP spid="36" grpId="0" animBg="1"/>
      <p:bldP spid="39" grpId="0" animBg="1"/>
      <p:bldP spid="40" grpId="0" animBg="1"/>
      <p:bldP spid="41" grpId="0" animBg="1"/>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8D7DF57C-23E6-438A-8686-26D57331CEB5}"/>
                  </a:ext>
                </a:extLst>
              </p:cNvPr>
              <p:cNvSpPr txBox="1"/>
              <p:nvPr/>
            </p:nvSpPr>
            <p:spPr>
              <a:xfrm>
                <a:off x="6271320" y="955241"/>
                <a:ext cx="5647471" cy="5886227"/>
              </a:xfrm>
              <a:prstGeom prst="rect">
                <a:avLst/>
              </a:prstGeom>
              <a:noFill/>
            </p:spPr>
            <p:txBody>
              <a:bodyPr wrap="square">
                <a:spAutoFit/>
              </a:bodyPr>
              <a:lstStyle/>
              <a:p>
                <a:pPr marL="342900" indent="-342900">
                  <a:buFont typeface="Wingdings" panose="05000000000000000000" pitchFamily="2" charset="2"/>
                  <a:buChar char="Ø"/>
                </a:pPr>
                <a:r>
                  <a:rPr lang="en-US" altLang="zh-CN" sz="2200" b="1" dirty="0">
                    <a:effectLst/>
                    <a:latin typeface="Times New Roman" panose="02020603050405020304" pitchFamily="18" charset="0"/>
                    <a:ea typeface="宋体" panose="02010600030101010101" pitchFamily="2" charset="-122"/>
                    <a:cs typeface="Times New Roman" panose="02020603050405020304" pitchFamily="18" charset="0"/>
                  </a:rPr>
                  <a:t>BM25</a:t>
                </a:r>
                <a:r>
                  <a:rPr lang="zh-CN" altLang="en-US" sz="2200" b="1" dirty="0">
                    <a:ea typeface="宋体" panose="02010600030101010101" pitchFamily="2" charset="-122"/>
                    <a:cs typeface="宋体" panose="02010600030101010101" pitchFamily="2" charset="-122"/>
                  </a:rPr>
                  <a:t>算法</a:t>
                </a:r>
                <a:endParaRPr lang="en-US" altLang="zh-CN" sz="2200" b="1" dirty="0">
                  <a:ea typeface="宋体" panose="02010600030101010101" pitchFamily="2" charset="-122"/>
                  <a:cs typeface="宋体" panose="02010600030101010101" pitchFamily="2" charset="-122"/>
                </a:endParaRPr>
              </a:p>
              <a:p>
                <a:pPr marL="800100" lvl="1" indent="-342900">
                  <a:buFont typeface="Arial" panose="020B0604020202020204" pitchFamily="34" charset="0"/>
                  <a:buChar char="•"/>
                </a:pPr>
                <a:r>
                  <a:rPr lang="zh-CN" altLang="en-US" sz="2000" b="1" dirty="0">
                    <a:ln w="0"/>
                    <a:effectLst/>
                    <a:ea typeface="宋体" panose="02010600030101010101" pitchFamily="2" charset="-122"/>
                  </a:rPr>
                  <a:t>输入</a:t>
                </a:r>
                <a:r>
                  <a:rPr lang="zh-CN" altLang="en-US" dirty="0">
                    <a:ln w="0"/>
                    <a:effectLst/>
                    <a:ea typeface="宋体" panose="02010600030101010101" pitchFamily="2" charset="-122"/>
                  </a:rPr>
                  <a:t>： 权威新闻库、待检测新闻文本</a:t>
                </a:r>
                <a:r>
                  <a:rPr lang="en-US" altLang="zh-CN" dirty="0">
                    <a:effectLst/>
                    <a:ea typeface="宋体" panose="02010600030101010101" pitchFamily="2" charset="-122"/>
                    <a:cs typeface="宋体" panose="02010600030101010101" pitchFamily="2" charset="-122"/>
                  </a:rPr>
                  <a:t>   </a:t>
                </a:r>
                <a:endParaRPr lang="en-US" altLang="zh-CN" b="0" dirty="0">
                  <a:ln w="0"/>
                  <a:effectLst/>
                  <a:ea typeface="宋体" panose="02010600030101010101" pitchFamily="2" charset="-122"/>
                </a:endParaRPr>
              </a:p>
              <a:p>
                <a:pPr marL="800100" lvl="1" indent="-342900">
                  <a:buFont typeface="Arial" panose="020B0604020202020204" pitchFamily="34" charset="0"/>
                  <a:buChar char="•"/>
                </a:pPr>
                <a:r>
                  <a:rPr lang="zh-CN" altLang="en-US" sz="2000" b="1" dirty="0">
                    <a:ea typeface="宋体" panose="02010600030101010101" pitchFamily="2" charset="-122"/>
                    <a:cs typeface="宋体" panose="02010600030101010101" pitchFamily="2" charset="-122"/>
                  </a:rPr>
                  <a:t>流程</a:t>
                </a:r>
                <a:r>
                  <a:rPr lang="zh-CN" altLang="en-US" b="1" dirty="0">
                    <a:ea typeface="宋体" panose="02010600030101010101" pitchFamily="2" charset="-122"/>
                    <a:cs typeface="宋体" panose="02010600030101010101" pitchFamily="2" charset="-122"/>
                  </a:rPr>
                  <a:t>：</a:t>
                </a:r>
                <a:endParaRPr lang="en-US" altLang="zh-CN" b="1" dirty="0">
                  <a:ea typeface="宋体" panose="02010600030101010101" pitchFamily="2" charset="-122"/>
                  <a:cs typeface="宋体" panose="02010600030101010101" pitchFamily="2" charset="-122"/>
                </a:endParaRPr>
              </a:p>
              <a:p>
                <a:pPr marL="1200150" lvl="2" indent="-285750">
                  <a:lnSpc>
                    <a:spcPct val="125000"/>
                  </a:lnSpc>
                  <a:buFont typeface="Arial" panose="020B0604020202020204" pitchFamily="34" charset="0"/>
                  <a:buChar char="•"/>
                </a:pPr>
                <a:r>
                  <a:rPr lang="zh-CN" altLang="en-US" dirty="0">
                    <a:ea typeface="宋体" panose="02010600030101010101" pitchFamily="2" charset="-122"/>
                    <a:cs typeface="宋体" panose="02010600030101010101" pitchFamily="2" charset="-122"/>
                  </a:rPr>
                  <a:t>对待检测新闻文本进行切分，得到单词</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cs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cs typeface="宋体" panose="02010600030101010101" pitchFamily="2" charset="-122"/>
                          </a:rPr>
                          <m:t>𝑞</m:t>
                        </m:r>
                      </m:e>
                      <m:sub>
                        <m:r>
                          <a:rPr lang="en-US" altLang="zh-CN" b="0" i="1" smtClean="0">
                            <a:latin typeface="Cambria Math" panose="02040503050406030204" pitchFamily="18" charset="0"/>
                            <a:ea typeface="宋体" panose="02010600030101010101" pitchFamily="2" charset="-122"/>
                            <a:cs typeface="宋体" panose="02010600030101010101" pitchFamily="2" charset="-122"/>
                          </a:rPr>
                          <m:t>𝑖</m:t>
                        </m:r>
                      </m:sub>
                    </m:sSub>
                  </m:oMath>
                </a14:m>
                <a:endParaRPr lang="en-US" altLang="zh-CN" dirty="0">
                  <a:ea typeface="宋体" panose="02010600030101010101" pitchFamily="2" charset="-122"/>
                  <a:cs typeface="宋体" panose="02010600030101010101" pitchFamily="2" charset="-122"/>
                </a:endParaRPr>
              </a:p>
              <a:p>
                <a:pPr marL="1200150" lvl="2" indent="-285750">
                  <a:lnSpc>
                    <a:spcPct val="125000"/>
                  </a:lnSpc>
                  <a:buFont typeface="Arial" panose="020B0604020202020204" pitchFamily="34" charset="0"/>
                  <a:buChar char="•"/>
                </a:pPr>
                <a:r>
                  <a:rPr lang="zh-CN" altLang="en-US" dirty="0">
                    <a:ea typeface="宋体" panose="02010600030101010101" pitchFamily="2" charset="-122"/>
                    <a:cs typeface="宋体" panose="02010600030101010101" pitchFamily="2" charset="-122"/>
                  </a:rPr>
                  <a:t>计算</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cs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cs typeface="宋体" panose="02010600030101010101" pitchFamily="2" charset="-122"/>
                          </a:rPr>
                          <m:t>𝑞</m:t>
                        </m:r>
                      </m:e>
                      <m:sub>
                        <m:r>
                          <a:rPr lang="en-US" altLang="zh-CN" b="0" i="1" smtClean="0">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en-US" dirty="0">
                    <a:ea typeface="宋体" panose="02010600030101010101" pitchFamily="2" charset="-122"/>
                    <a:cs typeface="宋体" panose="02010600030101010101" pitchFamily="2" charset="-122"/>
                  </a:rPr>
                  <a:t>与文档</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宋体" panose="02010600030101010101" pitchFamily="2" charset="-122"/>
                      </a:rPr>
                      <m:t>𝑑</m:t>
                    </m:r>
                  </m:oMath>
                </a14:m>
                <a:r>
                  <a:rPr lang="zh-CN" altLang="en-US" dirty="0">
                    <a:ea typeface="宋体" panose="02010600030101010101" pitchFamily="2" charset="-122"/>
                    <a:cs typeface="宋体" panose="02010600030101010101" pitchFamily="2" charset="-122"/>
                  </a:rPr>
                  <a:t>的相关性</a:t>
                </a:r>
                <a:endParaRPr lang="en-US" altLang="zh-CN" dirty="0">
                  <a:ea typeface="宋体" panose="02010600030101010101" pitchFamily="2" charset="-122"/>
                  <a:cs typeface="宋体" panose="02010600030101010101" pitchFamily="2" charset="-122"/>
                </a:endParaRPr>
              </a:p>
              <a:p>
                <a:pPr marL="1200150" lvl="2" indent="-285750">
                  <a:lnSpc>
                    <a:spcPct val="125000"/>
                  </a:lnSpc>
                  <a:buFont typeface="Arial" panose="020B0604020202020204" pitchFamily="34" charset="0"/>
                  <a:buChar char="•"/>
                </a:pPr>
                <a:r>
                  <a:rPr lang="zh-CN" altLang="en-US" dirty="0">
                    <a:ea typeface="宋体" panose="02010600030101010101" pitchFamily="2" charset="-122"/>
                    <a:cs typeface="宋体" panose="02010600030101010101" pitchFamily="2" charset="-122"/>
                  </a:rPr>
                  <a:t>计算</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cs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cs typeface="宋体" panose="02010600030101010101" pitchFamily="2" charset="-122"/>
                          </a:rPr>
                          <m:t>𝑞</m:t>
                        </m:r>
                      </m:e>
                      <m:sub>
                        <m:r>
                          <a:rPr lang="en-US" altLang="zh-CN" b="0" i="1" smtClean="0">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en-US" dirty="0">
                    <a:ea typeface="宋体" panose="02010600030101010101" pitchFamily="2" charset="-122"/>
                    <a:cs typeface="宋体" panose="02010600030101010101" pitchFamily="2" charset="-122"/>
                  </a:rPr>
                  <a:t>与句子的相关性</a:t>
                </a:r>
                <a:endParaRPr lang="en-US" altLang="zh-CN" dirty="0">
                  <a:ea typeface="宋体" panose="02010600030101010101" pitchFamily="2" charset="-122"/>
                  <a:cs typeface="宋体" panose="02010600030101010101" pitchFamily="2" charset="-122"/>
                </a:endParaRPr>
              </a:p>
              <a:p>
                <a:pPr marL="1200150" lvl="2" indent="-285750">
                  <a:lnSpc>
                    <a:spcPct val="125000"/>
                  </a:lnSpc>
                  <a:buFont typeface="Arial" panose="020B0604020202020204" pitchFamily="34" charset="0"/>
                  <a:buChar char="•"/>
                </a:pPr>
                <a:r>
                  <a:rPr lang="zh-CN" altLang="en-US" dirty="0">
                    <a:ea typeface="宋体" panose="02010600030101010101" pitchFamily="2" charset="-122"/>
                    <a:cs typeface="宋体" panose="02010600030101010101" pitchFamily="2" charset="-122"/>
                  </a:rPr>
                  <a:t>计算每个单词</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cs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cs typeface="宋体" panose="02010600030101010101" pitchFamily="2" charset="-122"/>
                          </a:rPr>
                          <m:t>𝑞</m:t>
                        </m:r>
                      </m:e>
                      <m:sub>
                        <m:r>
                          <a:rPr lang="en-US" altLang="zh-CN" b="0" i="1" smtClean="0">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en-US" dirty="0">
                    <a:ea typeface="宋体" panose="02010600030101010101" pitchFamily="2" charset="-122"/>
                    <a:cs typeface="宋体" panose="02010600030101010101" pitchFamily="2" charset="-122"/>
                  </a:rPr>
                  <a:t>的权重</a:t>
                </a:r>
                <a:endParaRPr lang="en-US" altLang="zh-CN" dirty="0">
                  <a:ea typeface="宋体" panose="02010600030101010101" pitchFamily="2" charset="-122"/>
                  <a:cs typeface="宋体" panose="02010600030101010101" pitchFamily="2" charset="-122"/>
                </a:endParaRPr>
              </a:p>
              <a:p>
                <a:pPr marL="1200150" lvl="2" indent="-285750">
                  <a:lnSpc>
                    <a:spcPct val="125000"/>
                  </a:lnSpc>
                  <a:buFont typeface="Arial" panose="020B0604020202020204" pitchFamily="34" charset="0"/>
                  <a:buChar char="•"/>
                </a:pPr>
                <a:r>
                  <a:rPr lang="zh-CN" altLang="en-US" dirty="0">
                    <a:ea typeface="宋体" panose="02010600030101010101" pitchFamily="2" charset="-122"/>
                    <a:cs typeface="宋体" panose="02010600030101010101" pitchFamily="2" charset="-122"/>
                  </a:rPr>
                  <a:t>求和得相关性评分</a:t>
                </a:r>
                <a:endParaRPr lang="en-US" altLang="zh-CN" dirty="0">
                  <a:ea typeface="宋体" panose="02010600030101010101" pitchFamily="2" charset="-122"/>
                  <a:cs typeface="宋体" panose="02010600030101010101" pitchFamily="2" charset="-122"/>
                </a:endParaRPr>
              </a:p>
              <a:p>
                <a:pPr marL="800100" lvl="1" indent="-342900">
                  <a:buFont typeface="Arial" panose="020B0604020202020204" pitchFamily="34" charset="0"/>
                  <a:buChar char="•"/>
                </a:pPr>
                <a:r>
                  <a:rPr lang="zh-CN" altLang="en-US" sz="2000" b="1" dirty="0">
                    <a:ea typeface="宋体" panose="02010600030101010101" pitchFamily="2" charset="-122"/>
                    <a:cs typeface="宋体" panose="02010600030101010101" pitchFamily="2" charset="-122"/>
                  </a:rPr>
                  <a:t>计算公式</a:t>
                </a:r>
                <a:r>
                  <a:rPr lang="zh-CN" altLang="en-US" dirty="0">
                    <a:ea typeface="宋体" panose="02010600030101010101" pitchFamily="2" charset="-122"/>
                    <a:cs typeface="宋体" panose="02010600030101010101" pitchFamily="2" charset="-122"/>
                  </a:rPr>
                  <a:t>：</a:t>
                </a:r>
                <a:endParaRPr lang="en-US" altLang="zh-CN" dirty="0">
                  <a:ea typeface="宋体" panose="02010600030101010101" pitchFamily="2" charset="-122"/>
                  <a:cs typeface="宋体" panose="02010600030101010101" pitchFamily="2" charset="-122"/>
                </a:endParaRPr>
              </a:p>
              <a:p>
                <a:pPr marL="800100" lvl="1" indent="-342900">
                  <a:buFont typeface="Arial" panose="020B0604020202020204" pitchFamily="34" charset="0"/>
                  <a:buChar char="•"/>
                </a:pPr>
                <a:endParaRPr lang="en-US" altLang="zh-CN" dirty="0">
                  <a:ea typeface="宋体" panose="02010600030101010101" pitchFamily="2" charset="-122"/>
                  <a:cs typeface="宋体" panose="02010600030101010101" pitchFamily="2" charset="-122"/>
                </a:endParaRPr>
              </a:p>
              <a:p>
                <a:pPr marL="800100" lvl="1" indent="-342900">
                  <a:buFont typeface="Arial" panose="020B0604020202020204" pitchFamily="34" charset="0"/>
                  <a:buChar char="•"/>
                </a:pPr>
                <a:endParaRPr lang="en-US" altLang="zh-CN" dirty="0">
                  <a:ea typeface="宋体" panose="02010600030101010101" pitchFamily="2" charset="-122"/>
                  <a:cs typeface="宋体" panose="02010600030101010101" pitchFamily="2" charset="-122"/>
                </a:endParaRPr>
              </a:p>
              <a:p>
                <a:pPr marL="800100" lvl="1" indent="-342900">
                  <a:buFont typeface="Arial" panose="020B0604020202020204" pitchFamily="34" charset="0"/>
                  <a:buChar char="•"/>
                </a:pPr>
                <a:endParaRPr lang="en-US" altLang="zh-CN" dirty="0">
                  <a:ea typeface="宋体" panose="02010600030101010101" pitchFamily="2" charset="-122"/>
                  <a:cs typeface="宋体" panose="02010600030101010101" pitchFamily="2" charset="-122"/>
                </a:endParaRPr>
              </a:p>
              <a:p>
                <a:pPr marL="800100" lvl="1" indent="-342900">
                  <a:buFont typeface="Arial" panose="020B0604020202020204" pitchFamily="34" charset="0"/>
                  <a:buChar char="•"/>
                </a:pPr>
                <a:endParaRPr lang="en-US" altLang="zh-CN" dirty="0">
                  <a:ea typeface="宋体" panose="02010600030101010101" pitchFamily="2" charset="-122"/>
                  <a:cs typeface="宋体" panose="02010600030101010101" pitchFamily="2" charset="-122"/>
                </a:endParaRPr>
              </a:p>
              <a:p>
                <a:pPr marL="800100" lvl="1" indent="-342900">
                  <a:buFont typeface="Arial" panose="020B0604020202020204" pitchFamily="34" charset="0"/>
                  <a:buChar char="•"/>
                </a:pPr>
                <a:endParaRPr lang="en-US" altLang="zh-CN" dirty="0">
                  <a:ea typeface="宋体" panose="02010600030101010101" pitchFamily="2" charset="-122"/>
                  <a:cs typeface="宋体" panose="02010600030101010101" pitchFamily="2" charset="-122"/>
                </a:endParaRPr>
              </a:p>
              <a:p>
                <a:pPr marL="800100" lvl="1" indent="-342900">
                  <a:buFont typeface="Arial" panose="020B0604020202020204" pitchFamily="34" charset="0"/>
                  <a:buChar char="•"/>
                </a:pPr>
                <a:endParaRPr lang="en-US" altLang="zh-CN" dirty="0">
                  <a:ea typeface="宋体" panose="02010600030101010101" pitchFamily="2" charset="-122"/>
                  <a:cs typeface="宋体" panose="02010600030101010101" pitchFamily="2" charset="-122"/>
                </a:endParaRPr>
              </a:p>
              <a:p>
                <a:pPr marL="800100" lvl="1" indent="-342900">
                  <a:buFont typeface="Arial" panose="020B0604020202020204" pitchFamily="34" charset="0"/>
                  <a:buChar char="•"/>
                </a:pPr>
                <a:endParaRPr lang="en-US" altLang="zh-CN" dirty="0">
                  <a:ea typeface="宋体" panose="02010600030101010101" pitchFamily="2" charset="-122"/>
                  <a:cs typeface="宋体" panose="02010600030101010101" pitchFamily="2" charset="-122"/>
                </a:endParaRPr>
              </a:p>
              <a:p>
                <a:pPr marL="800100" lvl="1" indent="-342900">
                  <a:buFont typeface="Arial" panose="020B0604020202020204" pitchFamily="34" charset="0"/>
                  <a:buChar char="•"/>
                </a:pPr>
                <a:endParaRPr lang="en-US" altLang="zh-CN" dirty="0">
                  <a:ea typeface="宋体" panose="02010600030101010101" pitchFamily="2" charset="-122"/>
                  <a:cs typeface="宋体" panose="02010600030101010101" pitchFamily="2" charset="-122"/>
                </a:endParaRPr>
              </a:p>
              <a:p>
                <a:pPr marL="800100" lvl="1" indent="-342900">
                  <a:buFont typeface="Arial" panose="020B0604020202020204" pitchFamily="34" charset="0"/>
                  <a:buChar char="•"/>
                </a:pPr>
                <a:r>
                  <a:rPr lang="zh-CN" altLang="en-US" sz="2000" b="1" dirty="0">
                    <a:ln w="0"/>
                    <a:effectLst/>
                    <a:ea typeface="宋体" panose="02010600030101010101" pitchFamily="2" charset="-122"/>
                  </a:rPr>
                  <a:t>输出</a:t>
                </a:r>
                <a:r>
                  <a:rPr lang="zh-CN" altLang="en-US" dirty="0">
                    <a:ln w="0"/>
                    <a:effectLst/>
                    <a:ea typeface="宋体" panose="02010600030101010101" pitchFamily="2" charset="-122"/>
                  </a:rPr>
                  <a:t>： 与待检测新闻文本</a:t>
                </a:r>
                <a:r>
                  <a:rPr lang="zh-CN" altLang="en-US" dirty="0">
                    <a:ln w="0"/>
                    <a:ea typeface="宋体" panose="02010600030101010101" pitchFamily="2" charset="-122"/>
                  </a:rPr>
                  <a:t>相似</a:t>
                </a:r>
                <a:r>
                  <a:rPr lang="zh-CN" altLang="en-US" dirty="0">
                    <a:ln w="0"/>
                    <a:effectLst/>
                    <a:ea typeface="宋体" panose="02010600030101010101" pitchFamily="2" charset="-122"/>
                  </a:rPr>
                  <a:t>度最高的前</a:t>
                </a:r>
                <a14:m>
                  <m:oMath xmlns:m="http://schemas.openxmlformats.org/officeDocument/2006/math">
                    <m:r>
                      <a:rPr lang="en-US" altLang="zh-CN" b="0" i="1" smtClean="0">
                        <a:ln w="0"/>
                        <a:effectLst/>
                        <a:latin typeface="Cambria Math" panose="02040503050406030204" pitchFamily="18" charset="0"/>
                        <a:ea typeface="宋体" panose="02010600030101010101" pitchFamily="2" charset="-122"/>
                      </a:rPr>
                      <m:t>𝑘</m:t>
                    </m:r>
                  </m:oMath>
                </a14:m>
                <a:r>
                  <a:rPr lang="zh-CN" altLang="en-US" dirty="0">
                    <a:ln w="0"/>
                    <a:effectLst/>
                    <a:ea typeface="宋体" panose="02010600030101010101" pitchFamily="2" charset="-122"/>
                  </a:rPr>
                  <a:t>个权威新闻</a:t>
                </a:r>
                <a14:m>
                  <m:oMath xmlns:m="http://schemas.openxmlformats.org/officeDocument/2006/math">
                    <m:sSub>
                      <m:sSubPr>
                        <m:ctrlPr>
                          <a:rPr lang="en-US" altLang="zh-CN" b="0" i="1" smtClean="0">
                            <a:ln w="0"/>
                            <a:effectLst/>
                            <a:latin typeface="Cambria Math" panose="02040503050406030204" pitchFamily="18" charset="0"/>
                            <a:ea typeface="宋体" panose="02010600030101010101" pitchFamily="2" charset="-122"/>
                          </a:rPr>
                        </m:ctrlPr>
                      </m:sSubPr>
                      <m:e>
                        <m:r>
                          <a:rPr lang="en-US" altLang="zh-CN" b="0" i="1" smtClean="0">
                            <a:ln w="0"/>
                            <a:effectLst/>
                            <a:latin typeface="Cambria Math" panose="02040503050406030204" pitchFamily="18" charset="0"/>
                            <a:ea typeface="宋体" panose="02010600030101010101" pitchFamily="2" charset="-122"/>
                          </a:rPr>
                          <m:t>𝑑</m:t>
                        </m:r>
                      </m:e>
                      <m:sub>
                        <m:r>
                          <a:rPr lang="en-US" altLang="zh-CN" b="0" i="1" smtClean="0">
                            <a:ln w="0"/>
                            <a:effectLst/>
                            <a:latin typeface="Cambria Math" panose="02040503050406030204" pitchFamily="18" charset="0"/>
                            <a:ea typeface="宋体" panose="02010600030101010101" pitchFamily="2" charset="-122"/>
                          </a:rPr>
                          <m:t>1</m:t>
                        </m:r>
                      </m:sub>
                    </m:sSub>
                    <m:r>
                      <a:rPr lang="en-US" altLang="zh-CN" b="0" i="1" smtClean="0">
                        <a:ln w="0"/>
                        <a:effectLst/>
                        <a:latin typeface="Cambria Math" panose="02040503050406030204" pitchFamily="18" charset="0"/>
                        <a:ea typeface="宋体" panose="02010600030101010101" pitchFamily="2" charset="-122"/>
                      </a:rPr>
                      <m:t>,</m:t>
                    </m:r>
                    <m:sSub>
                      <m:sSubPr>
                        <m:ctrlPr>
                          <a:rPr lang="en-US" altLang="zh-CN" b="0" i="1" smtClean="0">
                            <a:ln w="0"/>
                            <a:effectLst/>
                            <a:latin typeface="Cambria Math" panose="02040503050406030204" pitchFamily="18" charset="0"/>
                            <a:ea typeface="宋体" panose="02010600030101010101" pitchFamily="2" charset="-122"/>
                          </a:rPr>
                        </m:ctrlPr>
                      </m:sSubPr>
                      <m:e>
                        <m:r>
                          <a:rPr lang="en-US" altLang="zh-CN" b="0" i="1" smtClean="0">
                            <a:ln w="0"/>
                            <a:effectLst/>
                            <a:latin typeface="Cambria Math" panose="02040503050406030204" pitchFamily="18" charset="0"/>
                            <a:ea typeface="宋体" panose="02010600030101010101" pitchFamily="2" charset="-122"/>
                          </a:rPr>
                          <m:t>𝑑</m:t>
                        </m:r>
                      </m:e>
                      <m:sub>
                        <m:r>
                          <a:rPr lang="en-US" altLang="zh-CN" b="0" i="1" smtClean="0">
                            <a:ln w="0"/>
                            <a:effectLst/>
                            <a:latin typeface="Cambria Math" panose="02040503050406030204" pitchFamily="18" charset="0"/>
                            <a:ea typeface="宋体" panose="02010600030101010101" pitchFamily="2" charset="-122"/>
                          </a:rPr>
                          <m:t>2</m:t>
                        </m:r>
                      </m:sub>
                    </m:sSub>
                    <m:r>
                      <a:rPr lang="en-US" altLang="zh-CN" b="0" i="1" smtClean="0">
                        <a:ln w="0"/>
                        <a:effectLst/>
                        <a:latin typeface="Cambria Math" panose="02040503050406030204" pitchFamily="18" charset="0"/>
                        <a:ea typeface="宋体" panose="02010600030101010101" pitchFamily="2" charset="-122"/>
                      </a:rPr>
                      <m:t>,</m:t>
                    </m:r>
                    <m:sSub>
                      <m:sSubPr>
                        <m:ctrlPr>
                          <a:rPr lang="en-US" altLang="zh-CN" b="0" i="1" smtClean="0">
                            <a:ln w="0"/>
                            <a:effectLst/>
                            <a:latin typeface="Cambria Math" panose="02040503050406030204" pitchFamily="18" charset="0"/>
                            <a:ea typeface="宋体" panose="02010600030101010101" pitchFamily="2" charset="-122"/>
                          </a:rPr>
                        </m:ctrlPr>
                      </m:sSubPr>
                      <m:e>
                        <m:r>
                          <a:rPr lang="en-US" altLang="zh-CN" b="0" i="1" smtClean="0">
                            <a:ln w="0"/>
                            <a:effectLst/>
                            <a:latin typeface="Cambria Math" panose="02040503050406030204" pitchFamily="18" charset="0"/>
                            <a:ea typeface="宋体" panose="02010600030101010101" pitchFamily="2" charset="-122"/>
                          </a:rPr>
                          <m:t>𝑑</m:t>
                        </m:r>
                      </m:e>
                      <m:sub>
                        <m:r>
                          <a:rPr lang="en-US" altLang="zh-CN" b="0" i="1" smtClean="0">
                            <a:ln w="0"/>
                            <a:effectLst/>
                            <a:latin typeface="Cambria Math" panose="02040503050406030204" pitchFamily="18" charset="0"/>
                            <a:ea typeface="宋体" panose="02010600030101010101" pitchFamily="2" charset="-122"/>
                          </a:rPr>
                          <m:t>3</m:t>
                        </m:r>
                      </m:sub>
                    </m:sSub>
                    <m:r>
                      <a:rPr lang="en-US" altLang="zh-CN" b="0" i="1" smtClean="0">
                        <a:ln w="0"/>
                        <a:effectLst/>
                        <a:latin typeface="Cambria Math" panose="02040503050406030204" pitchFamily="18" charset="0"/>
                        <a:ea typeface="宋体" panose="02010600030101010101" pitchFamily="2" charset="-122"/>
                      </a:rPr>
                      <m:t>,…,</m:t>
                    </m:r>
                    <m:sSub>
                      <m:sSubPr>
                        <m:ctrlPr>
                          <a:rPr lang="en-US" altLang="zh-CN" b="0" i="1" smtClean="0">
                            <a:ln w="0"/>
                            <a:effectLst/>
                            <a:latin typeface="Cambria Math" panose="02040503050406030204" pitchFamily="18" charset="0"/>
                            <a:ea typeface="宋体" panose="02010600030101010101" pitchFamily="2" charset="-122"/>
                          </a:rPr>
                        </m:ctrlPr>
                      </m:sSubPr>
                      <m:e>
                        <m:r>
                          <a:rPr lang="en-US" altLang="zh-CN" b="0" i="1" smtClean="0">
                            <a:ln w="0"/>
                            <a:effectLst/>
                            <a:latin typeface="Cambria Math" panose="02040503050406030204" pitchFamily="18" charset="0"/>
                            <a:ea typeface="宋体" panose="02010600030101010101" pitchFamily="2" charset="-122"/>
                          </a:rPr>
                          <m:t>𝑑</m:t>
                        </m:r>
                      </m:e>
                      <m:sub>
                        <m:r>
                          <a:rPr lang="en-US" altLang="zh-CN" b="0" i="1" smtClean="0">
                            <a:ln w="0"/>
                            <a:effectLst/>
                            <a:latin typeface="Cambria Math" panose="02040503050406030204" pitchFamily="18" charset="0"/>
                            <a:ea typeface="宋体" panose="02010600030101010101" pitchFamily="2" charset="-122"/>
                          </a:rPr>
                          <m:t>𝑘</m:t>
                        </m:r>
                      </m:sub>
                    </m:sSub>
                  </m:oMath>
                </a14:m>
                <a:endParaRPr lang="en-US" altLang="zh-CN" dirty="0">
                  <a:ea typeface="宋体" panose="02010600030101010101" pitchFamily="2" charset="-122"/>
                  <a:cs typeface="宋体" panose="02010600030101010101" pitchFamily="2" charset="-122"/>
                </a:endParaRPr>
              </a:p>
            </p:txBody>
          </p:sp>
        </mc:Choice>
        <mc:Fallback xmlns="">
          <p:sp>
            <p:nvSpPr>
              <p:cNvPr id="36" name="文本框 35">
                <a:extLst>
                  <a:ext uri="{FF2B5EF4-FFF2-40B4-BE49-F238E27FC236}">
                    <a16:creationId xmlns:a16="http://schemas.microsoft.com/office/drawing/2014/main" id="{8D7DF57C-23E6-438A-8686-26D57331CEB5}"/>
                  </a:ext>
                </a:extLst>
              </p:cNvPr>
              <p:cNvSpPr txBox="1">
                <a:spLocks noRot="1" noChangeAspect="1" noMove="1" noResize="1" noEditPoints="1" noAdjustHandles="1" noChangeArrowheads="1" noChangeShapeType="1" noTextEdit="1"/>
              </p:cNvSpPr>
              <p:nvPr/>
            </p:nvSpPr>
            <p:spPr>
              <a:xfrm>
                <a:off x="6271320" y="955241"/>
                <a:ext cx="5647471" cy="5886227"/>
              </a:xfrm>
              <a:prstGeom prst="rect">
                <a:avLst/>
              </a:prstGeom>
              <a:blipFill>
                <a:blip r:embed="rId4"/>
                <a:stretch>
                  <a:fillRect l="-1188" t="-1140" b="-415"/>
                </a:stretch>
              </a:blipFill>
            </p:spPr>
            <p:txBody>
              <a:bodyPr/>
              <a:lstStyle/>
              <a:p>
                <a:r>
                  <a:rPr lang="zh-CN" altLang="en-US">
                    <a:noFill/>
                  </a:rPr>
                  <a:t> </a:t>
                </a:r>
              </a:p>
            </p:txBody>
          </p:sp>
        </mc:Fallback>
      </mc:AlternateContent>
      <p:cxnSp>
        <p:nvCxnSpPr>
          <p:cNvPr id="41" name="直接连接符 40">
            <a:extLst>
              <a:ext uri="{FF2B5EF4-FFF2-40B4-BE49-F238E27FC236}">
                <a16:creationId xmlns:a16="http://schemas.microsoft.com/office/drawing/2014/main" id="{B2E27F0E-5B98-4366-93CE-D3E8B8F6B749}"/>
              </a:ext>
            </a:extLst>
          </p:cNvPr>
          <p:cNvCxnSpPr>
            <a:cxnSpLocks/>
          </p:cNvCxnSpPr>
          <p:nvPr/>
        </p:nvCxnSpPr>
        <p:spPr>
          <a:xfrm>
            <a:off x="6076750" y="955241"/>
            <a:ext cx="0" cy="5694165"/>
          </a:xfrm>
          <a:prstGeom prst="line">
            <a:avLst/>
          </a:prstGeom>
          <a:ln>
            <a:solidFill>
              <a:srgbClr val="002003"/>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E7800523-F6DC-4A8C-9404-2525396CD5AA}"/>
              </a:ext>
            </a:extLst>
          </p:cNvPr>
          <p:cNvSpPr txBox="1"/>
          <p:nvPr/>
        </p:nvSpPr>
        <p:spPr>
          <a:xfrm>
            <a:off x="502559" y="1690707"/>
            <a:ext cx="524619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sz="2000" b="1" dirty="0">
                <a:ea typeface="宋体" panose="02010600030101010101" pitchFamily="2" charset="-122"/>
                <a:cs typeface="宋体" panose="02010600030101010101" pitchFamily="2" charset="-122"/>
              </a:rPr>
              <a:t>第一阶段</a:t>
            </a:r>
            <a:r>
              <a:rPr lang="zh-CN" altLang="en-US" sz="2000" b="1" dirty="0">
                <a:effectLst/>
                <a:ea typeface="宋体" panose="02010600030101010101" pitchFamily="2" charset="-122"/>
                <a:cs typeface="宋体" panose="02010600030101010101" pitchFamily="2" charset="-122"/>
              </a:rPr>
              <a:t>：</a:t>
            </a:r>
            <a:r>
              <a:rPr lang="zh-CN" altLang="zh-CN" sz="2000" b="1" dirty="0">
                <a:effectLst/>
                <a:ea typeface="宋体" panose="02010600030101010101" pitchFamily="2" charset="-122"/>
                <a:cs typeface="宋体" panose="02010600030101010101" pitchFamily="2" charset="-122"/>
              </a:rPr>
              <a:t>基于</a:t>
            </a: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BM25</a:t>
            </a:r>
            <a:r>
              <a:rPr lang="zh-CN" altLang="zh-CN" sz="2000" b="1" dirty="0">
                <a:effectLst/>
                <a:ea typeface="宋体" panose="02010600030101010101" pitchFamily="2" charset="-122"/>
                <a:cs typeface="宋体" panose="02010600030101010101" pitchFamily="2" charset="-122"/>
              </a:rPr>
              <a:t>的权威新闻匹配</a:t>
            </a:r>
            <a:endParaRPr lang="en-US" altLang="zh-CN" sz="2000" b="1" dirty="0">
              <a:ln w="0"/>
              <a:ea typeface="宋体" panose="02010600030101010101" pitchFamily="2" charset="-122"/>
            </a:endParaRP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1EBA959C-887E-4171-A0CF-782438CF5CCA}"/>
                  </a:ext>
                </a:extLst>
              </p:cNvPr>
              <p:cNvSpPr txBox="1"/>
              <p:nvPr/>
            </p:nvSpPr>
            <p:spPr>
              <a:xfrm>
                <a:off x="5729508" y="3961172"/>
                <a:ext cx="6093228" cy="540789"/>
              </a:xfrm>
              <a:prstGeom prst="rect">
                <a:avLst/>
              </a:prstGeom>
              <a:noFill/>
            </p:spPr>
            <p:txBody>
              <a:bodyPr wrap="square">
                <a:spAutoFit/>
              </a:bodyPr>
              <a:lstStyle/>
              <a:p>
                <a:pPr algn="just"/>
                <a14:m>
                  <m:oMathPara xmlns:m="http://schemas.openxmlformats.org/officeDocument/2006/math">
                    <m:oMathParaPr>
                      <m:jc m:val="center"/>
                    </m:oMathParaPr>
                    <m:oMath xmlns:m="http://schemas.openxmlformats.org/officeDocument/2006/math">
                      <m:eqArr>
                        <m:eqArrPr>
                          <m:ctrlPr>
                            <a:rPr lang="zh-CN" altLang="en-US" sz="1400" i="1" smtClean="0">
                              <a:solidFill>
                                <a:srgbClr val="836967"/>
                              </a:solidFill>
                              <a:latin typeface="Cambria Math" panose="02040503050406030204" pitchFamily="18" charset="0"/>
                            </a:rPr>
                          </m:ctrlPr>
                        </m:eqArrPr>
                        <m:e>
                          <m:r>
                            <a:rPr lang="zh-CN" altLang="en-US" sz="1400">
                              <a:latin typeface="Cambria Math" panose="02040503050406030204" pitchFamily="18" charset="0"/>
                            </a:rPr>
                            <m:t>&amp;</m:t>
                          </m:r>
                          <m:r>
                            <a:rPr lang="zh-CN" altLang="en-US" sz="1400" i="1">
                              <a:latin typeface="Cambria Math" panose="02040503050406030204" pitchFamily="18" charset="0"/>
                            </a:rPr>
                            <m:t>𝑆𝑐𝑜𝑟𝑒</m:t>
                          </m:r>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𝑄</m:t>
                              </m:r>
                              <m:r>
                                <a:rPr lang="zh-CN" altLang="en-US" sz="1400" i="0">
                                  <a:latin typeface="Cambria Math" panose="02040503050406030204" pitchFamily="18" charset="0"/>
                                </a:rPr>
                                <m:t>,</m:t>
                              </m:r>
                              <m:r>
                                <a:rPr lang="zh-CN" altLang="en-US" sz="1400" i="1">
                                  <a:latin typeface="Cambria Math" panose="02040503050406030204" pitchFamily="18" charset="0"/>
                                </a:rPr>
                                <m:t>𝑑</m:t>
                              </m:r>
                            </m:e>
                          </m:d>
                          <m:r>
                            <a:rPr lang="zh-CN" altLang="en-US" sz="1400" i="0">
                              <a:latin typeface="Cambria Math" panose="02040503050406030204" pitchFamily="18" charset="0"/>
                            </a:rPr>
                            <m:t>=</m:t>
                          </m:r>
                          <m:nary>
                            <m:naryPr>
                              <m:chr m:val="∑"/>
                              <m:limLoc m:val="subSup"/>
                              <m:ctrlPr>
                                <a:rPr lang="zh-CN" altLang="en-US" sz="1400" i="1">
                                  <a:latin typeface="Cambria Math" panose="02040503050406030204" pitchFamily="18" charset="0"/>
                                </a:rPr>
                              </m:ctrlPr>
                            </m:naryPr>
                            <m:sub>
                              <m:r>
                                <a:rPr lang="zh-CN" altLang="en-US" sz="1400" i="1">
                                  <a:latin typeface="Cambria Math" panose="02040503050406030204" pitchFamily="18" charset="0"/>
                                </a:rPr>
                                <m:t>𝑛</m:t>
                              </m:r>
                            </m:sub>
                            <m:sup>
                              <m:r>
                                <a:rPr lang="zh-CN" altLang="en-US" sz="1400" i="1">
                                  <a:latin typeface="Cambria Math" panose="02040503050406030204" pitchFamily="18" charset="0"/>
                                </a:rPr>
                                <m:t>𝑖</m:t>
                              </m:r>
                            </m:sup>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𝑊</m:t>
                                  </m:r>
                                </m:e>
                                <m:sub>
                                  <m:r>
                                    <a:rPr lang="zh-CN" altLang="en-US" sz="1400" i="1">
                                      <a:latin typeface="Cambria Math" panose="02040503050406030204" pitchFamily="18" charset="0"/>
                                    </a:rPr>
                                    <m:t>𝑖</m:t>
                                  </m:r>
                                </m:sub>
                              </m:sSub>
                            </m:e>
                          </m:nary>
                          <m:r>
                            <a:rPr lang="zh-CN" altLang="en-US" sz="1400" i="1">
                              <a:latin typeface="Cambria Math" panose="02040503050406030204" pitchFamily="18" charset="0"/>
                            </a:rPr>
                            <m:t>𝑅</m:t>
                          </m:r>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1">
                                      <a:latin typeface="Cambria Math" panose="02040503050406030204" pitchFamily="18" charset="0"/>
                                    </a:rPr>
                                    <m:t>𝑖</m:t>
                                  </m:r>
                                </m:sub>
                              </m:sSub>
                              <m:r>
                                <a:rPr lang="zh-CN" altLang="en-US" sz="1400" i="0">
                                  <a:latin typeface="Cambria Math" panose="02040503050406030204" pitchFamily="18" charset="0"/>
                                </a:rPr>
                                <m:t>,</m:t>
                              </m:r>
                              <m:r>
                                <a:rPr lang="zh-CN" altLang="en-US" sz="1400" i="1">
                                  <a:latin typeface="Cambria Math" panose="02040503050406030204" pitchFamily="18" charset="0"/>
                                </a:rPr>
                                <m:t>𝑑</m:t>
                              </m:r>
                            </m:e>
                          </m:d>
                          <m:r>
                            <a:rPr lang="zh-CN" altLang="en-US" sz="1400" i="0">
                              <a:latin typeface="Cambria Math" panose="02040503050406030204" pitchFamily="18" charset="0"/>
                            </a:rPr>
                            <m:t>#</m:t>
                          </m:r>
                        </m:e>
                      </m:eqAr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43" name="文本框 42">
                <a:extLst>
                  <a:ext uri="{FF2B5EF4-FFF2-40B4-BE49-F238E27FC236}">
                    <a16:creationId xmlns:a16="http://schemas.microsoft.com/office/drawing/2014/main" id="{1EBA959C-887E-4171-A0CF-782438CF5CCA}"/>
                  </a:ext>
                </a:extLst>
              </p:cNvPr>
              <p:cNvSpPr txBox="1">
                <a:spLocks noRot="1" noChangeAspect="1" noMove="1" noResize="1" noEditPoints="1" noAdjustHandles="1" noChangeArrowheads="1" noChangeShapeType="1" noTextEdit="1"/>
              </p:cNvSpPr>
              <p:nvPr/>
            </p:nvSpPr>
            <p:spPr>
              <a:xfrm>
                <a:off x="5729508" y="3961172"/>
                <a:ext cx="6093228" cy="540789"/>
              </a:xfrm>
              <a:prstGeom prst="rect">
                <a:avLst/>
              </a:prstGeom>
              <a:blipFill>
                <a:blip r:embed="rId6"/>
                <a:stretch>
                  <a:fillRect t="-130337" b="-2033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CA79E8A2-BDE6-4138-AB8F-BD55A48DD9E8}"/>
                  </a:ext>
                </a:extLst>
              </p:cNvPr>
              <p:cNvSpPr txBox="1"/>
              <p:nvPr/>
            </p:nvSpPr>
            <p:spPr>
              <a:xfrm>
                <a:off x="5937283" y="4475504"/>
                <a:ext cx="6130030" cy="576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sz="1400" i="1" smtClean="0">
                              <a:solidFill>
                                <a:srgbClr val="836967"/>
                              </a:solidFill>
                              <a:latin typeface="Cambria Math" panose="02040503050406030204" pitchFamily="18" charset="0"/>
                            </a:rPr>
                          </m:ctrlPr>
                        </m:eqArrPr>
                        <m:e>
                          <m:r>
                            <a:rPr lang="zh-CN" altLang="en-US" sz="1400">
                              <a:latin typeface="Cambria Math" panose="02040503050406030204" pitchFamily="18" charset="0"/>
                            </a:rPr>
                            <m:t>&amp;</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𝑊</m:t>
                              </m:r>
                            </m:e>
                            <m:sub>
                              <m:r>
                                <a:rPr lang="zh-CN" altLang="en-US" sz="1400" i="1">
                                  <a:latin typeface="Cambria Math" panose="02040503050406030204" pitchFamily="18" charset="0"/>
                                </a:rPr>
                                <m:t>𝑖</m:t>
                              </m:r>
                            </m:sub>
                          </m:sSub>
                          <m:r>
                            <a:rPr lang="zh-CN" altLang="en-US" sz="1400" i="0">
                              <a:latin typeface="Cambria Math" panose="02040503050406030204" pitchFamily="18" charset="0"/>
                            </a:rPr>
                            <m:t>=</m:t>
                          </m:r>
                          <m:r>
                            <a:rPr lang="zh-CN" altLang="en-US" sz="1400" i="1">
                              <a:latin typeface="Cambria Math" panose="02040503050406030204" pitchFamily="18" charset="0"/>
                            </a:rPr>
                            <m:t>𝐼𝐷𝐹</m:t>
                          </m:r>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1">
                                      <a:latin typeface="Cambria Math" panose="02040503050406030204" pitchFamily="18" charset="0"/>
                                    </a:rPr>
                                    <m:t>𝑖</m:t>
                                  </m:r>
                                </m:sub>
                              </m:sSub>
                            </m:e>
                          </m:d>
                          <m:r>
                            <a:rPr lang="zh-CN" altLang="en-US" sz="1400" i="0">
                              <a:latin typeface="Cambria Math" panose="02040503050406030204" pitchFamily="18" charset="0"/>
                            </a:rPr>
                            <m:t>=</m:t>
                          </m:r>
                          <m:r>
                            <a:rPr lang="zh-CN" altLang="en-US" sz="1400" i="1">
                              <a:latin typeface="Cambria Math" panose="02040503050406030204" pitchFamily="18" charset="0"/>
                            </a:rPr>
                            <m:t>𝑙𝑜</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𝑔</m:t>
                              </m:r>
                            </m:e>
                            <m:sub>
                              <m:r>
                                <a:rPr lang="zh-CN" altLang="en-US" sz="1400" i="0">
                                  <a:latin typeface="Cambria Math" panose="02040503050406030204" pitchFamily="18" charset="0"/>
                                </a:rPr>
                                <m:t>10</m:t>
                              </m:r>
                            </m:sub>
                          </m:sSub>
                          <m:d>
                            <m:dPr>
                              <m:ctrlPr>
                                <a:rPr lang="zh-CN" altLang="en-US" sz="1400" i="1">
                                  <a:solidFill>
                                    <a:srgbClr val="836967"/>
                                  </a:solidFill>
                                  <a:latin typeface="Cambria Math" panose="02040503050406030204" pitchFamily="18" charset="0"/>
                                </a:rPr>
                              </m:ctrlPr>
                            </m:dPr>
                            <m:e>
                              <m:f>
                                <m:fPr>
                                  <m:ctrlPr>
                                    <a:rPr lang="zh-CN" altLang="en-US" sz="1400" i="1">
                                      <a:solidFill>
                                        <a:srgbClr val="836967"/>
                                      </a:solidFill>
                                      <a:latin typeface="Cambria Math" panose="02040503050406030204" pitchFamily="18" charset="0"/>
                                    </a:rPr>
                                  </m:ctrlPr>
                                </m:fPr>
                                <m:num>
                                  <m:r>
                                    <a:rPr lang="zh-CN" altLang="en-US" sz="1400" i="1">
                                      <a:latin typeface="Cambria Math" panose="02040503050406030204" pitchFamily="18" charset="0"/>
                                    </a:rPr>
                                    <m:t>𝑁</m:t>
                                  </m:r>
                                  <m:r>
                                    <a:rPr lang="zh-CN" altLang="en-US" sz="1400" i="0">
                                      <a:latin typeface="Cambria Math" panose="02040503050406030204" pitchFamily="18" charset="0"/>
                                    </a:rPr>
                                    <m:t>−</m:t>
                                  </m:r>
                                  <m:r>
                                    <a:rPr lang="zh-CN" altLang="en-US" sz="1400" i="1">
                                      <a:latin typeface="Cambria Math" panose="02040503050406030204" pitchFamily="18" charset="0"/>
                                    </a:rPr>
                                    <m:t>𝑛</m:t>
                                  </m:r>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𝑖</m:t>
                                      </m:r>
                                    </m:e>
                                  </m:d>
                                  <m:r>
                                    <a:rPr lang="zh-CN" altLang="en-US" sz="1400" i="0">
                                      <a:latin typeface="Cambria Math" panose="02040503050406030204" pitchFamily="18" charset="0"/>
                                    </a:rPr>
                                    <m:t>+0.5</m:t>
                                  </m:r>
                                </m:num>
                                <m:den>
                                  <m:r>
                                    <a:rPr lang="zh-CN" altLang="en-US" sz="1400" i="1">
                                      <a:latin typeface="Cambria Math" panose="02040503050406030204" pitchFamily="18" charset="0"/>
                                    </a:rPr>
                                    <m:t>𝑛</m:t>
                                  </m:r>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1">
                                              <a:latin typeface="Cambria Math" panose="02040503050406030204" pitchFamily="18" charset="0"/>
                                            </a:rPr>
                                            <m:t>𝑖</m:t>
                                          </m:r>
                                        </m:sub>
                                      </m:sSub>
                                    </m:e>
                                  </m:d>
                                  <m:r>
                                    <a:rPr lang="zh-CN" altLang="en-US" sz="1400" i="0">
                                      <a:latin typeface="Cambria Math" panose="02040503050406030204" pitchFamily="18" charset="0"/>
                                    </a:rPr>
                                    <m:t>+0.5</m:t>
                                  </m:r>
                                </m:den>
                              </m:f>
                            </m:e>
                          </m:d>
                          <m:r>
                            <a:rPr lang="zh-CN" altLang="en-US" sz="1400" i="0">
                              <a:latin typeface="Cambria Math" panose="02040503050406030204" pitchFamily="18" charset="0"/>
                            </a:rPr>
                            <m:t>#</m:t>
                          </m:r>
                        </m:e>
                      </m:eqArr>
                    </m:oMath>
                  </m:oMathPara>
                </a14:m>
                <a:endParaRPr lang="zh-CN" altLang="en-US" sz="1400" dirty="0"/>
              </a:p>
            </p:txBody>
          </p:sp>
        </mc:Choice>
        <mc:Fallback xmlns="">
          <p:sp>
            <p:nvSpPr>
              <p:cNvPr id="53" name="文本框 52">
                <a:extLst>
                  <a:ext uri="{FF2B5EF4-FFF2-40B4-BE49-F238E27FC236}">
                    <a16:creationId xmlns:a16="http://schemas.microsoft.com/office/drawing/2014/main" id="{CA79E8A2-BDE6-4138-AB8F-BD55A48DD9E8}"/>
                  </a:ext>
                </a:extLst>
              </p:cNvPr>
              <p:cNvSpPr txBox="1">
                <a:spLocks noRot="1" noChangeAspect="1" noMove="1" noResize="1" noEditPoints="1" noAdjustHandles="1" noChangeArrowheads="1" noChangeShapeType="1" noTextEdit="1"/>
              </p:cNvSpPr>
              <p:nvPr/>
            </p:nvSpPr>
            <p:spPr>
              <a:xfrm>
                <a:off x="5937283" y="4475504"/>
                <a:ext cx="6130030" cy="57637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C7F181E9-2109-4D2B-A73B-663F2AC36A30}"/>
                  </a:ext>
                </a:extLst>
              </p:cNvPr>
              <p:cNvSpPr txBox="1"/>
              <p:nvPr/>
            </p:nvSpPr>
            <p:spPr>
              <a:xfrm>
                <a:off x="6176980" y="5017930"/>
                <a:ext cx="6130030" cy="6113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sz="1400" i="1" smtClean="0">
                              <a:solidFill>
                                <a:srgbClr val="836967"/>
                              </a:solidFill>
                              <a:latin typeface="Cambria Math" panose="02040503050406030204" pitchFamily="18" charset="0"/>
                            </a:rPr>
                          </m:ctrlPr>
                        </m:eqArrPr>
                        <m:e>
                          <m:r>
                            <a:rPr lang="zh-CN" altLang="en-US" sz="1400">
                              <a:latin typeface="Cambria Math" panose="02040503050406030204" pitchFamily="18" charset="0"/>
                            </a:rPr>
                            <m:t>&amp;</m:t>
                          </m:r>
                          <m:r>
                            <a:rPr lang="zh-CN" altLang="en-US" sz="1400" i="1">
                              <a:latin typeface="Cambria Math" panose="02040503050406030204" pitchFamily="18" charset="0"/>
                            </a:rPr>
                            <m:t>𝑅</m:t>
                          </m:r>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1">
                                      <a:latin typeface="Cambria Math" panose="02040503050406030204" pitchFamily="18" charset="0"/>
                                    </a:rPr>
                                    <m:t>𝑖</m:t>
                                  </m:r>
                                </m:sub>
                              </m:sSub>
                              <m:r>
                                <a:rPr lang="zh-CN" altLang="en-US" sz="1400" i="0">
                                  <a:latin typeface="Cambria Math" panose="02040503050406030204" pitchFamily="18" charset="0"/>
                                </a:rPr>
                                <m:t>,</m:t>
                              </m:r>
                              <m:r>
                                <a:rPr lang="zh-CN" altLang="en-US" sz="1400" i="1">
                                  <a:latin typeface="Cambria Math" panose="02040503050406030204" pitchFamily="18" charset="0"/>
                                </a:rPr>
                                <m:t>𝑑</m:t>
                              </m:r>
                            </m:e>
                          </m:d>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𝑓</m:t>
                                  </m:r>
                                </m:e>
                                <m:sub>
                                  <m:r>
                                    <a:rPr lang="zh-CN" altLang="en-US" sz="1400" i="1">
                                      <a:latin typeface="Cambria Math" panose="02040503050406030204" pitchFamily="18" charset="0"/>
                                    </a:rPr>
                                    <m:t>𝑖</m:t>
                                  </m:r>
                                </m:sub>
                              </m:sSub>
                              <m:acc>
                                <m:accPr>
                                  <m:chr m:val="̇"/>
                                  <m:ctrlPr>
                                    <a:rPr lang="zh-CN" altLang="en-US" sz="1400" i="1">
                                      <a:solidFill>
                                        <a:srgbClr val="836967"/>
                                      </a:solidFill>
                                      <a:latin typeface="Cambria Math" panose="02040503050406030204" pitchFamily="18" charset="0"/>
                                    </a:rPr>
                                  </m:ctrlPr>
                                </m:accPr>
                                <m:e>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𝑘</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+1</m:t>
                                      </m:r>
                                    </m:e>
                                  </m:d>
                                </m:e>
                              </m:acc>
                            </m:num>
                            <m:den>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𝑓</m:t>
                                  </m:r>
                                </m:e>
                                <m:sub>
                                  <m:r>
                                    <a:rPr lang="zh-CN" altLang="en-US" sz="1400" i="1">
                                      <a:latin typeface="Cambria Math" panose="02040503050406030204" pitchFamily="18" charset="0"/>
                                    </a:rPr>
                                    <m:t>𝑖</m:t>
                                  </m:r>
                                </m:sub>
                              </m:sSub>
                              <m:r>
                                <a:rPr lang="zh-CN" altLang="en-US" sz="1400" i="0">
                                  <a:latin typeface="Cambria Math" panose="02040503050406030204" pitchFamily="18" charset="0"/>
                                </a:rPr>
                                <m:t>+</m:t>
                              </m:r>
                              <m:r>
                                <a:rPr lang="zh-CN" altLang="en-US" sz="1400" i="1">
                                  <a:latin typeface="Cambria Math" panose="02040503050406030204" pitchFamily="18" charset="0"/>
                                </a:rPr>
                                <m:t>𝐾</m:t>
                              </m:r>
                            </m:den>
                          </m:f>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𝑞</m:t>
                                  </m:r>
                                </m:e>
                                <m:sub>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𝑓</m:t>
                                      </m:r>
                                    </m:e>
                                    <m:sub>
                                      <m:r>
                                        <a:rPr lang="zh-CN" altLang="en-US" sz="1400" i="1">
                                          <a:latin typeface="Cambria Math" panose="02040503050406030204" pitchFamily="18" charset="0"/>
                                        </a:rPr>
                                        <m:t>𝑖</m:t>
                                      </m:r>
                                    </m:sub>
                                  </m:sSub>
                                </m:sub>
                              </m:sSub>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𝑘</m:t>
                                      </m:r>
                                    </m:e>
                                    <m:sub>
                                      <m:r>
                                        <a:rPr lang="zh-CN" altLang="en-US" sz="1400" i="0">
                                          <a:latin typeface="Cambria Math" panose="02040503050406030204" pitchFamily="18" charset="0"/>
                                        </a:rPr>
                                        <m:t>2</m:t>
                                      </m:r>
                                    </m:sub>
                                  </m:sSub>
                                  <m:r>
                                    <a:rPr lang="zh-CN" altLang="en-US" sz="1400" i="0">
                                      <a:latin typeface="Cambria Math" panose="02040503050406030204" pitchFamily="18" charset="0"/>
                                    </a:rPr>
                                    <m:t>+1</m:t>
                                  </m:r>
                                </m:e>
                              </m:d>
                            </m:num>
                            <m:den>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𝑞</m:t>
                                  </m:r>
                                </m:e>
                                <m:sub>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𝑓</m:t>
                                      </m:r>
                                    </m:e>
                                    <m:sub>
                                      <m:r>
                                        <a:rPr lang="zh-CN" altLang="en-US" sz="1400" i="1">
                                          <a:latin typeface="Cambria Math" panose="02040503050406030204" pitchFamily="18" charset="0"/>
                                        </a:rPr>
                                        <m:t>𝑖</m:t>
                                      </m:r>
                                    </m:sub>
                                  </m:sSub>
                                </m:sub>
                              </m:sSub>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𝑘</m:t>
                                  </m:r>
                                </m:e>
                                <m:sub>
                                  <m:r>
                                    <a:rPr lang="zh-CN" altLang="en-US" sz="1400" i="0">
                                      <a:latin typeface="Cambria Math" panose="02040503050406030204" pitchFamily="18" charset="0"/>
                                    </a:rPr>
                                    <m:t>2</m:t>
                                  </m:r>
                                </m:sub>
                              </m:sSub>
                            </m:den>
                          </m:f>
                          <m:r>
                            <a:rPr lang="zh-CN" altLang="en-US" sz="1400" i="0">
                              <a:latin typeface="Cambria Math" panose="02040503050406030204" pitchFamily="18" charset="0"/>
                            </a:rPr>
                            <m:t>#</m:t>
                          </m:r>
                        </m:e>
                      </m:eqArr>
                    </m:oMath>
                  </m:oMathPara>
                </a14:m>
                <a:endParaRPr lang="zh-CN" altLang="en-US" sz="1400" dirty="0"/>
              </a:p>
            </p:txBody>
          </p:sp>
        </mc:Choice>
        <mc:Fallback xmlns="">
          <p:sp>
            <p:nvSpPr>
              <p:cNvPr id="54" name="文本框 53">
                <a:extLst>
                  <a:ext uri="{FF2B5EF4-FFF2-40B4-BE49-F238E27FC236}">
                    <a16:creationId xmlns:a16="http://schemas.microsoft.com/office/drawing/2014/main" id="{C7F181E9-2109-4D2B-A73B-663F2AC36A30}"/>
                  </a:ext>
                </a:extLst>
              </p:cNvPr>
              <p:cNvSpPr txBox="1">
                <a:spLocks noRot="1" noChangeAspect="1" noMove="1" noResize="1" noEditPoints="1" noAdjustHandles="1" noChangeArrowheads="1" noChangeShapeType="1" noTextEdit="1"/>
              </p:cNvSpPr>
              <p:nvPr/>
            </p:nvSpPr>
            <p:spPr>
              <a:xfrm>
                <a:off x="6176980" y="5017930"/>
                <a:ext cx="6130030" cy="61132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A2ED0A12-D416-4B37-93FA-49FB99421971}"/>
                  </a:ext>
                </a:extLst>
              </p:cNvPr>
              <p:cNvSpPr txBox="1"/>
              <p:nvPr/>
            </p:nvSpPr>
            <p:spPr>
              <a:xfrm>
                <a:off x="6297679" y="5567469"/>
                <a:ext cx="6130030" cy="5838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sz="1400" i="1" smtClean="0">
                              <a:solidFill>
                                <a:srgbClr val="836967"/>
                              </a:solidFill>
                              <a:latin typeface="Cambria Math" panose="02040503050406030204" pitchFamily="18" charset="0"/>
                            </a:rPr>
                          </m:ctrlPr>
                        </m:eqArrPr>
                        <m:e>
                          <m:r>
                            <a:rPr lang="zh-CN" altLang="en-US" sz="1400">
                              <a:latin typeface="Cambria Math" panose="02040503050406030204" pitchFamily="18" charset="0"/>
                            </a:rPr>
                            <m:t>&amp;</m:t>
                          </m:r>
                          <m:r>
                            <a:rPr lang="zh-CN" altLang="en-US" sz="1400" i="1">
                              <a:latin typeface="Cambria Math" panose="02040503050406030204" pitchFamily="18" charset="0"/>
                            </a:rPr>
                            <m:t>𝐾</m:t>
                          </m:r>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𝑘</m:t>
                              </m:r>
                            </m:e>
                            <m:sub>
                              <m:r>
                                <a:rPr lang="zh-CN" altLang="en-US" sz="1400" i="0">
                                  <a:latin typeface="Cambria Math" panose="02040503050406030204" pitchFamily="18" charset="0"/>
                                </a:rPr>
                                <m:t>1</m:t>
                              </m:r>
                            </m:sub>
                          </m:sSub>
                          <m:d>
                            <m:dPr>
                              <m:ctrlPr>
                                <a:rPr lang="zh-CN" altLang="en-US" sz="1400" i="1">
                                  <a:solidFill>
                                    <a:srgbClr val="836967"/>
                                  </a:solidFill>
                                  <a:latin typeface="Cambria Math" panose="02040503050406030204" pitchFamily="18" charset="0"/>
                                </a:rPr>
                              </m:ctrlPr>
                            </m:dPr>
                            <m:e>
                              <m:r>
                                <a:rPr lang="zh-CN" altLang="en-US" sz="1400" i="0">
                                  <a:latin typeface="Cambria Math" panose="02040503050406030204" pitchFamily="18" charset="0"/>
                                </a:rPr>
                                <m:t>1−</m:t>
                              </m:r>
                              <m:r>
                                <a:rPr lang="zh-CN" altLang="en-US" sz="1400" i="1">
                                  <a:latin typeface="Cambria Math" panose="02040503050406030204" pitchFamily="18" charset="0"/>
                                </a:rPr>
                                <m:t>𝑏</m:t>
                              </m:r>
                              <m:r>
                                <a:rPr lang="zh-CN" altLang="en-US" sz="1400" i="0">
                                  <a:latin typeface="Cambria Math" panose="02040503050406030204" pitchFamily="18" charset="0"/>
                                </a:rPr>
                                <m:t>+</m:t>
                              </m:r>
                              <m:r>
                                <a:rPr lang="zh-CN" altLang="en-US" sz="1400" i="1">
                                  <a:latin typeface="Cambria Math" panose="02040503050406030204" pitchFamily="18" charset="0"/>
                                </a:rPr>
                                <m:t>𝑏</m:t>
                              </m:r>
                              <m:f>
                                <m:fPr>
                                  <m:ctrlPr>
                                    <a:rPr lang="zh-CN" altLang="en-US" sz="1400" i="1">
                                      <a:solidFill>
                                        <a:srgbClr val="836967"/>
                                      </a:solidFill>
                                      <a:latin typeface="Cambria Math" panose="02040503050406030204" pitchFamily="18" charset="0"/>
                                    </a:rPr>
                                  </m:ctrlPr>
                                </m:fPr>
                                <m:num>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𝑑</m:t>
                                      </m:r>
                                    </m:e>
                                    <m:sub>
                                      <m:r>
                                        <a:rPr lang="zh-CN" altLang="en-US" sz="1400" i="1">
                                          <a:latin typeface="Cambria Math" panose="02040503050406030204" pitchFamily="18" charset="0"/>
                                        </a:rPr>
                                        <m:t>𝑙</m:t>
                                      </m:r>
                                    </m:sub>
                                  </m:sSub>
                                </m:num>
                                <m:den>
                                  <m:r>
                                    <a:rPr lang="zh-CN" altLang="en-US" sz="1400" i="1">
                                      <a:latin typeface="Cambria Math" panose="02040503050406030204" pitchFamily="18" charset="0"/>
                                    </a:rPr>
                                    <m:t>𝑎𝑣</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𝑔</m:t>
                                      </m:r>
                                    </m:e>
                                    <m:sub>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𝑑</m:t>
                                          </m:r>
                                        </m:e>
                                        <m:sub>
                                          <m:r>
                                            <a:rPr lang="zh-CN" altLang="en-US" sz="1400" i="1">
                                              <a:latin typeface="Cambria Math" panose="02040503050406030204" pitchFamily="18" charset="0"/>
                                            </a:rPr>
                                            <m:t>𝑙</m:t>
                                          </m:r>
                                        </m:sub>
                                      </m:sSub>
                                    </m:sub>
                                  </m:sSub>
                                </m:den>
                              </m:f>
                            </m:e>
                          </m:d>
                          <m:r>
                            <a:rPr lang="zh-CN" altLang="en-US" sz="1400" i="0">
                              <a:latin typeface="Cambria Math" panose="02040503050406030204" pitchFamily="18" charset="0"/>
                            </a:rPr>
                            <m:t>#</m:t>
                          </m:r>
                        </m:e>
                      </m:eqArr>
                    </m:oMath>
                  </m:oMathPara>
                </a14:m>
                <a:endParaRPr lang="zh-CN" altLang="en-US" sz="1400" dirty="0"/>
              </a:p>
            </p:txBody>
          </p:sp>
        </mc:Choice>
        <mc:Fallback xmlns="">
          <p:sp>
            <p:nvSpPr>
              <p:cNvPr id="55" name="文本框 54">
                <a:extLst>
                  <a:ext uri="{FF2B5EF4-FFF2-40B4-BE49-F238E27FC236}">
                    <a16:creationId xmlns:a16="http://schemas.microsoft.com/office/drawing/2014/main" id="{A2ED0A12-D416-4B37-93FA-49FB99421971}"/>
                  </a:ext>
                </a:extLst>
              </p:cNvPr>
              <p:cNvSpPr txBox="1">
                <a:spLocks noRot="1" noChangeAspect="1" noMove="1" noResize="1" noEditPoints="1" noAdjustHandles="1" noChangeArrowheads="1" noChangeShapeType="1" noTextEdit="1"/>
              </p:cNvSpPr>
              <p:nvPr/>
            </p:nvSpPr>
            <p:spPr>
              <a:xfrm>
                <a:off x="6297679" y="5567469"/>
                <a:ext cx="6130030" cy="58387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B92872C-6335-4AE0-B918-E6F619EA4DB7}"/>
                  </a:ext>
                </a:extLst>
              </p:cNvPr>
              <p:cNvSpPr txBox="1"/>
              <p:nvPr/>
            </p:nvSpPr>
            <p:spPr>
              <a:xfrm>
                <a:off x="48031" y="2353180"/>
                <a:ext cx="6076748"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n w="0"/>
                    <a:effectLst/>
                    <a:ea typeface="宋体" panose="02010600030101010101" pitchFamily="2" charset="-122"/>
                  </a:rPr>
                  <a:t>目的</a:t>
                </a:r>
                <a:r>
                  <a:rPr lang="zh-CN" altLang="en-US" dirty="0">
                    <a:ln w="0"/>
                    <a:effectLst/>
                    <a:ea typeface="宋体" panose="02010600030101010101" pitchFamily="2" charset="-122"/>
                  </a:rPr>
                  <a:t>： 降低</a:t>
                </a:r>
                <a:r>
                  <a:rPr lang="zh-CN" altLang="zh-CN" sz="1800" dirty="0">
                    <a:effectLst/>
                    <a:ea typeface="宋体" panose="02010600030101010101" pitchFamily="2" charset="-122"/>
                    <a:cs typeface="宋体" panose="02010600030101010101" pitchFamily="2" charset="-122"/>
                  </a:rPr>
                  <a:t>待检测新闻文本在权威新闻库中</a:t>
                </a:r>
                <a:r>
                  <a:rPr lang="zh-CN" altLang="en-US" sz="1800" dirty="0">
                    <a:effectLst/>
                    <a:ea typeface="宋体" panose="02010600030101010101" pitchFamily="2" charset="-122"/>
                    <a:cs typeface="宋体" panose="02010600030101010101" pitchFamily="2" charset="-122"/>
                  </a:rPr>
                  <a:t>的</a:t>
                </a:r>
                <a:r>
                  <a:rPr lang="zh-CN" altLang="zh-CN" sz="1800" dirty="0">
                    <a:effectLst/>
                    <a:ea typeface="宋体" panose="02010600030101010101" pitchFamily="2" charset="-122"/>
                    <a:cs typeface="宋体" panose="02010600030101010101" pitchFamily="2" charset="-122"/>
                  </a:rPr>
                  <a:t>搜索成本</a:t>
                </a:r>
                <a:endParaRPr lang="en-US" altLang="zh-CN" dirty="0">
                  <a:ln w="0"/>
                  <a:effectLst/>
                  <a:ea typeface="宋体" panose="02010600030101010101" pitchFamily="2" charset="-122"/>
                </a:endParaRPr>
              </a:p>
              <a:p>
                <a:pPr marL="285750" indent="-285750">
                  <a:lnSpc>
                    <a:spcPct val="150000"/>
                  </a:lnSpc>
                  <a:buFont typeface="Arial" panose="020B0604020202020204" pitchFamily="34" charset="0"/>
                  <a:buChar char="•"/>
                </a:pPr>
                <a:r>
                  <a:rPr lang="zh-CN" altLang="en-US" b="1" dirty="0">
                    <a:ln w="0"/>
                    <a:effectLst/>
                    <a:ea typeface="宋体" panose="02010600030101010101" pitchFamily="2" charset="-122"/>
                  </a:rPr>
                  <a:t>方法</a:t>
                </a:r>
                <a:r>
                  <a:rPr lang="zh-CN" altLang="en-US" dirty="0">
                    <a:ln w="0"/>
                    <a:effectLst/>
                    <a:ea typeface="宋体" panose="02010600030101010101" pitchFamily="2" charset="-122"/>
                  </a:rPr>
                  <a:t>： </a:t>
                </a:r>
                <a:r>
                  <a:rPr lang="zh-CN" altLang="en-US" dirty="0">
                    <a:effectLst/>
                    <a:ea typeface="宋体" panose="02010600030101010101" pitchFamily="2" charset="-122"/>
                  </a:rPr>
                  <a:t>使用</a:t>
                </a:r>
                <a:r>
                  <a:rPr lang="en-US"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BM25</a:t>
                </a:r>
                <a:r>
                  <a:rPr lang="zh-CN" altLang="zh-CN" sz="1800" dirty="0">
                    <a:effectLst/>
                    <a:ea typeface="宋体" panose="02010600030101010101" pitchFamily="2" charset="-122"/>
                    <a:cs typeface="宋体" panose="02010600030101010101" pitchFamily="2" charset="-122"/>
                  </a:rPr>
                  <a:t>模型得到</a:t>
                </a:r>
                <a:r>
                  <a:rPr lang="zh-CN" altLang="zh-CN" sz="1800" dirty="0">
                    <a:solidFill>
                      <a:srgbClr val="FF0000"/>
                    </a:solidFill>
                    <a:effectLst/>
                    <a:ea typeface="宋体" panose="02010600030101010101" pitchFamily="2" charset="-122"/>
                    <a:cs typeface="宋体" panose="02010600030101010101" pitchFamily="2" charset="-122"/>
                  </a:rPr>
                  <a:t>前</a:t>
                </a:r>
                <a14:m>
                  <m:oMath xmlns:m="http://schemas.openxmlformats.org/officeDocument/2006/math">
                    <m:r>
                      <a:rPr lang="en-US" altLang="zh-CN" sz="1800" b="0" i="1">
                        <a:solidFill>
                          <a:srgbClr val="FF0000"/>
                        </a:solidFill>
                        <a:effectLst/>
                        <a:latin typeface="Cambria Math" panose="02040503050406030204" pitchFamily="18" charset="0"/>
                        <a:ea typeface="宋体" panose="02010600030101010101" pitchFamily="2" charset="-122"/>
                        <a:cs typeface="宋体" panose="02010600030101010101" pitchFamily="2" charset="-122"/>
                      </a:rPr>
                      <m:t>𝑘</m:t>
                    </m:r>
                  </m:oMath>
                </a14:m>
                <a:r>
                  <a:rPr lang="zh-CN" altLang="zh-CN" sz="1800" dirty="0">
                    <a:solidFill>
                      <a:srgbClr val="FF0000"/>
                    </a:solidFill>
                    <a:effectLst/>
                    <a:ea typeface="宋体" panose="02010600030101010101" pitchFamily="2" charset="-122"/>
                    <a:cs typeface="宋体" panose="02010600030101010101" pitchFamily="2" charset="-122"/>
                  </a:rPr>
                  <a:t>个</a:t>
                </a:r>
                <a:r>
                  <a:rPr lang="zh-CN" altLang="zh-CN" sz="1800" dirty="0">
                    <a:effectLst/>
                    <a:ea typeface="宋体" panose="02010600030101010101" pitchFamily="2" charset="-122"/>
                    <a:cs typeface="宋体" panose="02010600030101010101" pitchFamily="2" charset="-122"/>
                  </a:rPr>
                  <a:t>与待检测新闻文本</a:t>
                </a:r>
                <a:r>
                  <a:rPr lang="zh-CN" altLang="zh-CN" sz="1800" dirty="0">
                    <a:solidFill>
                      <a:srgbClr val="FF0000"/>
                    </a:solidFill>
                    <a:effectLst/>
                    <a:ea typeface="宋体" panose="02010600030101010101" pitchFamily="2" charset="-122"/>
                    <a:cs typeface="宋体" panose="02010600030101010101" pitchFamily="2" charset="-122"/>
                  </a:rPr>
                  <a:t>相关度得分最高</a:t>
                </a:r>
                <a:r>
                  <a:rPr lang="zh-CN" altLang="zh-CN" sz="1800" dirty="0">
                    <a:effectLst/>
                    <a:ea typeface="宋体" panose="02010600030101010101" pitchFamily="2" charset="-122"/>
                    <a:cs typeface="宋体" panose="02010600030101010101" pitchFamily="2" charset="-122"/>
                  </a:rPr>
                  <a:t>的权威新闻文本</a:t>
                </a:r>
                <a:endParaRPr lang="zh-CN" altLang="en-US" dirty="0">
                  <a:ln w="0"/>
                  <a:effectLst/>
                </a:endParaRPr>
              </a:p>
              <a:p>
                <a:endParaRPr lang="zh-CN" altLang="en-US" dirty="0"/>
              </a:p>
            </p:txBody>
          </p:sp>
        </mc:Choice>
        <mc:Fallback xmlns="">
          <p:sp>
            <p:nvSpPr>
              <p:cNvPr id="2" name="文本框 1">
                <a:extLst>
                  <a:ext uri="{FF2B5EF4-FFF2-40B4-BE49-F238E27FC236}">
                    <a16:creationId xmlns:a16="http://schemas.microsoft.com/office/drawing/2014/main" id="{5B92872C-6335-4AE0-B918-E6F619EA4DB7}"/>
                  </a:ext>
                </a:extLst>
              </p:cNvPr>
              <p:cNvSpPr txBox="1">
                <a:spLocks noRot="1" noChangeAspect="1" noMove="1" noResize="1" noEditPoints="1" noAdjustHandles="1" noChangeArrowheads="1" noChangeShapeType="1" noTextEdit="1"/>
              </p:cNvSpPr>
              <p:nvPr/>
            </p:nvSpPr>
            <p:spPr>
              <a:xfrm>
                <a:off x="48031" y="2353180"/>
                <a:ext cx="6076748" cy="1615827"/>
              </a:xfrm>
              <a:prstGeom prst="rect">
                <a:avLst/>
              </a:prstGeom>
              <a:blipFill>
                <a:blip r:embed="rId10"/>
                <a:stretch>
                  <a:fillRect l="-702" r="-702"/>
                </a:stretch>
              </a:blipFill>
            </p:spPr>
            <p:txBody>
              <a:bodyPr/>
              <a:lstStyle/>
              <a:p>
                <a:r>
                  <a:rPr lang="zh-CN" altLang="en-US">
                    <a:noFill/>
                  </a:rPr>
                  <a:t> </a:t>
                </a:r>
              </a:p>
            </p:txBody>
          </p:sp>
        </mc:Fallback>
      </mc:AlternateContent>
      <p:cxnSp>
        <p:nvCxnSpPr>
          <p:cNvPr id="31" name="直接连接符 30">
            <a:extLst>
              <a:ext uri="{FF2B5EF4-FFF2-40B4-BE49-F238E27FC236}">
                <a16:creationId xmlns:a16="http://schemas.microsoft.com/office/drawing/2014/main" id="{38277272-F77D-46DA-9FBD-DE664F02FA5E}"/>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6">
            <a:extLst>
              <a:ext uri="{FF2B5EF4-FFF2-40B4-BE49-F238E27FC236}">
                <a16:creationId xmlns:a16="http://schemas.microsoft.com/office/drawing/2014/main" id="{EE9BD50D-F7A5-48EC-9531-25FED4252404}"/>
              </a:ext>
            </a:extLst>
          </p:cNvPr>
          <p:cNvSpPr txBox="1"/>
          <p:nvPr/>
        </p:nvSpPr>
        <p:spPr>
          <a:xfrm>
            <a:off x="103945" y="1097464"/>
            <a:ext cx="3409073"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基于证据的假新闻检测模块</a:t>
            </a:r>
          </a:p>
        </p:txBody>
      </p:sp>
      <p:pic>
        <p:nvPicPr>
          <p:cNvPr id="4" name="图片 3">
            <a:extLst>
              <a:ext uri="{FF2B5EF4-FFF2-40B4-BE49-F238E27FC236}">
                <a16:creationId xmlns:a16="http://schemas.microsoft.com/office/drawing/2014/main" id="{FB0B22A6-1D54-4896-AF8E-8F1B0BA7DAC0}"/>
              </a:ext>
            </a:extLst>
          </p:cNvPr>
          <p:cNvPicPr>
            <a:picLocks noChangeAspect="1"/>
          </p:cNvPicPr>
          <p:nvPr/>
        </p:nvPicPr>
        <p:blipFill>
          <a:blip r:embed="rId11"/>
          <a:stretch>
            <a:fillRect/>
          </a:stretch>
        </p:blipFill>
        <p:spPr>
          <a:xfrm>
            <a:off x="1181317" y="3704185"/>
            <a:ext cx="3810175" cy="2926215"/>
          </a:xfrm>
          <a:prstGeom prst="rect">
            <a:avLst/>
          </a:prstGeom>
        </p:spPr>
      </p:pic>
    </p:spTree>
    <p:extLst>
      <p:ext uri="{BB962C8B-B14F-4D97-AF65-F5344CB8AC3E}">
        <p14:creationId xmlns:p14="http://schemas.microsoft.com/office/powerpoint/2010/main" val="240842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right)">
                                      <p:cBhvr>
                                        <p:cTn id="13" dur="500"/>
                                        <p:tgtEl>
                                          <p:spTgt spid="3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cxnSp>
        <p:nvCxnSpPr>
          <p:cNvPr id="32" name="直接连接符 31">
            <a:extLst>
              <a:ext uri="{FF2B5EF4-FFF2-40B4-BE49-F238E27FC236}">
                <a16:creationId xmlns:a16="http://schemas.microsoft.com/office/drawing/2014/main" id="{822BCB24-365D-4F9F-937B-CC7157970E50}"/>
              </a:ext>
            </a:extLst>
          </p:cNvPr>
          <p:cNvCxnSpPr>
            <a:cxnSpLocks/>
          </p:cNvCxnSpPr>
          <p:nvPr/>
        </p:nvCxnSpPr>
        <p:spPr>
          <a:xfrm>
            <a:off x="6142656" y="1300937"/>
            <a:ext cx="0" cy="5434991"/>
          </a:xfrm>
          <a:prstGeom prst="line">
            <a:avLst/>
          </a:prstGeom>
          <a:ln>
            <a:solidFill>
              <a:srgbClr val="002003"/>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A62EFC14-A9ED-4F7F-8014-E95DD6FE6B47}"/>
              </a:ext>
            </a:extLst>
          </p:cNvPr>
          <p:cNvSpPr txBox="1"/>
          <p:nvPr/>
        </p:nvSpPr>
        <p:spPr>
          <a:xfrm>
            <a:off x="425752" y="1730315"/>
            <a:ext cx="524619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sz="2000" b="1" dirty="0">
                <a:ea typeface="宋体" panose="02010600030101010101" pitchFamily="2" charset="-122"/>
                <a:cs typeface="宋体" panose="02010600030101010101" pitchFamily="2" charset="-122"/>
              </a:rPr>
              <a:t>第二阶段</a:t>
            </a:r>
            <a:r>
              <a:rPr lang="zh-CN" altLang="en-US" sz="2000" b="1" dirty="0">
                <a:effectLst/>
                <a:ea typeface="宋体" panose="02010600030101010101" pitchFamily="2" charset="-122"/>
                <a:cs typeface="宋体" panose="02010600030101010101" pitchFamily="2" charset="-122"/>
              </a:rPr>
              <a:t>：微调</a:t>
            </a: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BERT</a:t>
            </a:r>
            <a:r>
              <a:rPr lang="zh-CN" altLang="en-US" sz="2000" b="1" dirty="0">
                <a:effectLst/>
                <a:ea typeface="宋体" panose="02010600030101010101" pitchFamily="2" charset="-122"/>
                <a:cs typeface="宋体" panose="02010600030101010101" pitchFamily="2" charset="-122"/>
              </a:rPr>
              <a:t>模型</a:t>
            </a:r>
            <a:endParaRPr lang="en-US" altLang="zh-CN" sz="2000" b="1" dirty="0">
              <a:ln w="0"/>
              <a:highlight>
                <a:srgbClr val="FFFF00"/>
              </a:highlight>
              <a:ea typeface="宋体" panose="02010600030101010101" pitchFamily="2" charset="-122"/>
            </a:endParaRPr>
          </a:p>
        </p:txBody>
      </p:sp>
      <p:sp>
        <p:nvSpPr>
          <p:cNvPr id="3" name="文本框 2">
            <a:extLst>
              <a:ext uri="{FF2B5EF4-FFF2-40B4-BE49-F238E27FC236}">
                <a16:creationId xmlns:a16="http://schemas.microsoft.com/office/drawing/2014/main" id="{34156CAA-AC99-4DC2-A935-4EB193E54441}"/>
              </a:ext>
            </a:extLst>
          </p:cNvPr>
          <p:cNvSpPr txBox="1"/>
          <p:nvPr/>
        </p:nvSpPr>
        <p:spPr>
          <a:xfrm>
            <a:off x="6316096" y="1707331"/>
            <a:ext cx="5345499" cy="4985980"/>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lang="zh-CN" altLang="en-US" sz="2000" b="1" dirty="0">
                <a:ln w="0"/>
                <a:ea typeface="宋体" panose="02010600030101010101" pitchFamily="2" charset="-122"/>
              </a:rPr>
              <a:t>数据预处理</a:t>
            </a:r>
            <a:endParaRPr lang="en-US" altLang="zh-CN" sz="2000" b="1" dirty="0">
              <a:ln w="0"/>
              <a:ea typeface="宋体" panose="02010600030101010101" pitchFamily="2" charset="-122"/>
            </a:endParaRPr>
          </a:p>
          <a:p>
            <a:pPr marL="742950" lvl="1" indent="-285750">
              <a:lnSpc>
                <a:spcPct val="125000"/>
              </a:lnSpc>
              <a:buFont typeface="Arial" panose="020B0604020202020204" pitchFamily="34" charset="0"/>
              <a:buChar char="•"/>
            </a:pPr>
            <a:r>
              <a:rPr lang="zh-CN" altLang="en-US" b="1" dirty="0">
                <a:ln w="0"/>
                <a:ea typeface="宋体" panose="02010600030101010101" pitchFamily="2" charset="-122"/>
              </a:rPr>
              <a:t>构建段落对</a:t>
            </a:r>
            <a:r>
              <a:rPr lang="zh-CN" altLang="en-US" dirty="0">
                <a:ln w="0"/>
                <a:ea typeface="宋体" panose="02010600030101010101" pitchFamily="2" charset="-122"/>
              </a:rPr>
              <a:t>：对待检测新闻与权威新闻</a:t>
            </a:r>
            <a:r>
              <a:rPr lang="zh-CN" altLang="en-US" dirty="0">
                <a:ln w="0"/>
                <a:solidFill>
                  <a:srgbClr val="FF0000"/>
                </a:solidFill>
                <a:ea typeface="宋体" panose="02010600030101010101" pitchFamily="2" charset="-122"/>
              </a:rPr>
              <a:t>分段</a:t>
            </a:r>
            <a:r>
              <a:rPr lang="zh-CN" altLang="en-US" dirty="0">
                <a:ln w="0"/>
                <a:ea typeface="宋体" panose="02010600030101010101" pitchFamily="2" charset="-122"/>
              </a:rPr>
              <a:t>，构建段落对</a:t>
            </a:r>
            <a:endParaRPr lang="en-US" altLang="zh-CN" dirty="0">
              <a:ln w="0"/>
              <a:ea typeface="宋体" panose="02010600030101010101" pitchFamily="2" charset="-122"/>
            </a:endParaRPr>
          </a:p>
          <a:p>
            <a:pPr marL="742950" lvl="1" indent="-285750">
              <a:lnSpc>
                <a:spcPct val="125000"/>
              </a:lnSpc>
              <a:buFont typeface="Arial" panose="020B0604020202020204" pitchFamily="34" charset="0"/>
              <a:buChar char="•"/>
            </a:pPr>
            <a:r>
              <a:rPr lang="zh-CN" altLang="en-US" b="1" dirty="0">
                <a:ln w="0"/>
                <a:ea typeface="宋体" panose="02010600030101010101" pitchFamily="2" charset="-122"/>
              </a:rPr>
              <a:t>添加文本标记</a:t>
            </a:r>
            <a:endParaRPr lang="en-US" altLang="zh-CN" b="1" dirty="0">
              <a:ln w="0"/>
              <a:ea typeface="宋体" panose="02010600030101010101" pitchFamily="2" charset="-122"/>
            </a:endParaRPr>
          </a:p>
          <a:p>
            <a:pPr marL="1200150" lvl="2" indent="-285750">
              <a:lnSpc>
                <a:spcPct val="125000"/>
              </a:lnSpc>
              <a:buFont typeface="Arial" panose="020B0604020202020204" pitchFamily="34" charset="0"/>
              <a:buChar char="•"/>
            </a:pPr>
            <a:r>
              <a:rPr lang="en-US" altLang="zh-CN" dirty="0">
                <a:ln w="0"/>
                <a:latin typeface="Times New Roman" panose="02020603050405020304" pitchFamily="18" charset="0"/>
                <a:ea typeface="宋体" panose="02010600030101010101" pitchFamily="2" charset="-122"/>
                <a:cs typeface="Times New Roman" panose="02020603050405020304" pitchFamily="18" charset="0"/>
              </a:rPr>
              <a:t>SEP</a:t>
            </a:r>
            <a:r>
              <a:rPr lang="zh-CN" altLang="en-US" dirty="0">
                <a:ln w="0"/>
                <a:ea typeface="宋体" panose="02010600030101010101" pitchFamily="2" charset="-122"/>
              </a:rPr>
              <a:t>：句子的结尾</a:t>
            </a:r>
            <a:endParaRPr lang="en-US" altLang="zh-CN" dirty="0">
              <a:ln w="0"/>
              <a:ea typeface="宋体" panose="02010600030101010101" pitchFamily="2" charset="-122"/>
            </a:endParaRPr>
          </a:p>
          <a:p>
            <a:pPr marL="1200150" lvl="2" indent="-285750">
              <a:lnSpc>
                <a:spcPct val="125000"/>
              </a:lnSpc>
              <a:buFont typeface="Arial" panose="020B0604020202020204" pitchFamily="34" charset="0"/>
              <a:buChar char="•"/>
            </a:pPr>
            <a:r>
              <a:rPr lang="en-US" altLang="zh-CN" dirty="0">
                <a:ln w="0"/>
                <a:latin typeface="Times New Roman" panose="02020603050405020304" pitchFamily="18" charset="0"/>
                <a:ea typeface="宋体" panose="02010600030101010101" pitchFamily="2" charset="-122"/>
                <a:cs typeface="Times New Roman" panose="02020603050405020304" pitchFamily="18" charset="0"/>
              </a:rPr>
              <a:t>CLS</a:t>
            </a:r>
            <a:r>
              <a:rPr lang="zh-CN" altLang="en-US" dirty="0">
                <a:ln w="0"/>
                <a:ea typeface="宋体" panose="02010600030101010101" pitchFamily="2" charset="-122"/>
              </a:rPr>
              <a:t>：句子的开头</a:t>
            </a:r>
            <a:endParaRPr lang="en-US" altLang="zh-CN" dirty="0">
              <a:ln w="0"/>
              <a:ea typeface="宋体" panose="02010600030101010101" pitchFamily="2" charset="-122"/>
            </a:endParaRPr>
          </a:p>
          <a:p>
            <a:pPr lvl="2">
              <a:lnSpc>
                <a:spcPct val="125000"/>
              </a:lnSpc>
            </a:pPr>
            <a:endParaRPr lang="en-US" altLang="zh-CN" sz="2000" dirty="0">
              <a:ln w="0"/>
              <a:ea typeface="宋体" panose="02010600030101010101" pitchFamily="2" charset="-122"/>
            </a:endParaRPr>
          </a:p>
          <a:p>
            <a:pPr marL="342900" indent="-342900">
              <a:lnSpc>
                <a:spcPct val="125000"/>
              </a:lnSpc>
              <a:buFont typeface="Arial" panose="020B0604020202020204" pitchFamily="34" charset="0"/>
              <a:buChar char="•"/>
            </a:pPr>
            <a:r>
              <a:rPr lang="en-US" altLang="zh-CN" sz="2000" b="1" dirty="0">
                <a:ln w="0"/>
                <a:ea typeface="宋体" panose="02010600030101010101" pitchFamily="2" charset="-122"/>
              </a:rPr>
              <a:t>BERT</a:t>
            </a:r>
            <a:r>
              <a:rPr lang="zh-CN" altLang="en-US" sz="2000" b="1" dirty="0">
                <a:ln w="0"/>
                <a:ea typeface="宋体" panose="02010600030101010101" pitchFamily="2" charset="-122"/>
              </a:rPr>
              <a:t>模型</a:t>
            </a:r>
            <a:endParaRPr lang="en-US" altLang="zh-CN" sz="2000" b="1" dirty="0">
              <a:ln w="0"/>
              <a:ea typeface="宋体" panose="02010600030101010101" pitchFamily="2" charset="-122"/>
            </a:endParaRPr>
          </a:p>
          <a:p>
            <a:pPr marL="742950" lvl="1" indent="-285750">
              <a:lnSpc>
                <a:spcPct val="125000"/>
              </a:lnSpc>
              <a:buFont typeface="Arial" panose="020B0604020202020204" pitchFamily="34" charset="0"/>
              <a:buChar char="•"/>
            </a:pPr>
            <a:r>
              <a:rPr lang="zh-CN" altLang="en-US" b="1" dirty="0">
                <a:ln w="0"/>
                <a:ea typeface="宋体" panose="02010600030101010101" pitchFamily="2" charset="-122"/>
              </a:rPr>
              <a:t>核心方法</a:t>
            </a:r>
            <a:r>
              <a:rPr lang="zh-CN" altLang="en-US" dirty="0">
                <a:ln w="0"/>
                <a:ea typeface="宋体" panose="02010600030101010101" pitchFamily="2" charset="-122"/>
              </a:rPr>
              <a:t>：</a:t>
            </a:r>
            <a:r>
              <a:rPr lang="zh-CN" altLang="zh-CN" sz="1800" dirty="0">
                <a:latin typeface="宋体" panose="02010600030101010101" pitchFamily="2" charset="-122"/>
                <a:ea typeface="宋体" panose="02010600030101010101" pitchFamily="2" charset="-122"/>
                <a:cs typeface="宋体" panose="02010600030101010101" pitchFamily="2" charset="-122"/>
              </a:rPr>
              <a:t>使用</a:t>
            </a:r>
            <a:r>
              <a:rPr lang="zh-CN" altLang="zh-CN" sz="1800" dirty="0">
                <a:solidFill>
                  <a:srgbClr val="FF0000"/>
                </a:solidFill>
                <a:latin typeface="宋体" panose="02010600030101010101" pitchFamily="2" charset="-122"/>
                <a:ea typeface="宋体" panose="02010600030101010101" pitchFamily="2" charset="-122"/>
                <a:cs typeface="宋体" panose="02010600030101010101" pitchFamily="2" charset="-122"/>
              </a:rPr>
              <a:t>双向训练</a:t>
            </a:r>
            <a:r>
              <a:rPr lang="zh-CN" altLang="zh-CN" sz="1800" dirty="0">
                <a:latin typeface="宋体" panose="02010600030101010101" pitchFamily="2" charset="-122"/>
                <a:ea typeface="宋体" panose="02010600030101010101" pitchFamily="2" charset="-122"/>
                <a:cs typeface="宋体" panose="02010600030101010101" pitchFamily="2" charset="-122"/>
              </a:rPr>
              <a:t>的</a:t>
            </a:r>
            <a:r>
              <a:rPr lang="en-US" altLang="zh-CN" sz="1800" dirty="0">
                <a:latin typeface="宋体" panose="02010600030101010101" pitchFamily="2" charset="-122"/>
                <a:ea typeface="宋体" panose="02010600030101010101" pitchFamily="2" charset="-122"/>
                <a:cs typeface="宋体" panose="02010600030101010101" pitchFamily="2" charset="-122"/>
              </a:rPr>
              <a:t>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Transformer</a:t>
            </a:r>
            <a:r>
              <a:rPr lang="en-US" altLang="zh-CN" sz="1800" dirty="0">
                <a:latin typeface="宋体" panose="02010600030101010101" pitchFamily="2" charset="-122"/>
                <a:ea typeface="宋体" panose="02010600030101010101" pitchFamily="2" charset="-122"/>
                <a:cs typeface="宋体" panose="02010600030101010101" pitchFamily="2" charset="-122"/>
              </a:rPr>
              <a:t> </a:t>
            </a:r>
            <a:r>
              <a:rPr lang="zh-CN" altLang="zh-CN" sz="1800" dirty="0">
                <a:latin typeface="宋体" panose="02010600030101010101" pitchFamily="2" charset="-122"/>
                <a:ea typeface="宋体" panose="02010600030101010101" pitchFamily="2" charset="-122"/>
                <a:cs typeface="宋体" panose="02010600030101010101" pitchFamily="2" charset="-122"/>
              </a:rPr>
              <a:t>和注意力模型来执行语言建模</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pPr marL="1200150" lvl="2" indent="-285750">
              <a:lnSpc>
                <a:spcPct val="125000"/>
              </a:lnSpc>
              <a:buFont typeface="Arial" panose="020B0604020202020204" pitchFamily="34" charset="0"/>
              <a:buChar cha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Transformer </a:t>
            </a:r>
            <a:r>
              <a:rPr lang="zh-CN" altLang="en-US" dirty="0">
                <a:ln w="0"/>
                <a:latin typeface="宋体" panose="02010600030101010101" pitchFamily="2" charset="-122"/>
                <a:ea typeface="宋体" panose="02010600030101010101" pitchFamily="2" charset="-122"/>
              </a:rPr>
              <a:t>：解码器与编码器</a:t>
            </a:r>
            <a:endParaRPr lang="en-US" altLang="zh-CN" dirty="0">
              <a:ln w="0"/>
              <a:latin typeface="宋体" panose="02010600030101010101" pitchFamily="2" charset="-122"/>
              <a:ea typeface="宋体" panose="02010600030101010101" pitchFamily="2" charset="-122"/>
            </a:endParaRPr>
          </a:p>
          <a:p>
            <a:pPr marL="1657350" lvl="3" indent="-285750">
              <a:lnSpc>
                <a:spcPct val="125000"/>
              </a:lnSpc>
              <a:buFont typeface="Arial" panose="020B0604020202020204" pitchFamily="34" charset="0"/>
              <a:buChar char="•"/>
            </a:pPr>
            <a:r>
              <a:rPr lang="zh-CN" altLang="en-US" dirty="0">
                <a:ln w="0"/>
                <a:latin typeface="宋体" panose="02010600030101010101" pitchFamily="2" charset="-122"/>
                <a:ea typeface="宋体" panose="02010600030101010101" pitchFamily="2" charset="-122"/>
              </a:rPr>
              <a:t>解码器：读取输入文本</a:t>
            </a:r>
            <a:endParaRPr lang="en-US" altLang="zh-CN" dirty="0">
              <a:ln w="0"/>
              <a:latin typeface="宋体" panose="02010600030101010101" pitchFamily="2" charset="-122"/>
              <a:ea typeface="宋体" panose="02010600030101010101" pitchFamily="2" charset="-122"/>
            </a:endParaRPr>
          </a:p>
          <a:p>
            <a:pPr marL="1657350" lvl="3" indent="-285750">
              <a:lnSpc>
                <a:spcPct val="125000"/>
              </a:lnSpc>
              <a:buFont typeface="Arial" panose="020B0604020202020204" pitchFamily="34" charset="0"/>
              <a:buChar char="•"/>
            </a:pPr>
            <a:r>
              <a:rPr lang="zh-CN" altLang="en-US" dirty="0">
                <a:ln w="0"/>
                <a:latin typeface="宋体" panose="02010600030101010101" pitchFamily="2" charset="-122"/>
                <a:ea typeface="宋体" panose="02010600030101010101" pitchFamily="2" charset="-122"/>
              </a:rPr>
              <a:t>编码器：读取整个单词序列</a:t>
            </a:r>
            <a:endParaRPr lang="en-US" altLang="zh-CN" dirty="0">
              <a:ln w="0"/>
              <a:ea typeface="宋体" panose="02010600030101010101" pitchFamily="2" charset="-122"/>
            </a:endParaRPr>
          </a:p>
          <a:p>
            <a:endParaRPr lang="zh-CN" altLang="en-US" dirty="0"/>
          </a:p>
        </p:txBody>
      </p:sp>
      <p:sp>
        <p:nvSpPr>
          <p:cNvPr id="4" name="文本框 3">
            <a:extLst>
              <a:ext uri="{FF2B5EF4-FFF2-40B4-BE49-F238E27FC236}">
                <a16:creationId xmlns:a16="http://schemas.microsoft.com/office/drawing/2014/main" id="{B7608FE4-B8F8-4823-972D-1474466733A6}"/>
              </a:ext>
            </a:extLst>
          </p:cNvPr>
          <p:cNvSpPr txBox="1"/>
          <p:nvPr/>
        </p:nvSpPr>
        <p:spPr>
          <a:xfrm>
            <a:off x="681558" y="2363360"/>
            <a:ext cx="5024384" cy="369332"/>
          </a:xfrm>
          <a:prstGeom prst="rect">
            <a:avLst/>
          </a:prstGeom>
          <a:noFill/>
        </p:spPr>
        <p:txBody>
          <a:bodyPr wrap="square" rtlCol="0">
            <a:spAutoFit/>
          </a:bodyPr>
          <a:lstStyle/>
          <a:p>
            <a:r>
              <a:rPr lang="zh-CN" altLang="en-US" sz="1800" b="1" dirty="0">
                <a:ln w="0"/>
                <a:ea typeface="宋体" panose="02010600030101010101" pitchFamily="2" charset="-122"/>
              </a:rPr>
              <a:t>目的</a:t>
            </a:r>
            <a:r>
              <a:rPr lang="zh-CN" altLang="en-US" sz="1800" dirty="0">
                <a:ln w="0"/>
                <a:ea typeface="宋体" panose="02010600030101010101" pitchFamily="2" charset="-122"/>
              </a:rPr>
              <a:t>：</a:t>
            </a:r>
            <a:r>
              <a:rPr lang="zh-CN" altLang="en-US" sz="1800" dirty="0">
                <a:ea typeface="宋体" panose="02010600030101010101" pitchFamily="2" charset="-122"/>
                <a:cs typeface="宋体" panose="02010600030101010101" pitchFamily="2" charset="-122"/>
              </a:rPr>
              <a:t>节省训练时间，提高模型性能</a:t>
            </a:r>
            <a:endParaRPr lang="zh-CN" altLang="en-US" sz="1800" dirty="0">
              <a:ln w="0"/>
            </a:endParaRPr>
          </a:p>
        </p:txBody>
      </p:sp>
      <p:sp>
        <p:nvSpPr>
          <p:cNvPr id="23" name="文本框 22">
            <a:extLst>
              <a:ext uri="{FF2B5EF4-FFF2-40B4-BE49-F238E27FC236}">
                <a16:creationId xmlns:a16="http://schemas.microsoft.com/office/drawing/2014/main" id="{3C716439-92B7-47BD-A920-377539DD2390}"/>
              </a:ext>
            </a:extLst>
          </p:cNvPr>
          <p:cNvSpPr txBox="1"/>
          <p:nvPr/>
        </p:nvSpPr>
        <p:spPr>
          <a:xfrm>
            <a:off x="681560" y="2675535"/>
            <a:ext cx="5024382" cy="755271"/>
          </a:xfrm>
          <a:prstGeom prst="rect">
            <a:avLst/>
          </a:prstGeom>
          <a:noFill/>
        </p:spPr>
        <p:txBody>
          <a:bodyPr wrap="square">
            <a:spAutoFit/>
          </a:bodyPr>
          <a:lstStyle/>
          <a:p>
            <a:pPr>
              <a:lnSpc>
                <a:spcPct val="125000"/>
              </a:lnSpc>
            </a:pPr>
            <a:r>
              <a:rPr lang="zh-CN" altLang="en-US" sz="1800" b="1" dirty="0">
                <a:ln w="0"/>
                <a:ea typeface="宋体" panose="02010600030101010101" pitchFamily="2" charset="-122"/>
              </a:rPr>
              <a:t>输入</a:t>
            </a:r>
            <a:r>
              <a:rPr lang="zh-CN" altLang="en-US" sz="1800" dirty="0">
                <a:ln w="0"/>
                <a:ea typeface="宋体" panose="02010600030101010101" pitchFamily="2" charset="-122"/>
              </a:rPr>
              <a:t>：待检测新闻文本与权威新闻文本的</a:t>
            </a:r>
            <a:r>
              <a:rPr lang="zh-CN" altLang="en-US" sz="1800" dirty="0">
                <a:ln w="0"/>
                <a:solidFill>
                  <a:srgbClr val="FF0000"/>
                </a:solidFill>
                <a:ea typeface="宋体" panose="02010600030101010101" pitchFamily="2" charset="-122"/>
              </a:rPr>
              <a:t>段落对</a:t>
            </a:r>
            <a:endParaRPr lang="en-US" altLang="zh-CN" sz="1800" dirty="0">
              <a:ln w="0"/>
              <a:solidFill>
                <a:srgbClr val="FF0000"/>
              </a:solidFill>
              <a:ea typeface="宋体" panose="02010600030101010101" pitchFamily="2" charset="-122"/>
            </a:endParaRPr>
          </a:p>
          <a:p>
            <a:pPr>
              <a:lnSpc>
                <a:spcPct val="125000"/>
              </a:lnSpc>
            </a:pPr>
            <a:r>
              <a:rPr lang="zh-CN" altLang="en-US" sz="1800" b="1" dirty="0">
                <a:ln w="0"/>
                <a:ea typeface="宋体" panose="02010600030101010101" pitchFamily="2" charset="-122"/>
              </a:rPr>
              <a:t>输出</a:t>
            </a:r>
            <a:r>
              <a:rPr lang="zh-CN" altLang="en-US" sz="1800" dirty="0">
                <a:ln w="0"/>
                <a:ea typeface="宋体" panose="02010600030101010101" pitchFamily="2" charset="-122"/>
              </a:rPr>
              <a:t>：两个段落的</a:t>
            </a:r>
            <a:r>
              <a:rPr lang="zh-CN" altLang="en-US" sz="1800" dirty="0">
                <a:ln w="0"/>
                <a:solidFill>
                  <a:srgbClr val="FF0000"/>
                </a:solidFill>
                <a:ea typeface="宋体" panose="02010600030101010101" pitchFamily="2" charset="-122"/>
              </a:rPr>
              <a:t>交互特征</a:t>
            </a:r>
            <a:r>
              <a:rPr lang="zh-CN" altLang="en-US" sz="1800" dirty="0">
                <a:ln w="0"/>
                <a:ea typeface="宋体" panose="02010600030101010101" pitchFamily="2" charset="-122"/>
              </a:rPr>
              <a:t>向量</a:t>
            </a:r>
            <a:endParaRPr lang="en-US" altLang="zh-CN" sz="1800" dirty="0">
              <a:ln w="0"/>
              <a:ea typeface="宋体" panose="02010600030101010101" pitchFamily="2" charset="-122"/>
            </a:endParaRPr>
          </a:p>
        </p:txBody>
      </p:sp>
      <p:cxnSp>
        <p:nvCxnSpPr>
          <p:cNvPr id="31" name="直接连接符 30">
            <a:extLst>
              <a:ext uri="{FF2B5EF4-FFF2-40B4-BE49-F238E27FC236}">
                <a16:creationId xmlns:a16="http://schemas.microsoft.com/office/drawing/2014/main" id="{EB0C5A6E-06F3-4442-A6B0-0108CD07FCF0}"/>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6">
            <a:extLst>
              <a:ext uri="{FF2B5EF4-FFF2-40B4-BE49-F238E27FC236}">
                <a16:creationId xmlns:a16="http://schemas.microsoft.com/office/drawing/2014/main" id="{2847945C-1FEC-4F8F-9FC7-72210F50915F}"/>
              </a:ext>
            </a:extLst>
          </p:cNvPr>
          <p:cNvSpPr txBox="1"/>
          <p:nvPr/>
        </p:nvSpPr>
        <p:spPr>
          <a:xfrm>
            <a:off x="103945" y="1097464"/>
            <a:ext cx="3409073"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基于证据的假新闻检测模块</a:t>
            </a:r>
          </a:p>
        </p:txBody>
      </p:sp>
      <p:pic>
        <p:nvPicPr>
          <p:cNvPr id="5" name="图片 4">
            <a:extLst>
              <a:ext uri="{FF2B5EF4-FFF2-40B4-BE49-F238E27FC236}">
                <a16:creationId xmlns:a16="http://schemas.microsoft.com/office/drawing/2014/main" id="{C4CCB378-1F89-4D21-BDBE-0D1ED5A6D0D6}"/>
              </a:ext>
            </a:extLst>
          </p:cNvPr>
          <p:cNvPicPr>
            <a:picLocks noChangeAspect="1"/>
          </p:cNvPicPr>
          <p:nvPr/>
        </p:nvPicPr>
        <p:blipFill>
          <a:blip r:embed="rId4"/>
          <a:stretch>
            <a:fillRect/>
          </a:stretch>
        </p:blipFill>
        <p:spPr>
          <a:xfrm>
            <a:off x="1171833" y="3470177"/>
            <a:ext cx="3420808" cy="3138356"/>
          </a:xfrm>
          <a:prstGeom prst="rect">
            <a:avLst/>
          </a:prstGeom>
        </p:spPr>
      </p:pic>
    </p:spTree>
    <p:extLst>
      <p:ext uri="{BB962C8B-B14F-4D97-AF65-F5344CB8AC3E}">
        <p14:creationId xmlns:p14="http://schemas.microsoft.com/office/powerpoint/2010/main" val="196302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right)">
                                      <p:cBhvr>
                                        <p:cTn id="13" dur="500"/>
                                        <p:tgtEl>
                                          <p:spTgt spid="3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left)">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cxnSp>
        <p:nvCxnSpPr>
          <p:cNvPr id="21" name="直接连接符 20">
            <a:extLst>
              <a:ext uri="{FF2B5EF4-FFF2-40B4-BE49-F238E27FC236}">
                <a16:creationId xmlns:a16="http://schemas.microsoft.com/office/drawing/2014/main" id="{E260B316-B53E-48E5-BF66-F563B3617DD3}"/>
              </a:ext>
            </a:extLst>
          </p:cNvPr>
          <p:cNvCxnSpPr>
            <a:cxnSpLocks/>
          </p:cNvCxnSpPr>
          <p:nvPr/>
        </p:nvCxnSpPr>
        <p:spPr>
          <a:xfrm>
            <a:off x="6047813" y="1108968"/>
            <a:ext cx="0" cy="5593836"/>
          </a:xfrm>
          <a:prstGeom prst="line">
            <a:avLst/>
          </a:prstGeom>
          <a:ln>
            <a:solidFill>
              <a:srgbClr val="002003"/>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94AA3FF-B56B-41F8-9260-A659320F53C1}"/>
              </a:ext>
            </a:extLst>
          </p:cNvPr>
          <p:cNvSpPr txBox="1"/>
          <p:nvPr/>
        </p:nvSpPr>
        <p:spPr>
          <a:xfrm>
            <a:off x="432188" y="1834966"/>
            <a:ext cx="524619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sz="2000" b="1" dirty="0">
                <a:ea typeface="宋体" panose="02010600030101010101" pitchFamily="2" charset="-122"/>
                <a:cs typeface="宋体" panose="02010600030101010101" pitchFamily="2" charset="-122"/>
              </a:rPr>
              <a:t>第三阶段</a:t>
            </a:r>
            <a:r>
              <a:rPr lang="zh-CN" altLang="en-US" sz="2000" b="1" dirty="0">
                <a:effectLst/>
                <a:ea typeface="宋体" panose="02010600030101010101" pitchFamily="2" charset="-122"/>
                <a:cs typeface="宋体" panose="02010600030101010101" pitchFamily="2" charset="-122"/>
              </a:rPr>
              <a:t>：</a:t>
            </a:r>
            <a:r>
              <a:rPr lang="zh-CN" altLang="en-US" sz="2000" b="1" dirty="0">
                <a:ea typeface="宋体" panose="02010600030101010101" pitchFamily="2" charset="-122"/>
                <a:cs typeface="宋体" panose="02010600030101010101" pitchFamily="2" charset="-122"/>
              </a:rPr>
              <a:t>段落交互建模</a:t>
            </a:r>
            <a:endParaRPr lang="en-US" altLang="zh-CN" sz="2000" b="1" dirty="0">
              <a:ln w="0"/>
              <a:ea typeface="宋体" panose="02010600030101010101" pitchFamily="2"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C20BB45-0071-4E55-9288-71579ED54847}"/>
                  </a:ext>
                </a:extLst>
              </p:cNvPr>
              <p:cNvSpPr txBox="1"/>
              <p:nvPr/>
            </p:nvSpPr>
            <p:spPr>
              <a:xfrm>
                <a:off x="6144188" y="1160526"/>
                <a:ext cx="6147695" cy="5860707"/>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lang="zh-CN" altLang="en-US" sz="2200" b="1" dirty="0">
                    <a:ln w="0"/>
                    <a:effectLst/>
                    <a:ea typeface="宋体" panose="02010600030101010101" pitchFamily="2" charset="-122"/>
                  </a:rPr>
                  <a:t>方法： </a:t>
                </a:r>
                <a:endParaRPr lang="en-US" altLang="zh-CN" sz="2200" b="1" dirty="0">
                  <a:ln w="0"/>
                  <a:effectLst/>
                  <a:ea typeface="宋体" panose="02010600030101010101" pitchFamily="2" charset="-122"/>
                </a:endParaRPr>
              </a:p>
              <a:p>
                <a:pPr marL="800100" lvl="1" indent="-342900">
                  <a:lnSpc>
                    <a:spcPct val="125000"/>
                  </a:lnSpc>
                  <a:buFont typeface="Arial" panose="020B0604020202020204" pitchFamily="34" charset="0"/>
                  <a:buChar char="•"/>
                </a:pPr>
                <a:r>
                  <a:rPr lang="zh-CN" altLang="en-US" sz="2000" b="1" dirty="0">
                    <a:ln w="0"/>
                    <a:effectLst/>
                    <a:ea typeface="宋体" panose="02010600030101010101" pitchFamily="2" charset="-122"/>
                  </a:rPr>
                  <a:t>构造段落对</a:t>
                </a:r>
                <a:endParaRPr lang="en-US" altLang="zh-CN" sz="2000" dirty="0">
                  <a:ln w="0"/>
                  <a:effectLst/>
                  <a:ea typeface="宋体" panose="02010600030101010101" pitchFamily="2" charset="-122"/>
                </a:endParaRPr>
              </a:p>
              <a:p>
                <a:pPr marL="1200150" lvl="2" indent="-285750">
                  <a:lnSpc>
                    <a:spcPct val="125000"/>
                  </a:lnSpc>
                  <a:buFont typeface="Arial" panose="020B0604020202020204" pitchFamily="34" charset="0"/>
                  <a:buChar char="•"/>
                </a:pPr>
                <a:r>
                  <a:rPr lang="zh-CN" altLang="en-US" dirty="0">
                    <a:ln w="0"/>
                    <a:effectLst/>
                    <a:ea typeface="宋体" panose="02010600030101010101" pitchFamily="2" charset="-122"/>
                  </a:rPr>
                  <a:t>将待检测新闻文本</a:t>
                </a:r>
                <a14:m>
                  <m:oMath xmlns:m="http://schemas.openxmlformats.org/officeDocument/2006/math">
                    <m:r>
                      <a:rPr lang="en-US" altLang="zh-CN" i="1">
                        <a:effectLst/>
                        <a:latin typeface="Cambria Math" panose="02040503050406030204" pitchFamily="18" charset="0"/>
                      </a:rPr>
                      <m:t>𝑞</m:t>
                    </m:r>
                    <m:r>
                      <a:rPr lang="en-US" altLang="zh-CN" i="1">
                        <a:effectLst/>
                        <a:latin typeface="Cambria Math" panose="02040503050406030204" pitchFamily="18" charset="0"/>
                      </a:rPr>
                      <m:t>=</m:t>
                    </m:r>
                    <m:d>
                      <m:dPr>
                        <m:ctrlPr>
                          <a:rPr lang="zh-CN" altLang="zh-CN" i="1">
                            <a:effectLst/>
                            <a:latin typeface="Cambria Math" panose="02040503050406030204" pitchFamily="18" charset="0"/>
                          </a:rPr>
                        </m:ctrlPr>
                      </m:dPr>
                      <m:e>
                        <m:sSub>
                          <m:sSubPr>
                            <m:ctrlPr>
                              <a:rPr lang="zh-CN" altLang="zh-CN" i="1">
                                <a:effectLst/>
                                <a:latin typeface="Cambria Math" panose="02040503050406030204" pitchFamily="18" charset="0"/>
                              </a:rPr>
                            </m:ctrlPr>
                          </m:sSubPr>
                          <m:e>
                            <m:r>
                              <a:rPr lang="en-US" altLang="zh-CN" i="1">
                                <a:effectLst/>
                                <a:latin typeface="Cambria Math" panose="02040503050406030204" pitchFamily="18" charset="0"/>
                              </a:rPr>
                              <m:t>𝑝</m:t>
                            </m:r>
                          </m:e>
                          <m:sub>
                            <m:r>
                              <a:rPr lang="en-US" altLang="zh-CN" i="1">
                                <a:effectLst/>
                                <a:latin typeface="Cambria Math" panose="02040503050406030204" pitchFamily="18" charset="0"/>
                              </a:rPr>
                              <m:t>𝑞</m:t>
                            </m:r>
                          </m:sub>
                        </m:sSub>
                        <m:r>
                          <a:rPr lang="en-US" altLang="zh-CN" i="1">
                            <a:effectLst/>
                            <a:latin typeface="Cambria Math" panose="02040503050406030204" pitchFamily="18" charset="0"/>
                          </a:rPr>
                          <m:t>;</m:t>
                        </m:r>
                        <m:sSub>
                          <m:sSubPr>
                            <m:ctrlPr>
                              <a:rPr lang="zh-CN" altLang="zh-CN" i="1">
                                <a:effectLst/>
                                <a:latin typeface="Cambria Math" panose="02040503050406030204" pitchFamily="18" charset="0"/>
                              </a:rPr>
                            </m:ctrlPr>
                          </m:sSubPr>
                          <m:e>
                            <m:r>
                              <a:rPr lang="en-US" altLang="zh-CN" i="1">
                                <a:effectLst/>
                                <a:latin typeface="Cambria Math" panose="02040503050406030204" pitchFamily="18" charset="0"/>
                              </a:rPr>
                              <m:t>𝑝</m:t>
                            </m:r>
                          </m:e>
                          <m:sub>
                            <m:sSub>
                              <m:sSubPr>
                                <m:ctrlPr>
                                  <a:rPr lang="zh-CN" altLang="zh-CN" i="1">
                                    <a:effectLst/>
                                    <a:latin typeface="Cambria Math" panose="02040503050406030204" pitchFamily="18" charset="0"/>
                                  </a:rPr>
                                </m:ctrlPr>
                              </m:sSubPr>
                              <m:e>
                                <m:r>
                                  <a:rPr lang="en-US" altLang="zh-CN" i="1">
                                    <a:effectLst/>
                                    <a:latin typeface="Cambria Math" panose="02040503050406030204" pitchFamily="18" charset="0"/>
                                  </a:rPr>
                                  <m:t>𝑞</m:t>
                                </m:r>
                              </m:e>
                              <m:sub>
                                <m:r>
                                  <a:rPr lang="en-US" altLang="zh-CN" i="1">
                                    <a:effectLst/>
                                    <a:latin typeface="Cambria Math" panose="02040503050406030204" pitchFamily="18" charset="0"/>
                                  </a:rPr>
                                  <m:t>2</m:t>
                                </m:r>
                              </m:sub>
                            </m:sSub>
                          </m:sub>
                        </m:sSub>
                        <m:r>
                          <a:rPr lang="en-US" altLang="zh-CN" i="1">
                            <a:effectLst/>
                            <a:latin typeface="Cambria Math" panose="02040503050406030204" pitchFamily="18" charset="0"/>
                          </a:rPr>
                          <m:t>;…;</m:t>
                        </m:r>
                        <m:sSub>
                          <m:sSubPr>
                            <m:ctrlPr>
                              <a:rPr lang="zh-CN" altLang="zh-CN" i="1">
                                <a:effectLst/>
                                <a:latin typeface="Cambria Math" panose="02040503050406030204" pitchFamily="18" charset="0"/>
                              </a:rPr>
                            </m:ctrlPr>
                          </m:sSubPr>
                          <m:e>
                            <m:r>
                              <a:rPr lang="en-US" altLang="zh-CN" i="1">
                                <a:effectLst/>
                                <a:latin typeface="Cambria Math" panose="02040503050406030204" pitchFamily="18" charset="0"/>
                              </a:rPr>
                              <m:t>𝑝</m:t>
                            </m:r>
                          </m:e>
                          <m:sub>
                            <m:sSub>
                              <m:sSubPr>
                                <m:ctrlPr>
                                  <a:rPr lang="zh-CN" altLang="zh-CN" i="1">
                                    <a:effectLst/>
                                    <a:latin typeface="Cambria Math" panose="02040503050406030204" pitchFamily="18" charset="0"/>
                                  </a:rPr>
                                </m:ctrlPr>
                              </m:sSubPr>
                              <m:e>
                                <m:r>
                                  <a:rPr lang="en-US" altLang="zh-CN" i="1">
                                    <a:effectLst/>
                                    <a:latin typeface="Cambria Math" panose="02040503050406030204" pitchFamily="18" charset="0"/>
                                  </a:rPr>
                                  <m:t>𝑞</m:t>
                                </m:r>
                              </m:e>
                              <m:sub>
                                <m:r>
                                  <a:rPr lang="en-US" altLang="zh-CN" i="1">
                                    <a:effectLst/>
                                    <a:latin typeface="Cambria Math" panose="02040503050406030204" pitchFamily="18" charset="0"/>
                                  </a:rPr>
                                  <m:t>𝑁</m:t>
                                </m:r>
                              </m:sub>
                            </m:sSub>
                          </m:sub>
                        </m:sSub>
                      </m:e>
                    </m:d>
                  </m:oMath>
                </a14:m>
                <a:r>
                  <a:rPr lang="zh-CN" altLang="en-US" dirty="0">
                    <a:ln w="0"/>
                    <a:effectLst/>
                    <a:ea typeface="宋体" panose="02010600030101010101" pitchFamily="2" charset="-122"/>
                  </a:rPr>
                  <a:t>与</a:t>
                </a:r>
                <a14:m>
                  <m:oMath xmlns:m="http://schemas.openxmlformats.org/officeDocument/2006/math">
                    <m:r>
                      <a:rPr lang="en-US" altLang="zh-CN" b="0" i="1" dirty="0" smtClean="0">
                        <a:ln w="0"/>
                        <a:effectLst/>
                        <a:latin typeface="Cambria Math" panose="02040503050406030204" pitchFamily="18" charset="0"/>
                        <a:ea typeface="宋体" panose="02010600030101010101" pitchFamily="2" charset="-122"/>
                      </a:rPr>
                      <m:t>𝑘</m:t>
                    </m:r>
                  </m:oMath>
                </a14:m>
                <a:r>
                  <a:rPr lang="zh-CN" altLang="en-US" dirty="0">
                    <a:ln w="0"/>
                    <a:effectLst/>
                    <a:ea typeface="宋体" panose="02010600030101010101" pitchFamily="2" charset="-122"/>
                  </a:rPr>
                  <a:t>个匹配的权威新闻文本</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宋体" panose="02010600030101010101" pitchFamily="2" charset="-122"/>
                          </a:rPr>
                          <m:t>𝑑</m:t>
                        </m:r>
                      </m:e>
                      <m:sub>
                        <m:r>
                          <a:rPr lang="en-US" altLang="zh-CN" i="1">
                            <a:effectLst/>
                            <a:latin typeface="Cambria Math" panose="02040503050406030204" pitchFamily="18" charset="0"/>
                            <a:ea typeface="宋体" panose="02010600030101010101" pitchFamily="2" charset="-122"/>
                            <a:cs typeface="宋体" panose="02010600030101010101" pitchFamily="2" charset="-122"/>
                          </a:rPr>
                          <m:t>𝑘</m:t>
                        </m:r>
                      </m:sub>
                    </m:sSub>
                    <m:r>
                      <a:rPr lang="en-US" altLang="zh-CN" i="1">
                        <a:effectLst/>
                        <a:latin typeface="Cambria Math" panose="02040503050406030204" pitchFamily="18" charset="0"/>
                        <a:ea typeface="宋体" panose="02010600030101010101" pitchFamily="2" charset="-122"/>
                        <a:cs typeface="宋体" panose="02010600030101010101" pitchFamily="2" charset="-122"/>
                      </a:rPr>
                      <m:t>=</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宋体" panose="02010600030101010101" pitchFamily="2" charset="-122"/>
                              </a:rPr>
                              <m:t>𝑝</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宋体" panose="02010600030101010101" pitchFamily="2" charset="-122"/>
                                  </a:rPr>
                                  <m:t>𝑘</m:t>
                                </m:r>
                              </m:e>
                              <m:sub>
                                <m:r>
                                  <a:rPr lang="en-US" altLang="zh-CN" i="1">
                                    <a:effectLst/>
                                    <a:latin typeface="Cambria Math" panose="02040503050406030204" pitchFamily="18" charset="0"/>
                                    <a:ea typeface="宋体" panose="02010600030101010101" pitchFamily="2" charset="-122"/>
                                    <a:cs typeface="宋体" panose="02010600030101010101" pitchFamily="2" charset="-122"/>
                                  </a:rPr>
                                  <m:t>1</m:t>
                                </m:r>
                              </m:sub>
                            </m:sSub>
                          </m:sub>
                        </m:sSub>
                        <m:r>
                          <a:rPr lang="en-US" altLang="zh-CN"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宋体" panose="02010600030101010101" pitchFamily="2" charset="-122"/>
                              </a:rPr>
                              <m:t>𝑝</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宋体" panose="02010600030101010101" pitchFamily="2" charset="-122"/>
                                  </a:rPr>
                                  <m:t>𝑘</m:t>
                                </m:r>
                              </m:e>
                              <m:sub>
                                <m:r>
                                  <a:rPr lang="en-US" altLang="zh-CN" i="1">
                                    <a:effectLst/>
                                    <a:latin typeface="Cambria Math" panose="02040503050406030204" pitchFamily="18" charset="0"/>
                                    <a:ea typeface="宋体" panose="02010600030101010101" pitchFamily="2" charset="-122"/>
                                    <a:cs typeface="宋体" panose="02010600030101010101" pitchFamily="2" charset="-122"/>
                                  </a:rPr>
                                  <m:t>2</m:t>
                                </m:r>
                              </m:sub>
                            </m:sSub>
                          </m:sub>
                        </m:sSub>
                        <m:r>
                          <a:rPr lang="en-US" altLang="zh-CN"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宋体" panose="02010600030101010101" pitchFamily="2" charset="-122"/>
                              </a:rPr>
                              <m:t>𝑝</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宋体" panose="02010600030101010101" pitchFamily="2" charset="-122"/>
                                  </a:rPr>
                                  <m:t>𝑘</m:t>
                                </m:r>
                              </m:e>
                              <m:sub>
                                <m:r>
                                  <a:rPr lang="en-US" altLang="zh-CN" i="1">
                                    <a:effectLst/>
                                    <a:latin typeface="Cambria Math" panose="02040503050406030204" pitchFamily="18" charset="0"/>
                                    <a:ea typeface="宋体" panose="02010600030101010101" pitchFamily="2" charset="-122"/>
                                    <a:cs typeface="宋体" panose="02010600030101010101" pitchFamily="2" charset="-122"/>
                                  </a:rPr>
                                  <m:t>𝑀</m:t>
                                </m:r>
                              </m:sub>
                            </m:sSub>
                          </m:sub>
                        </m:sSub>
                      </m:e>
                    </m:d>
                  </m:oMath>
                </a14:m>
                <a:r>
                  <a:rPr lang="zh-CN" altLang="en-US" dirty="0">
                    <a:ln w="0"/>
                    <a:effectLst/>
                    <a:ea typeface="宋体" panose="02010600030101010101" pitchFamily="2" charset="-122"/>
                  </a:rPr>
                  <a:t>，</a:t>
                </a:r>
                <a:r>
                  <a:rPr lang="zh-CN" altLang="zh-CN" dirty="0">
                    <a:effectLst/>
                  </a:rPr>
                  <a:t>构造一个段落对</a:t>
                </a:r>
                <a14:m>
                  <m:oMath xmlns:m="http://schemas.openxmlformats.org/officeDocument/2006/math">
                    <m:d>
                      <m:dPr>
                        <m:ctrlPr>
                          <a:rPr lang="zh-CN" altLang="zh-CN" i="1" smtClean="0">
                            <a:effectLst/>
                            <a:latin typeface="Cambria Math" panose="02040503050406030204" pitchFamily="18" charset="0"/>
                          </a:rPr>
                        </m:ctrlPr>
                      </m:dPr>
                      <m:e>
                        <m:sSub>
                          <m:sSubPr>
                            <m:ctrlPr>
                              <a:rPr lang="zh-CN" altLang="zh-CN" i="1">
                                <a:effectLst/>
                                <a:latin typeface="Cambria Math" panose="02040503050406030204" pitchFamily="18" charset="0"/>
                              </a:rPr>
                            </m:ctrlPr>
                          </m:sSubPr>
                          <m:e>
                            <m:r>
                              <a:rPr lang="en-US" altLang="zh-CN" i="1">
                                <a:effectLst/>
                                <a:latin typeface="Cambria Math" panose="02040503050406030204" pitchFamily="18" charset="0"/>
                              </a:rPr>
                              <m:t>𝑝</m:t>
                            </m:r>
                          </m:e>
                          <m:sub>
                            <m:sSub>
                              <m:sSubPr>
                                <m:ctrlPr>
                                  <a:rPr lang="zh-CN" altLang="zh-CN" i="1">
                                    <a:effectLst/>
                                    <a:latin typeface="Cambria Math" panose="02040503050406030204" pitchFamily="18" charset="0"/>
                                  </a:rPr>
                                </m:ctrlPr>
                              </m:sSubPr>
                              <m:e>
                                <m:r>
                                  <a:rPr lang="en-US" altLang="zh-CN" i="1">
                                    <a:effectLst/>
                                    <a:latin typeface="Cambria Math" panose="02040503050406030204" pitchFamily="18" charset="0"/>
                                  </a:rPr>
                                  <m:t>𝑞</m:t>
                                </m:r>
                              </m:e>
                              <m:sub>
                                <m:r>
                                  <a:rPr lang="en-US" altLang="zh-CN" i="1">
                                    <a:effectLst/>
                                    <a:latin typeface="Cambria Math" panose="02040503050406030204" pitchFamily="18" charset="0"/>
                                  </a:rPr>
                                  <m:t>𝑖</m:t>
                                </m:r>
                              </m:sub>
                            </m:sSub>
                          </m:sub>
                        </m:sSub>
                        <m:r>
                          <a:rPr lang="en-US" altLang="zh-CN" i="1">
                            <a:effectLst/>
                            <a:latin typeface="Cambria Math" panose="02040503050406030204" pitchFamily="18" charset="0"/>
                          </a:rPr>
                          <m:t>;</m:t>
                        </m:r>
                        <m:sSub>
                          <m:sSubPr>
                            <m:ctrlPr>
                              <a:rPr lang="zh-CN" altLang="zh-CN" i="1">
                                <a:effectLst/>
                                <a:latin typeface="Cambria Math" panose="02040503050406030204" pitchFamily="18" charset="0"/>
                              </a:rPr>
                            </m:ctrlPr>
                          </m:sSubPr>
                          <m:e>
                            <m:r>
                              <a:rPr lang="en-US" altLang="zh-CN" i="1">
                                <a:effectLst/>
                                <a:latin typeface="Cambria Math" panose="02040503050406030204" pitchFamily="18" charset="0"/>
                              </a:rPr>
                              <m:t>𝑝</m:t>
                            </m:r>
                          </m:e>
                          <m:sub>
                            <m:sSub>
                              <m:sSubPr>
                                <m:ctrlPr>
                                  <a:rPr lang="zh-CN" altLang="zh-CN" i="1">
                                    <a:effectLst/>
                                    <a:latin typeface="Cambria Math" panose="02040503050406030204" pitchFamily="18" charset="0"/>
                                  </a:rPr>
                                </m:ctrlPr>
                              </m:sSubPr>
                              <m:e>
                                <m:r>
                                  <a:rPr lang="en-US" altLang="zh-CN" i="1">
                                    <a:effectLst/>
                                    <a:latin typeface="Cambria Math" panose="02040503050406030204" pitchFamily="18" charset="0"/>
                                  </a:rPr>
                                  <m:t>𝑘</m:t>
                                </m:r>
                              </m:e>
                              <m:sub>
                                <m:r>
                                  <a:rPr lang="en-US" altLang="zh-CN" i="1">
                                    <a:effectLst/>
                                    <a:latin typeface="Cambria Math" panose="02040503050406030204" pitchFamily="18" charset="0"/>
                                  </a:rPr>
                                  <m:t>𝑗</m:t>
                                </m:r>
                              </m:sub>
                            </m:sSub>
                          </m:sub>
                        </m:sSub>
                      </m:e>
                    </m:d>
                  </m:oMath>
                </a14:m>
                <a:endParaRPr lang="en-US" altLang="zh-CN" dirty="0">
                  <a:ln w="0"/>
                  <a:effectLst/>
                  <a:ea typeface="宋体" panose="02010600030101010101" pitchFamily="2" charset="-122"/>
                </a:endParaRPr>
              </a:p>
              <a:p>
                <a:pPr marL="800100" lvl="1" indent="-342900">
                  <a:lnSpc>
                    <a:spcPct val="125000"/>
                  </a:lnSpc>
                  <a:buFont typeface="Arial" panose="020B0604020202020204" pitchFamily="34" charset="0"/>
                  <a:buChar char="•"/>
                </a:pPr>
                <a:r>
                  <a:rPr lang="zh-CN" altLang="en-US" sz="2000" b="1" dirty="0">
                    <a:ln w="0"/>
                    <a:effectLst/>
                    <a:ea typeface="宋体" panose="02010600030101010101" pitchFamily="2" charset="-122"/>
                  </a:rPr>
                  <a:t>构造段落的交互矩阵</a:t>
                </a:r>
                <a:r>
                  <a:rPr lang="en-US" altLang="zh-CN" sz="2000" b="1" dirty="0">
                    <a:ln w="0"/>
                    <a:effectLst/>
                    <a:latin typeface="Times New Roman" panose="02020603050405020304" pitchFamily="18" charset="0"/>
                    <a:ea typeface="宋体" panose="02010600030101010101" pitchFamily="2" charset="-122"/>
                    <a:cs typeface="Times New Roman" panose="02020603050405020304" pitchFamily="18" charset="0"/>
                  </a:rPr>
                  <a:t>Interaction Map</a:t>
                </a:r>
                <a:endParaRPr lang="en-US" altLang="zh-CN" sz="2000" b="1" dirty="0">
                  <a:ln w="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a:p>
                <a:pPr marL="1200150" lvl="2" indent="-285750">
                  <a:lnSpc>
                    <a:spcPct val="125000"/>
                  </a:lnSpc>
                  <a:buFont typeface="Arial" panose="020B0604020202020204" pitchFamily="34" charset="0"/>
                  <a:buChar char="•"/>
                </a:pPr>
                <a:r>
                  <a:rPr lang="zh-CN" altLang="en-US" dirty="0">
                    <a:ln w="0"/>
                    <a:effectLst/>
                    <a:ea typeface="宋体" panose="02010600030101010101" pitchFamily="2" charset="-122"/>
                  </a:rPr>
                  <a:t>将段落对输入微调的</a:t>
                </a:r>
                <a:r>
                  <a:rPr lang="en-US" altLang="zh-CN" dirty="0">
                    <a:ln w="0"/>
                    <a:effectLst/>
                    <a:latin typeface="Times New Roman" panose="02020603050405020304" pitchFamily="18" charset="0"/>
                    <a:ea typeface="宋体" panose="02010600030101010101" pitchFamily="2" charset="-122"/>
                    <a:cs typeface="Times New Roman" panose="02020603050405020304" pitchFamily="18" charset="0"/>
                  </a:rPr>
                  <a:t>BERT</a:t>
                </a:r>
                <a:r>
                  <a:rPr lang="zh-CN" altLang="en-US" dirty="0">
                    <a:ln w="0"/>
                    <a:effectLst/>
                    <a:ea typeface="宋体" panose="02010600030101010101" pitchFamily="2" charset="-122"/>
                  </a:rPr>
                  <a:t>模型；</a:t>
                </a:r>
                <a:endParaRPr lang="en-US" altLang="zh-CN" dirty="0">
                  <a:ln w="0"/>
                  <a:effectLst/>
                  <a:ea typeface="宋体" panose="02010600030101010101" pitchFamily="2" charset="-122"/>
                </a:endParaRPr>
              </a:p>
              <a:p>
                <a:pPr marL="800100" lvl="1" indent="-342900">
                  <a:lnSpc>
                    <a:spcPct val="125000"/>
                  </a:lnSpc>
                  <a:buFont typeface="Arial" panose="020B0604020202020204" pitchFamily="34" charset="0"/>
                  <a:buChar char="•"/>
                </a:pPr>
                <a:r>
                  <a:rPr lang="zh-CN" altLang="en-US" sz="2000" b="1" dirty="0">
                    <a:ln w="0"/>
                    <a:effectLst/>
                    <a:ea typeface="宋体" panose="02010600030101010101" pitchFamily="2" charset="-122"/>
                  </a:rPr>
                  <a:t>构造段落交互聚合向量</a:t>
                </a:r>
                <a:endParaRPr lang="en-US" altLang="zh-CN" sz="2000" dirty="0">
                  <a:ln w="0"/>
                  <a:effectLst/>
                  <a:ea typeface="宋体" panose="02010600030101010101" pitchFamily="2" charset="-122"/>
                </a:endParaRPr>
              </a:p>
              <a:p>
                <a:pPr marL="1200150" lvl="2" indent="-285750">
                  <a:lnSpc>
                    <a:spcPct val="125000"/>
                  </a:lnSpc>
                  <a:buFont typeface="Arial" panose="020B0604020202020204" pitchFamily="34" charset="0"/>
                  <a:buChar char="•"/>
                </a:pPr>
                <a:r>
                  <a:rPr lang="zh-CN" altLang="en-US" dirty="0">
                    <a:ln w="0"/>
                    <a:effectLst/>
                    <a:ea typeface="宋体" panose="02010600030101010101" pitchFamily="2" charset="-122"/>
                  </a:rPr>
                  <a:t>段落交互矩阵通过最大池化策略，得到</a:t>
                </a:r>
                <a14:m>
                  <m:oMath xmlns:m="http://schemas.openxmlformats.org/officeDocument/2006/math">
                    <m:r>
                      <a:rPr lang="en-US" altLang="zh-CN" b="0" i="1" smtClean="0">
                        <a:ln w="0"/>
                        <a:effectLst/>
                        <a:latin typeface="Cambria Math" panose="02040503050406030204" pitchFamily="18" charset="0"/>
                        <a:ea typeface="宋体" panose="02010600030101010101" pitchFamily="2" charset="-122"/>
                      </a:rPr>
                      <m:t>𝑘</m:t>
                    </m:r>
                  </m:oMath>
                </a14:m>
                <a:r>
                  <a:rPr lang="zh-CN" altLang="en-US" dirty="0">
                    <a:ln w="0"/>
                    <a:effectLst/>
                    <a:ea typeface="宋体" panose="02010600030101010101" pitchFamily="2" charset="-122"/>
                  </a:rPr>
                  <a:t>个权威新闻库中相似度最高的段落</a:t>
                </a:r>
                <a14:m>
                  <m:oMath xmlns:m="http://schemas.openxmlformats.org/officeDocument/2006/math">
                    <m:sSub>
                      <m:sSubPr>
                        <m:ctrlPr>
                          <a:rPr lang="en-US" altLang="zh-CN" b="0" i="1" smtClean="0">
                            <a:ln w="0"/>
                            <a:effectLst/>
                            <a:latin typeface="Cambria Math" panose="02040503050406030204" pitchFamily="18" charset="0"/>
                            <a:ea typeface="宋体" panose="02010600030101010101" pitchFamily="2" charset="-122"/>
                          </a:rPr>
                        </m:ctrlPr>
                      </m:sSubPr>
                      <m:e>
                        <m:r>
                          <a:rPr lang="en-US" altLang="zh-CN" b="0" i="1" smtClean="0">
                            <a:ln w="0"/>
                            <a:effectLst/>
                            <a:latin typeface="Cambria Math" panose="02040503050406030204" pitchFamily="18" charset="0"/>
                            <a:ea typeface="宋体" panose="02010600030101010101" pitchFamily="2" charset="-122"/>
                          </a:rPr>
                          <m:t>𝑝</m:t>
                        </m:r>
                      </m:e>
                      <m:sub>
                        <m:sSub>
                          <m:sSubPr>
                            <m:ctrlPr>
                              <a:rPr lang="en-US" altLang="zh-CN" b="0" i="1" smtClean="0">
                                <a:ln w="0"/>
                                <a:effectLst/>
                                <a:latin typeface="Cambria Math" panose="02040503050406030204" pitchFamily="18" charset="0"/>
                                <a:ea typeface="宋体" panose="02010600030101010101" pitchFamily="2" charset="-122"/>
                              </a:rPr>
                            </m:ctrlPr>
                          </m:sSubPr>
                          <m:e>
                            <m:r>
                              <a:rPr lang="en-US" altLang="zh-CN" b="0" i="1" smtClean="0">
                                <a:ln w="0"/>
                                <a:effectLst/>
                                <a:latin typeface="Cambria Math" panose="02040503050406030204" pitchFamily="18" charset="0"/>
                                <a:ea typeface="宋体" panose="02010600030101010101" pitchFamily="2" charset="-122"/>
                              </a:rPr>
                              <m:t>𝑘</m:t>
                            </m:r>
                          </m:e>
                          <m:sub>
                            <m:r>
                              <a:rPr lang="en-US" altLang="zh-CN" b="0" i="1" smtClean="0">
                                <a:ln w="0"/>
                                <a:effectLst/>
                                <a:latin typeface="Cambria Math" panose="02040503050406030204" pitchFamily="18" charset="0"/>
                                <a:ea typeface="宋体" panose="02010600030101010101" pitchFamily="2" charset="-122"/>
                              </a:rPr>
                              <m:t>𝑗</m:t>
                            </m:r>
                          </m:sub>
                        </m:sSub>
                      </m:sub>
                    </m:sSub>
                  </m:oMath>
                </a14:m>
                <a:r>
                  <a:rPr lang="zh-CN" altLang="en-US" b="0" dirty="0">
                    <a:ln w="0"/>
                    <a:effectLst/>
                    <a:ea typeface="宋体" panose="02010600030101010101" pitchFamily="2" charset="-122"/>
                  </a:rPr>
                  <a:t>，表示段落交互特征的聚合向量</a:t>
                </a:r>
                <a14:m>
                  <m:oMath xmlns:m="http://schemas.openxmlformats.org/officeDocument/2006/math">
                    <m:sSubSup>
                      <m:sSubSupPr>
                        <m:ctrlPr>
                          <a:rPr lang="zh-CN" altLang="zh-CN" i="1">
                            <a:effectLst/>
                            <a:latin typeface="Cambria Math" panose="02040503050406030204" pitchFamily="18" charset="0"/>
                          </a:rPr>
                        </m:ctrlPr>
                      </m:sSubSupPr>
                      <m:e>
                        <m:r>
                          <a:rPr lang="en-US" altLang="zh-CN" i="1">
                            <a:effectLst/>
                            <a:latin typeface="Cambria Math" panose="02040503050406030204" pitchFamily="18" charset="0"/>
                          </a:rPr>
                          <m:t>𝑝</m:t>
                        </m:r>
                      </m:e>
                      <m:sub>
                        <m:r>
                          <a:rPr lang="en-US" altLang="zh-CN" i="1">
                            <a:effectLst/>
                            <a:latin typeface="Cambria Math" panose="02040503050406030204" pitchFamily="18" charset="0"/>
                          </a:rPr>
                          <m:t>𝑞𝑘</m:t>
                        </m:r>
                      </m:sub>
                      <m:sup>
                        <m:r>
                          <a:rPr lang="en-US" altLang="zh-CN" i="1">
                            <a:effectLst/>
                            <a:latin typeface="Cambria Math" panose="02040503050406030204" pitchFamily="18" charset="0"/>
                          </a:rPr>
                          <m:t>′</m:t>
                        </m:r>
                      </m:sup>
                    </m:sSubSup>
                    <m:r>
                      <a:rPr lang="en-US" altLang="zh-CN" i="1">
                        <a:effectLst/>
                        <a:latin typeface="Cambria Math" panose="02040503050406030204" pitchFamily="18" charset="0"/>
                      </a:rPr>
                      <m:t>=</m:t>
                    </m:r>
                    <m:d>
                      <m:dPr>
                        <m:begChr m:val="["/>
                        <m:endChr m:val="]"/>
                        <m:ctrlPr>
                          <a:rPr lang="zh-CN" altLang="zh-CN" i="1">
                            <a:effectLst/>
                            <a:latin typeface="Cambria Math" panose="02040503050406030204" pitchFamily="18" charset="0"/>
                          </a:rPr>
                        </m:ctrlPr>
                      </m:dPr>
                      <m:e>
                        <m:sSubSup>
                          <m:sSubSupPr>
                            <m:ctrlPr>
                              <a:rPr lang="zh-CN" altLang="zh-CN" i="1">
                                <a:effectLst/>
                                <a:latin typeface="Cambria Math" panose="02040503050406030204" pitchFamily="18" charset="0"/>
                              </a:rPr>
                            </m:ctrlPr>
                          </m:sSubSupPr>
                          <m:e>
                            <m:r>
                              <a:rPr lang="en-US" altLang="zh-CN" i="1">
                                <a:effectLst/>
                                <a:latin typeface="Cambria Math" panose="02040503050406030204" pitchFamily="18" charset="0"/>
                              </a:rPr>
                              <m:t>𝑝</m:t>
                            </m:r>
                          </m:e>
                          <m:sub>
                            <m:r>
                              <a:rPr lang="en-US" altLang="zh-CN" i="1">
                                <a:effectLst/>
                                <a:latin typeface="Cambria Math" panose="02040503050406030204" pitchFamily="18" charset="0"/>
                              </a:rPr>
                              <m:t>𝑞</m:t>
                            </m:r>
                            <m:sSub>
                              <m:sSubPr>
                                <m:ctrlPr>
                                  <a:rPr lang="zh-CN" altLang="zh-CN" i="1">
                                    <a:effectLst/>
                                    <a:latin typeface="Cambria Math" panose="02040503050406030204" pitchFamily="18" charset="0"/>
                                  </a:rPr>
                                </m:ctrlPr>
                              </m:sSubPr>
                              <m:e>
                                <m:r>
                                  <a:rPr lang="en-US" altLang="zh-CN" i="1">
                                    <a:effectLst/>
                                    <a:latin typeface="Cambria Math" panose="02040503050406030204" pitchFamily="18" charset="0"/>
                                  </a:rPr>
                                  <m:t>𝑘</m:t>
                                </m:r>
                              </m:e>
                              <m:sub>
                                <m:r>
                                  <a:rPr lang="en-US" altLang="zh-CN" i="1">
                                    <a:effectLst/>
                                    <a:latin typeface="Cambria Math" panose="02040503050406030204" pitchFamily="18" charset="0"/>
                                  </a:rPr>
                                  <m:t>1</m:t>
                                </m:r>
                              </m:sub>
                            </m:sSub>
                          </m:sub>
                          <m:sup>
                            <m:r>
                              <a:rPr lang="en-US" altLang="zh-CN" i="1">
                                <a:effectLst/>
                                <a:latin typeface="Cambria Math" panose="02040503050406030204" pitchFamily="18" charset="0"/>
                              </a:rPr>
                              <m:t>′</m:t>
                            </m:r>
                          </m:sup>
                        </m:sSubSup>
                        <m:r>
                          <a:rPr lang="en-US" altLang="zh-CN" i="1">
                            <a:effectLst/>
                            <a:latin typeface="Cambria Math" panose="02040503050406030204" pitchFamily="18" charset="0"/>
                          </a:rPr>
                          <m:t>;</m:t>
                        </m:r>
                        <m:sSubSup>
                          <m:sSubSupPr>
                            <m:ctrlPr>
                              <a:rPr lang="zh-CN" altLang="zh-CN" i="1">
                                <a:effectLst/>
                                <a:latin typeface="Cambria Math" panose="02040503050406030204" pitchFamily="18" charset="0"/>
                              </a:rPr>
                            </m:ctrlPr>
                          </m:sSubSupPr>
                          <m:e>
                            <m:r>
                              <a:rPr lang="en-US" altLang="zh-CN" i="1">
                                <a:effectLst/>
                                <a:latin typeface="Cambria Math" panose="02040503050406030204" pitchFamily="18" charset="0"/>
                              </a:rPr>
                              <m:t>𝑝</m:t>
                            </m:r>
                          </m:e>
                          <m:sub>
                            <m:r>
                              <a:rPr lang="en-US" altLang="zh-CN" i="1">
                                <a:effectLst/>
                                <a:latin typeface="Cambria Math" panose="02040503050406030204" pitchFamily="18" charset="0"/>
                              </a:rPr>
                              <m:t>𝑞</m:t>
                            </m:r>
                            <m:sSub>
                              <m:sSubPr>
                                <m:ctrlPr>
                                  <a:rPr lang="zh-CN" altLang="zh-CN" i="1">
                                    <a:effectLst/>
                                    <a:latin typeface="Cambria Math" panose="02040503050406030204" pitchFamily="18" charset="0"/>
                                  </a:rPr>
                                </m:ctrlPr>
                              </m:sSubPr>
                              <m:e>
                                <m:r>
                                  <a:rPr lang="en-US" altLang="zh-CN" i="1">
                                    <a:effectLst/>
                                    <a:latin typeface="Cambria Math" panose="02040503050406030204" pitchFamily="18" charset="0"/>
                                  </a:rPr>
                                  <m:t>𝑘</m:t>
                                </m:r>
                              </m:e>
                              <m:sub>
                                <m:r>
                                  <a:rPr lang="en-US" altLang="zh-CN" i="1">
                                    <a:effectLst/>
                                    <a:latin typeface="Cambria Math" panose="02040503050406030204" pitchFamily="18" charset="0"/>
                                  </a:rPr>
                                  <m:t>2</m:t>
                                </m:r>
                              </m:sub>
                            </m:sSub>
                          </m:sub>
                          <m:sup>
                            <m:r>
                              <a:rPr lang="en-US" altLang="zh-CN" i="1">
                                <a:effectLst/>
                                <a:latin typeface="Cambria Math" panose="02040503050406030204" pitchFamily="18" charset="0"/>
                              </a:rPr>
                              <m:t>′</m:t>
                            </m:r>
                          </m:sup>
                        </m:sSubSup>
                        <m:r>
                          <a:rPr lang="en-US" altLang="zh-CN" i="1">
                            <a:effectLst/>
                            <a:latin typeface="Cambria Math" panose="02040503050406030204" pitchFamily="18" charset="0"/>
                          </a:rPr>
                          <m:t>;…;</m:t>
                        </m:r>
                        <m:sSubSup>
                          <m:sSubSupPr>
                            <m:ctrlPr>
                              <a:rPr lang="zh-CN" altLang="zh-CN" i="1">
                                <a:effectLst/>
                                <a:latin typeface="Cambria Math" panose="02040503050406030204" pitchFamily="18" charset="0"/>
                              </a:rPr>
                            </m:ctrlPr>
                          </m:sSubSupPr>
                          <m:e>
                            <m:r>
                              <a:rPr lang="en-US" altLang="zh-CN" i="1">
                                <a:effectLst/>
                                <a:latin typeface="Cambria Math" panose="02040503050406030204" pitchFamily="18" charset="0"/>
                              </a:rPr>
                              <m:t>𝑝</m:t>
                            </m:r>
                          </m:e>
                          <m:sub>
                            <m:r>
                              <a:rPr lang="en-US" altLang="zh-CN" i="1">
                                <a:effectLst/>
                                <a:latin typeface="Cambria Math" panose="02040503050406030204" pitchFamily="18" charset="0"/>
                              </a:rPr>
                              <m:t>𝑞</m:t>
                            </m:r>
                            <m:sSub>
                              <m:sSubPr>
                                <m:ctrlPr>
                                  <a:rPr lang="zh-CN" altLang="zh-CN" i="1">
                                    <a:effectLst/>
                                    <a:latin typeface="Cambria Math" panose="02040503050406030204" pitchFamily="18" charset="0"/>
                                  </a:rPr>
                                </m:ctrlPr>
                              </m:sSubPr>
                              <m:e>
                                <m:r>
                                  <a:rPr lang="en-US" altLang="zh-CN" i="1">
                                    <a:effectLst/>
                                    <a:latin typeface="Cambria Math" panose="02040503050406030204" pitchFamily="18" charset="0"/>
                                  </a:rPr>
                                  <m:t>𝑘</m:t>
                                </m:r>
                              </m:e>
                              <m:sub>
                                <m:r>
                                  <a:rPr lang="en-US" altLang="zh-CN" i="1">
                                    <a:effectLst/>
                                    <a:latin typeface="Cambria Math" panose="02040503050406030204" pitchFamily="18" charset="0"/>
                                  </a:rPr>
                                  <m:t>𝑁</m:t>
                                </m:r>
                              </m:sub>
                            </m:sSub>
                          </m:sub>
                          <m:sup>
                            <m:r>
                              <a:rPr lang="en-US" altLang="zh-CN" i="1">
                                <a:effectLst/>
                                <a:latin typeface="Cambria Math" panose="02040503050406030204" pitchFamily="18" charset="0"/>
                              </a:rPr>
                              <m:t>′</m:t>
                            </m:r>
                          </m:sup>
                        </m:sSubSup>
                      </m:e>
                    </m:d>
                  </m:oMath>
                </a14:m>
                <a:endParaRPr lang="en-US" altLang="zh-CN" b="0" dirty="0">
                  <a:ln w="0"/>
                  <a:effectLst/>
                  <a:ea typeface="宋体" panose="02010600030101010101" pitchFamily="2" charset="-122"/>
                </a:endParaRPr>
              </a:p>
              <a:p>
                <a:pPr marL="800100" lvl="1" indent="-342900">
                  <a:lnSpc>
                    <a:spcPct val="125000"/>
                  </a:lnSpc>
                  <a:buFont typeface="Arial" panose="020B0604020202020204" pitchFamily="34" charset="0"/>
                  <a:buChar char="•"/>
                </a:pPr>
                <a:r>
                  <a:rPr lang="zh-CN" altLang="en-US" sz="2000" b="1" dirty="0">
                    <a:ln w="0"/>
                    <a:effectLst/>
                    <a:ea typeface="宋体" panose="02010600030101010101" pitchFamily="2" charset="-122"/>
                  </a:rPr>
                  <a:t>计算相似度</a:t>
                </a:r>
                <a:r>
                  <a:rPr lang="zh-CN" altLang="en-US" sz="2000" b="0" dirty="0">
                    <a:ln w="0"/>
                    <a:effectLst/>
                    <a:ea typeface="宋体" panose="02010600030101010101" pitchFamily="2" charset="-122"/>
                  </a:rPr>
                  <a:t>：</a:t>
                </a:r>
                <a:r>
                  <a:rPr lang="en-US" altLang="zh-CN" sz="2000" b="0" dirty="0">
                    <a:ln w="0"/>
                    <a:effectLst/>
                    <a:latin typeface="Times New Roman" panose="02020603050405020304" pitchFamily="18" charset="0"/>
                    <a:ea typeface="宋体" panose="02010600030101010101" pitchFamily="2" charset="-122"/>
                    <a:cs typeface="Times New Roman" panose="02020603050405020304" pitchFamily="18" charset="0"/>
                  </a:rPr>
                  <a:t>RNN</a:t>
                </a:r>
                <a:r>
                  <a:rPr lang="zh-CN" altLang="en-US" sz="2000" dirty="0">
                    <a:ln w="0"/>
                    <a:effectLst/>
                    <a:ea typeface="宋体" panose="02010600030101010101" pitchFamily="2" charset="-122"/>
                  </a:rPr>
                  <a:t>网络</a:t>
                </a:r>
                <a:r>
                  <a:rPr lang="en-US" altLang="zh-CN" sz="2000" dirty="0">
                    <a:ln w="0"/>
                    <a:effectLst/>
                    <a:ea typeface="宋体" panose="02010600030101010101" pitchFamily="2" charset="-122"/>
                  </a:rPr>
                  <a:t>+</a:t>
                </a:r>
                <a:r>
                  <a:rPr lang="zh-CN" altLang="en-US" sz="2000" dirty="0">
                    <a:ln w="0"/>
                    <a:effectLst/>
                    <a:ea typeface="宋体" panose="02010600030101010101" pitchFamily="2" charset="-122"/>
                  </a:rPr>
                  <a:t>注意力机制</a:t>
                </a:r>
                <a:endParaRPr lang="en-US" altLang="zh-CN" sz="2000" dirty="0">
                  <a:ln w="0"/>
                  <a:effectLst/>
                  <a:ea typeface="宋体" panose="02010600030101010101" pitchFamily="2" charset="-122"/>
                </a:endParaRPr>
              </a:p>
              <a:p>
                <a:pPr marL="1200150" lvl="2" indent="-285750">
                  <a:lnSpc>
                    <a:spcPct val="125000"/>
                  </a:lnSpc>
                  <a:buFont typeface="Arial" panose="020B0604020202020204" pitchFamily="34" charset="0"/>
                  <a:buChar char="•"/>
                </a:pPr>
                <a:r>
                  <a:rPr lang="zh-CN" altLang="en-US" dirty="0">
                    <a:ln w="0"/>
                    <a:effectLst/>
                    <a:ea typeface="宋体" panose="02010600030101010101" pitchFamily="2" charset="-122"/>
                  </a:rPr>
                  <a:t>输入：段落交互聚合向量</a:t>
                </a:r>
                <a:endParaRPr lang="en-US" altLang="zh-CN" dirty="0">
                  <a:ln w="0"/>
                  <a:effectLst/>
                  <a:ea typeface="宋体" panose="02010600030101010101" pitchFamily="2" charset="-122"/>
                </a:endParaRPr>
              </a:p>
              <a:p>
                <a:pPr marL="1200150" lvl="2" indent="-285750">
                  <a:lnSpc>
                    <a:spcPct val="125000"/>
                  </a:lnSpc>
                  <a:buFont typeface="Arial" panose="020B0604020202020204" pitchFamily="34" charset="0"/>
                  <a:buChar char="•"/>
                </a:pPr>
                <a:r>
                  <a:rPr lang="zh-CN" altLang="en-US" dirty="0">
                    <a:ln w="0"/>
                    <a:effectLst/>
                    <a:ea typeface="宋体" panose="02010600030101010101" pitchFamily="2" charset="-122"/>
                  </a:rPr>
                  <a:t>输出：文本相似度</a:t>
                </a:r>
                <a:endParaRPr lang="en-US" altLang="zh-CN" dirty="0">
                  <a:ln w="0"/>
                  <a:effectLst/>
                  <a:ea typeface="宋体" panose="02010600030101010101" pitchFamily="2" charset="-122"/>
                </a:endParaRPr>
              </a:p>
              <a:p>
                <a:endParaRPr lang="zh-CN" altLang="en-US" dirty="0">
                  <a:effectLst/>
                </a:endParaRPr>
              </a:p>
            </p:txBody>
          </p:sp>
        </mc:Choice>
        <mc:Fallback xmlns="">
          <p:sp>
            <p:nvSpPr>
              <p:cNvPr id="2" name="文本框 1">
                <a:extLst>
                  <a:ext uri="{FF2B5EF4-FFF2-40B4-BE49-F238E27FC236}">
                    <a16:creationId xmlns:a16="http://schemas.microsoft.com/office/drawing/2014/main" id="{CC20BB45-0071-4E55-9288-71579ED54847}"/>
                  </a:ext>
                </a:extLst>
              </p:cNvPr>
              <p:cNvSpPr txBox="1">
                <a:spLocks noRot="1" noChangeAspect="1" noMove="1" noResize="1" noEditPoints="1" noAdjustHandles="1" noChangeArrowheads="1" noChangeShapeType="1" noTextEdit="1"/>
              </p:cNvSpPr>
              <p:nvPr/>
            </p:nvSpPr>
            <p:spPr>
              <a:xfrm>
                <a:off x="6144188" y="1160526"/>
                <a:ext cx="6147695" cy="5860707"/>
              </a:xfrm>
              <a:prstGeom prst="rect">
                <a:avLst/>
              </a:prstGeom>
              <a:blipFill>
                <a:blip r:embed="rId5"/>
                <a:stretch>
                  <a:fillRect l="-1190" t="-208" r="-19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69C4517E-BE79-4E73-9DB8-D388776CA83E}"/>
              </a:ext>
            </a:extLst>
          </p:cNvPr>
          <p:cNvSpPr txBox="1"/>
          <p:nvPr/>
        </p:nvSpPr>
        <p:spPr>
          <a:xfrm>
            <a:off x="373910" y="2436354"/>
            <a:ext cx="5362747"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n w="0"/>
                <a:effectLst/>
                <a:ea typeface="宋体" panose="02010600030101010101" pitchFamily="2" charset="-122"/>
              </a:rPr>
              <a:t>输入</a:t>
            </a:r>
            <a:r>
              <a:rPr lang="zh-CN" altLang="en-US" dirty="0">
                <a:ln w="0"/>
                <a:effectLst/>
                <a:ea typeface="宋体" panose="02010600030101010101" pitchFamily="2" charset="-122"/>
              </a:rPr>
              <a:t>： 权威新闻库、待检测新闻文本</a:t>
            </a:r>
            <a:r>
              <a:rPr lang="zh-CN" altLang="en-US" dirty="0">
                <a:ln w="0"/>
                <a:ea typeface="宋体" panose="02010600030101010101" pitchFamily="2" charset="-122"/>
              </a:rPr>
              <a:t>的段落对</a:t>
            </a:r>
            <a:endParaRPr lang="en-US" altLang="zh-CN" dirty="0">
              <a:ln w="0"/>
              <a:effectLst/>
              <a:ea typeface="宋体" panose="02010600030101010101" pitchFamily="2" charset="-122"/>
            </a:endParaRPr>
          </a:p>
          <a:p>
            <a:pPr marL="285750" indent="-285750">
              <a:lnSpc>
                <a:spcPct val="150000"/>
              </a:lnSpc>
              <a:buFont typeface="Arial" panose="020B0604020202020204" pitchFamily="34" charset="0"/>
              <a:buChar char="•"/>
            </a:pPr>
            <a:r>
              <a:rPr lang="zh-CN" altLang="en-US" b="1" dirty="0">
                <a:ln w="0"/>
                <a:effectLst/>
                <a:ea typeface="宋体" panose="02010600030101010101" pitchFamily="2" charset="-122"/>
              </a:rPr>
              <a:t>输出</a:t>
            </a:r>
            <a:r>
              <a:rPr lang="zh-CN" altLang="en-US" dirty="0">
                <a:ln w="0"/>
                <a:effectLst/>
                <a:ea typeface="宋体" panose="02010600030101010101" pitchFamily="2" charset="-122"/>
              </a:rPr>
              <a:t>： 待检测新闻文本与权威新闻的文本相似度</a:t>
            </a:r>
            <a:endParaRPr lang="en-US" altLang="zh-CN" b="0" dirty="0">
              <a:ln w="0"/>
              <a:effectLst/>
              <a:ea typeface="宋体" panose="02010600030101010101" pitchFamily="2" charset="-122"/>
            </a:endParaRPr>
          </a:p>
          <a:p>
            <a:endParaRPr lang="zh-CN" altLang="en-US" dirty="0"/>
          </a:p>
        </p:txBody>
      </p:sp>
      <p:cxnSp>
        <p:nvCxnSpPr>
          <p:cNvPr id="31" name="直接连接符 30">
            <a:extLst>
              <a:ext uri="{FF2B5EF4-FFF2-40B4-BE49-F238E27FC236}">
                <a16:creationId xmlns:a16="http://schemas.microsoft.com/office/drawing/2014/main" id="{99D610EC-212B-493E-A154-41B8CDBE1B3F}"/>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6">
            <a:extLst>
              <a:ext uri="{FF2B5EF4-FFF2-40B4-BE49-F238E27FC236}">
                <a16:creationId xmlns:a16="http://schemas.microsoft.com/office/drawing/2014/main" id="{B69C9479-2A1F-4B62-A63A-40CC47EFFD3A}"/>
              </a:ext>
            </a:extLst>
          </p:cNvPr>
          <p:cNvSpPr txBox="1"/>
          <p:nvPr/>
        </p:nvSpPr>
        <p:spPr>
          <a:xfrm>
            <a:off x="103945" y="1097464"/>
            <a:ext cx="3409073"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基于证据的假新闻检测模块</a:t>
            </a:r>
          </a:p>
        </p:txBody>
      </p:sp>
      <p:pic>
        <p:nvPicPr>
          <p:cNvPr id="4" name="图片 3">
            <a:extLst>
              <a:ext uri="{FF2B5EF4-FFF2-40B4-BE49-F238E27FC236}">
                <a16:creationId xmlns:a16="http://schemas.microsoft.com/office/drawing/2014/main" id="{BF62E4CD-9B18-41C4-94DB-600D51DAB28A}"/>
              </a:ext>
            </a:extLst>
          </p:cNvPr>
          <p:cNvPicPr>
            <a:picLocks noChangeAspect="1"/>
          </p:cNvPicPr>
          <p:nvPr/>
        </p:nvPicPr>
        <p:blipFill>
          <a:blip r:embed="rId6"/>
          <a:stretch>
            <a:fillRect/>
          </a:stretch>
        </p:blipFill>
        <p:spPr>
          <a:xfrm>
            <a:off x="641004" y="3516684"/>
            <a:ext cx="5037371" cy="3056224"/>
          </a:xfrm>
          <a:prstGeom prst="rect">
            <a:avLst/>
          </a:prstGeom>
        </p:spPr>
      </p:pic>
    </p:spTree>
    <p:extLst>
      <p:ext uri="{BB962C8B-B14F-4D97-AF65-F5344CB8AC3E}">
        <p14:creationId xmlns:p14="http://schemas.microsoft.com/office/powerpoint/2010/main" val="376673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right)">
                                      <p:cBhvr>
                                        <p:cTn id="13" dur="500"/>
                                        <p:tgtEl>
                                          <p:spTgt spid="3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3.4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阈值判断</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7" name="椭圆 36">
            <a:extLst>
              <a:ext uri="{FF2B5EF4-FFF2-40B4-BE49-F238E27FC236}">
                <a16:creationId xmlns:a16="http://schemas.microsoft.com/office/drawing/2014/main" id="{71E1DE2D-FA16-4915-9CBE-213CBEF5282D}"/>
              </a:ext>
            </a:extLst>
          </p:cNvPr>
          <p:cNvSpPr/>
          <p:nvPr/>
        </p:nvSpPr>
        <p:spPr>
          <a:xfrm>
            <a:off x="4590784" y="4992688"/>
            <a:ext cx="1677987" cy="606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38" name="圆角矩形 28">
            <a:extLst>
              <a:ext uri="{FF2B5EF4-FFF2-40B4-BE49-F238E27FC236}">
                <a16:creationId xmlns:a16="http://schemas.microsoft.com/office/drawing/2014/main" id="{07EF3630-9B23-4B8B-9F04-3097EFCD0CBF}"/>
              </a:ext>
            </a:extLst>
          </p:cNvPr>
          <p:cNvSpPr/>
          <p:nvPr/>
        </p:nvSpPr>
        <p:spPr>
          <a:xfrm>
            <a:off x="5176151" y="1831635"/>
            <a:ext cx="216000" cy="3446463"/>
          </a:xfrm>
          <a:prstGeom prst="roundRect">
            <a:avLst>
              <a:gd name="adj" fmla="val 50000"/>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39" name="五边形 29">
            <a:extLst>
              <a:ext uri="{FF2B5EF4-FFF2-40B4-BE49-F238E27FC236}">
                <a16:creationId xmlns:a16="http://schemas.microsoft.com/office/drawing/2014/main" id="{105DC846-6F2E-450D-AA39-493AEA4C5DE9}"/>
              </a:ext>
            </a:extLst>
          </p:cNvPr>
          <p:cNvSpPr/>
          <p:nvPr/>
        </p:nvSpPr>
        <p:spPr>
          <a:xfrm>
            <a:off x="4137979" y="2401447"/>
            <a:ext cx="2520000" cy="720000"/>
          </a:xfrm>
          <a:prstGeom prst="homePlate">
            <a:avLst/>
          </a:prstGeom>
          <a:solidFill>
            <a:schemeClr val="accent4"/>
          </a:solidFill>
          <a:ln>
            <a:noFill/>
          </a:ln>
          <a:effectLst>
            <a:outerShdw dist="38100" dir="30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rgbClr val="FFFFFF"/>
                </a:solidFill>
                <a:latin typeface="微软雅黑" panose="020B0503020204020204" pitchFamily="34" charset="-122"/>
                <a:ea typeface="微软雅黑" panose="020B0503020204020204" pitchFamily="34" charset="-122"/>
              </a:rPr>
              <a:t>真新闻</a:t>
            </a:r>
          </a:p>
        </p:txBody>
      </p:sp>
      <mc:AlternateContent xmlns:mc="http://schemas.openxmlformats.org/markup-compatibility/2006" xmlns:a14="http://schemas.microsoft.com/office/drawing/2010/main">
        <mc:Choice Requires="a14">
          <p:sp>
            <p:nvSpPr>
              <p:cNvPr id="40" name="文本框 7">
                <a:extLst>
                  <a:ext uri="{FF2B5EF4-FFF2-40B4-BE49-F238E27FC236}">
                    <a16:creationId xmlns:a16="http://schemas.microsoft.com/office/drawing/2014/main" id="{E3554965-01B5-4FCD-BED3-033CAB0FF272}"/>
                  </a:ext>
                </a:extLst>
              </p:cNvPr>
              <p:cNvSpPr txBox="1">
                <a:spLocks noChangeArrowheads="1"/>
              </p:cNvSpPr>
              <p:nvPr/>
            </p:nvSpPr>
            <p:spPr bwMode="auto">
              <a:xfrm>
                <a:off x="7026768" y="2360603"/>
                <a:ext cx="3220123" cy="8016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30000"/>
                  </a:lnSpc>
                  <a:spcBef>
                    <a:spcPts val="0"/>
                  </a:spcBef>
                  <a:spcAft>
                    <a:spcPts val="0"/>
                  </a:spcAft>
                  <a:defRPr/>
                </a:pPr>
                <a:r>
                  <a:rPr lang="zh-CN" altLang="en-US" sz="2000" dirty="0">
                    <a:solidFill>
                      <a:srgbClr val="4E4E4E"/>
                    </a:solidFill>
                    <a:effectLst/>
                    <a:latin typeface="宋体" panose="02010600030101010101" pitchFamily="2" charset="-122"/>
                  </a:rPr>
                  <a:t>待检测新闻文本与任意一个权威新闻相似度</a:t>
                </a:r>
                <a14:m>
                  <m:oMath xmlns:m="http://schemas.openxmlformats.org/officeDocument/2006/math">
                    <m:r>
                      <a:rPr lang="en-US" altLang="zh-CN" sz="2000" b="1" i="0" smtClean="0">
                        <a:solidFill>
                          <a:srgbClr val="4E4E4E"/>
                        </a:solidFill>
                        <a:effectLst/>
                        <a:latin typeface="Cambria Math" panose="02040503050406030204" pitchFamily="18" charset="0"/>
                      </a:rPr>
                      <m:t>≥</m:t>
                    </m:r>
                    <m:r>
                      <a:rPr lang="en-US" altLang="zh-CN" sz="2000" b="1" i="0" smtClean="0">
                        <a:solidFill>
                          <a:srgbClr val="4E4E4E"/>
                        </a:solidFill>
                        <a:effectLst/>
                        <a:latin typeface="Cambria Math" panose="02040503050406030204" pitchFamily="18" charset="0"/>
                      </a:rPr>
                      <m:t>𝟎</m:t>
                    </m:r>
                    <m:r>
                      <a:rPr lang="en-US" altLang="zh-CN" sz="2000" b="1" i="0" smtClean="0">
                        <a:solidFill>
                          <a:srgbClr val="4E4E4E"/>
                        </a:solidFill>
                        <a:effectLst/>
                        <a:latin typeface="Cambria Math" panose="02040503050406030204" pitchFamily="18" charset="0"/>
                      </a:rPr>
                      <m:t>.</m:t>
                    </m:r>
                    <m:r>
                      <a:rPr lang="en-US" altLang="zh-CN" sz="2000" b="1" i="0" smtClean="0">
                        <a:solidFill>
                          <a:srgbClr val="4E4E4E"/>
                        </a:solidFill>
                        <a:effectLst/>
                        <a:latin typeface="Cambria Math" panose="02040503050406030204" pitchFamily="18" charset="0"/>
                      </a:rPr>
                      <m:t>𝟖</m:t>
                    </m:r>
                  </m:oMath>
                </a14:m>
                <a:endParaRPr lang="en-US" altLang="zh-CN" sz="2000" b="1" dirty="0">
                  <a:solidFill>
                    <a:srgbClr val="4E4E4E"/>
                  </a:solidFill>
                  <a:effectLst/>
                  <a:latin typeface="宋体" panose="02010600030101010101" pitchFamily="2" charset="-122"/>
                </a:endParaRPr>
              </a:p>
            </p:txBody>
          </p:sp>
        </mc:Choice>
        <mc:Fallback xmlns="">
          <p:sp>
            <p:nvSpPr>
              <p:cNvPr id="40" name="文本框 7">
                <a:extLst>
                  <a:ext uri="{FF2B5EF4-FFF2-40B4-BE49-F238E27FC236}">
                    <a16:creationId xmlns:a16="http://schemas.microsoft.com/office/drawing/2014/main" id="{E3554965-01B5-4FCD-BED3-033CAB0FF272}"/>
                  </a:ext>
                </a:extLst>
              </p:cNvPr>
              <p:cNvSpPr txBox="1">
                <a:spLocks noRot="1" noChangeAspect="1" noMove="1" noResize="1" noEditPoints="1" noAdjustHandles="1" noChangeArrowheads="1" noChangeShapeType="1" noTextEdit="1"/>
              </p:cNvSpPr>
              <p:nvPr/>
            </p:nvSpPr>
            <p:spPr bwMode="auto">
              <a:xfrm>
                <a:off x="7026768" y="2360603"/>
                <a:ext cx="3220123" cy="801687"/>
              </a:xfrm>
              <a:prstGeom prst="rect">
                <a:avLst/>
              </a:prstGeom>
              <a:blipFill>
                <a:blip r:embed="rId4"/>
                <a:stretch>
                  <a:fillRect l="-4924" t="-1515" b="-143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1" name="五边形 35">
            <a:extLst>
              <a:ext uri="{FF2B5EF4-FFF2-40B4-BE49-F238E27FC236}">
                <a16:creationId xmlns:a16="http://schemas.microsoft.com/office/drawing/2014/main" id="{AE4B72E2-FD41-4105-96FD-9A5E01166155}"/>
              </a:ext>
            </a:extLst>
          </p:cNvPr>
          <p:cNvSpPr/>
          <p:nvPr/>
        </p:nvSpPr>
        <p:spPr>
          <a:xfrm flipH="1">
            <a:off x="4132151" y="3713991"/>
            <a:ext cx="2520000" cy="720000"/>
          </a:xfrm>
          <a:prstGeom prst="homePlate">
            <a:avLst/>
          </a:prstGeom>
          <a:solidFill>
            <a:schemeClr val="accent2"/>
          </a:solidFill>
          <a:ln>
            <a:noFill/>
          </a:ln>
          <a:effectLst>
            <a:outerShdw dist="38100" dir="7800000" algn="tl" rotWithShape="0">
              <a:schemeClr val="accent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rgbClr val="FFFFFF"/>
                </a:solidFill>
                <a:latin typeface="微软雅黑" panose="020B0503020204020204" pitchFamily="34" charset="-122"/>
                <a:ea typeface="微软雅黑" panose="020B0503020204020204" pitchFamily="34" charset="-122"/>
              </a:rPr>
              <a:t>假新闻</a:t>
            </a:r>
          </a:p>
        </p:txBody>
      </p:sp>
      <mc:AlternateContent xmlns:mc="http://schemas.openxmlformats.org/markup-compatibility/2006" xmlns:a14="http://schemas.microsoft.com/office/drawing/2010/main">
        <mc:Choice Requires="a14">
          <p:sp>
            <p:nvSpPr>
              <p:cNvPr id="42" name="文本框 7">
                <a:extLst>
                  <a:ext uri="{FF2B5EF4-FFF2-40B4-BE49-F238E27FC236}">
                    <a16:creationId xmlns:a16="http://schemas.microsoft.com/office/drawing/2014/main" id="{082CCD4B-D1FD-441D-BC80-7F03097264F9}"/>
                  </a:ext>
                </a:extLst>
              </p:cNvPr>
              <p:cNvSpPr txBox="1">
                <a:spLocks noChangeArrowheads="1"/>
              </p:cNvSpPr>
              <p:nvPr/>
            </p:nvSpPr>
            <p:spPr bwMode="auto">
              <a:xfrm>
                <a:off x="793337" y="3673147"/>
                <a:ext cx="3116986" cy="8016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30000"/>
                  </a:lnSpc>
                  <a:spcBef>
                    <a:spcPts val="0"/>
                  </a:spcBef>
                  <a:spcAft>
                    <a:spcPts val="0"/>
                  </a:spcAft>
                  <a:defRPr/>
                </a:pPr>
                <a:r>
                  <a:rPr lang="zh-CN" altLang="en-US" sz="2000" dirty="0">
                    <a:solidFill>
                      <a:srgbClr val="4E4E4E"/>
                    </a:solidFill>
                    <a:effectLst/>
                    <a:latin typeface="宋体" panose="02010600030101010101" pitchFamily="2" charset="-122"/>
                  </a:rPr>
                  <a:t>待检测新闻文本与所有权威新闻的相似度 </a:t>
                </a:r>
                <a14:m>
                  <m:oMath xmlns:m="http://schemas.openxmlformats.org/officeDocument/2006/math">
                    <m:r>
                      <a:rPr lang="en-US" altLang="zh-CN" sz="2000" b="1" i="0" dirty="0" smtClean="0">
                        <a:solidFill>
                          <a:srgbClr val="4E4E4E"/>
                        </a:solidFill>
                        <a:effectLst/>
                        <a:latin typeface="Cambria Math" panose="02040503050406030204" pitchFamily="18" charset="0"/>
                      </a:rPr>
                      <m:t>&lt;</m:t>
                    </m:r>
                    <m:r>
                      <a:rPr lang="en-US" altLang="zh-CN" sz="2000" b="1" i="0" smtClean="0">
                        <a:solidFill>
                          <a:srgbClr val="4E4E4E"/>
                        </a:solidFill>
                        <a:effectLst/>
                        <a:latin typeface="Cambria Math" panose="02040503050406030204" pitchFamily="18" charset="0"/>
                      </a:rPr>
                      <m:t>𝟎</m:t>
                    </m:r>
                    <m:r>
                      <a:rPr lang="en-US" altLang="zh-CN" sz="2000" b="1" i="0" smtClean="0">
                        <a:solidFill>
                          <a:srgbClr val="4E4E4E"/>
                        </a:solidFill>
                        <a:effectLst/>
                        <a:latin typeface="Cambria Math" panose="02040503050406030204" pitchFamily="18" charset="0"/>
                      </a:rPr>
                      <m:t>.</m:t>
                    </m:r>
                    <m:r>
                      <a:rPr lang="en-US" altLang="zh-CN" sz="2000" b="1" i="0" smtClean="0">
                        <a:solidFill>
                          <a:srgbClr val="4E4E4E"/>
                        </a:solidFill>
                        <a:effectLst/>
                        <a:latin typeface="Cambria Math" panose="02040503050406030204" pitchFamily="18" charset="0"/>
                      </a:rPr>
                      <m:t>𝟖</m:t>
                    </m:r>
                  </m:oMath>
                </a14:m>
                <a:endParaRPr lang="en-US" altLang="zh-CN" sz="2000" b="1" dirty="0">
                  <a:solidFill>
                    <a:srgbClr val="4E4E4E"/>
                  </a:solidFill>
                  <a:effectLst/>
                  <a:latin typeface="宋体" panose="02010600030101010101" pitchFamily="2" charset="-122"/>
                </a:endParaRPr>
              </a:p>
            </p:txBody>
          </p:sp>
        </mc:Choice>
        <mc:Fallback xmlns="">
          <p:sp>
            <p:nvSpPr>
              <p:cNvPr id="42" name="文本框 7">
                <a:extLst>
                  <a:ext uri="{FF2B5EF4-FFF2-40B4-BE49-F238E27FC236}">
                    <a16:creationId xmlns:a16="http://schemas.microsoft.com/office/drawing/2014/main" id="{082CCD4B-D1FD-441D-BC80-7F03097264F9}"/>
                  </a:ext>
                </a:extLst>
              </p:cNvPr>
              <p:cNvSpPr txBox="1">
                <a:spLocks noRot="1" noChangeAspect="1" noMove="1" noResize="1" noEditPoints="1" noAdjustHandles="1" noChangeArrowheads="1" noChangeShapeType="1" noTextEdit="1"/>
              </p:cNvSpPr>
              <p:nvPr/>
            </p:nvSpPr>
            <p:spPr bwMode="auto">
              <a:xfrm>
                <a:off x="793337" y="3673147"/>
                <a:ext cx="3116986" cy="801687"/>
              </a:xfrm>
              <a:prstGeom prst="rect">
                <a:avLst/>
              </a:prstGeom>
              <a:blipFill>
                <a:blip r:embed="rId5"/>
                <a:stretch>
                  <a:fillRect l="-4892" t="-2290" r="-3523" b="-145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3" name="文本框 42">
            <a:extLst>
              <a:ext uri="{FF2B5EF4-FFF2-40B4-BE49-F238E27FC236}">
                <a16:creationId xmlns:a16="http://schemas.microsoft.com/office/drawing/2014/main" id="{C6FD00BF-DE04-45BF-AD48-69AFD11FACD5}"/>
              </a:ext>
            </a:extLst>
          </p:cNvPr>
          <p:cNvSpPr txBox="1"/>
          <p:nvPr/>
        </p:nvSpPr>
        <p:spPr>
          <a:xfrm>
            <a:off x="7153439" y="3803630"/>
            <a:ext cx="3220123"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eaLnBrk="1" fontAlgn="auto" hangingPunct="1">
              <a:spcBef>
                <a:spcPts val="0"/>
              </a:spcBef>
              <a:spcAft>
                <a:spcPts val="0"/>
              </a:spcAft>
              <a:defRPr/>
            </a:pPr>
            <a:r>
              <a:rPr lang="zh-CN" altLang="en-US" sz="1800" dirty="0">
                <a:latin typeface="微软雅黑" panose="020B0503020204020204" pitchFamily="34" charset="-122"/>
                <a:ea typeface="微软雅黑" panose="020B0503020204020204" pitchFamily="34" charset="-122"/>
              </a:rPr>
              <a:t>返回相似度最高的权威新闻</a:t>
            </a:r>
          </a:p>
        </p:txBody>
      </p:sp>
      <p:sp>
        <p:nvSpPr>
          <p:cNvPr id="44" name="箭头: 右 43">
            <a:extLst>
              <a:ext uri="{FF2B5EF4-FFF2-40B4-BE49-F238E27FC236}">
                <a16:creationId xmlns:a16="http://schemas.microsoft.com/office/drawing/2014/main" id="{DAAE45C8-E7BB-47FA-BA14-E3C9443C8BD6}"/>
              </a:ext>
            </a:extLst>
          </p:cNvPr>
          <p:cNvSpPr/>
          <p:nvPr/>
        </p:nvSpPr>
        <p:spPr>
          <a:xfrm rot="5400000">
            <a:off x="8571708" y="3328193"/>
            <a:ext cx="381965" cy="201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74ADDF80-0A3F-43C0-B9FD-6AA6CF0C66DF}"/>
              </a:ext>
            </a:extLst>
          </p:cNvPr>
          <p:cNvSpPr txBox="1"/>
          <p:nvPr/>
        </p:nvSpPr>
        <p:spPr>
          <a:xfrm>
            <a:off x="1325037" y="5059833"/>
            <a:ext cx="1948828" cy="3819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eaLnBrk="1" fontAlgn="auto" hangingPunct="1">
              <a:spcBef>
                <a:spcPts val="0"/>
              </a:spcBef>
              <a:spcAft>
                <a:spcPts val="0"/>
              </a:spcAft>
              <a:defRPr/>
            </a:pPr>
            <a:r>
              <a:rPr lang="zh-CN" altLang="en-US" sz="1800" dirty="0">
                <a:latin typeface="微软雅黑" panose="020B0503020204020204" pitchFamily="34" charset="-122"/>
                <a:ea typeface="微软雅黑" panose="020B0503020204020204" pitchFamily="34" charset="-122"/>
              </a:rPr>
              <a:t>判定为谣言</a:t>
            </a:r>
          </a:p>
        </p:txBody>
      </p:sp>
      <p:sp>
        <p:nvSpPr>
          <p:cNvPr id="46" name="箭头: 右 45">
            <a:extLst>
              <a:ext uri="{FF2B5EF4-FFF2-40B4-BE49-F238E27FC236}">
                <a16:creationId xmlns:a16="http://schemas.microsoft.com/office/drawing/2014/main" id="{D793AEAF-CCC6-43AA-93FF-5C14515B8419}"/>
              </a:ext>
            </a:extLst>
          </p:cNvPr>
          <p:cNvSpPr/>
          <p:nvPr/>
        </p:nvSpPr>
        <p:spPr>
          <a:xfrm rot="5400000">
            <a:off x="2108469" y="4617995"/>
            <a:ext cx="381965" cy="201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8487" y="1139902"/>
            <a:ext cx="4660462"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3.5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中文长文本新冠疫情假新闻检测数据集</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cxnSp>
        <p:nvCxnSpPr>
          <p:cNvPr id="38" name="直接连接符 37">
            <a:extLst>
              <a:ext uri="{FF2B5EF4-FFF2-40B4-BE49-F238E27FC236}">
                <a16:creationId xmlns:a16="http://schemas.microsoft.com/office/drawing/2014/main" id="{12915BA2-5768-4D64-99E2-CB32AAA347CB}"/>
              </a:ext>
            </a:extLst>
          </p:cNvPr>
          <p:cNvCxnSpPr>
            <a:cxnSpLocks/>
          </p:cNvCxnSpPr>
          <p:nvPr/>
        </p:nvCxnSpPr>
        <p:spPr>
          <a:xfrm>
            <a:off x="5926246" y="1139902"/>
            <a:ext cx="0" cy="4781661"/>
          </a:xfrm>
          <a:prstGeom prst="line">
            <a:avLst/>
          </a:prstGeom>
          <a:ln>
            <a:solidFill>
              <a:srgbClr val="002003"/>
            </a:solidFill>
          </a:ln>
        </p:spPr>
        <p:style>
          <a:lnRef idx="1">
            <a:schemeClr val="accent1"/>
          </a:lnRef>
          <a:fillRef idx="0">
            <a:schemeClr val="accent1"/>
          </a:fillRef>
          <a:effectRef idx="0">
            <a:schemeClr val="accent1"/>
          </a:effectRef>
          <a:fontRef idx="minor">
            <a:schemeClr val="tx1"/>
          </a:fontRef>
        </p:style>
      </p:cxnSp>
      <p:pic>
        <p:nvPicPr>
          <p:cNvPr id="40" name="图片 39">
            <a:extLst>
              <a:ext uri="{FF2B5EF4-FFF2-40B4-BE49-F238E27FC236}">
                <a16:creationId xmlns:a16="http://schemas.microsoft.com/office/drawing/2014/main" id="{E7C99FA2-1321-4385-BFF3-74CF3A59B1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167" y="2752119"/>
            <a:ext cx="5232350" cy="3010632"/>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5156888-23A9-47B3-B1E5-C4A44D559D71}"/>
                  </a:ext>
                </a:extLst>
              </p:cNvPr>
              <p:cNvSpPr txBox="1"/>
              <p:nvPr/>
            </p:nvSpPr>
            <p:spPr>
              <a:xfrm>
                <a:off x="6096000" y="816000"/>
                <a:ext cx="5829691" cy="5716950"/>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200" b="1" dirty="0">
                    <a:ln w="0"/>
                    <a:ea typeface="宋体" panose="02010600030101010101" pitchFamily="2" charset="-122"/>
                  </a:rPr>
                  <a:t>数据集制作流程： </a:t>
                </a:r>
                <a:r>
                  <a:rPr lang="zh-CN" altLang="en-US" sz="2200" b="1" dirty="0">
                    <a:ln w="0"/>
                    <a:effectLst>
                      <a:outerShdw blurRad="38100" dist="38100" dir="2700000" algn="tl">
                        <a:srgbClr val="000000">
                          <a:alpha val="43137"/>
                        </a:srgbClr>
                      </a:outerShdw>
                    </a:effectLst>
                    <a:highlight>
                      <a:srgbClr val="FFFF00"/>
                    </a:highlight>
                    <a:ea typeface="宋体" panose="02010600030101010101" pitchFamily="2" charset="-122"/>
                  </a:rPr>
                  <a:t> </a:t>
                </a:r>
                <a:endParaRPr lang="en-US" altLang="zh-CN" sz="2200" b="1" dirty="0">
                  <a:ln w="0"/>
                  <a:effectLst>
                    <a:outerShdw blurRad="38100" dist="38100" dir="2700000" algn="tl">
                      <a:srgbClr val="000000">
                        <a:alpha val="43137"/>
                      </a:srgbClr>
                    </a:outerShdw>
                  </a:effectLst>
                  <a:highlight>
                    <a:srgbClr val="FFFF00"/>
                  </a:highlight>
                  <a:ea typeface="宋体" panose="02010600030101010101" pitchFamily="2" charset="-122"/>
                </a:endParaRPr>
              </a:p>
              <a:p>
                <a:pPr marL="800100" lvl="1" indent="-342900">
                  <a:lnSpc>
                    <a:spcPct val="125000"/>
                  </a:lnSpc>
                  <a:buFont typeface="Arial" panose="020B0604020202020204" pitchFamily="34" charset="0"/>
                  <a:buChar char="•"/>
                </a:pPr>
                <a:r>
                  <a:rPr lang="zh-CN" altLang="en-US" sz="2000" b="1" dirty="0">
                    <a:ln w="0"/>
                    <a:ea typeface="宋体" panose="02010600030101010101" pitchFamily="2" charset="-122"/>
                  </a:rPr>
                  <a:t>真新闻</a:t>
                </a:r>
                <a:endParaRPr lang="en-US" altLang="zh-CN" sz="2000" dirty="0">
                  <a:ln w="0"/>
                  <a:ea typeface="宋体" panose="02010600030101010101" pitchFamily="2" charset="-122"/>
                </a:endParaRPr>
              </a:p>
              <a:p>
                <a:pPr marL="1200150" lvl="2" indent="-285750">
                  <a:lnSpc>
                    <a:spcPct val="125000"/>
                  </a:lnSpc>
                  <a:buFont typeface="Arial" panose="020B0604020202020204" pitchFamily="34" charset="0"/>
                  <a:buChar char="•"/>
                </a:pPr>
                <a:r>
                  <a:rPr lang="zh-CN" altLang="en-US" b="1" dirty="0">
                    <a:effectLst/>
                  </a:rPr>
                  <a:t>数据来源：</a:t>
                </a:r>
                <a:r>
                  <a:rPr lang="zh-CN" altLang="en-US" dirty="0">
                    <a:effectLst/>
                  </a:rPr>
                  <a:t>长文本新闻数据集</a:t>
                </a:r>
                <a:r>
                  <a:rPr lang="en-US" altLang="zh-CN" dirty="0">
                    <a:solidFill>
                      <a:srgbClr val="C00000"/>
                    </a:solidFill>
                    <a:effectLst/>
                  </a:rPr>
                  <a:t>CSDC-News</a:t>
                </a:r>
                <a:r>
                  <a:rPr lang="en-US" altLang="zh-CN" b="1" dirty="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 </m:t>
                        </m:r>
                      </m:e>
                      <m:sup>
                        <m:r>
                          <a:rPr lang="en-US" altLang="zh-CN" b="0" i="1" smtClean="0">
                            <a:latin typeface="Cambria Math" panose="02040503050406030204" pitchFamily="18" charset="0"/>
                          </a:rPr>
                          <m:t>1</m:t>
                        </m:r>
                      </m:sup>
                    </m:sSup>
                  </m:oMath>
                </a14:m>
                <a:endParaRPr lang="en-US" altLang="zh-CN" dirty="0">
                  <a:solidFill>
                    <a:srgbClr val="C00000"/>
                  </a:solidFill>
                  <a:effectLst/>
                </a:endParaRPr>
              </a:p>
              <a:p>
                <a:pPr marL="1200150" lvl="2" indent="-285750">
                  <a:lnSpc>
                    <a:spcPct val="125000"/>
                  </a:lnSpc>
                  <a:buFont typeface="Arial" panose="020B0604020202020204" pitchFamily="34" charset="0"/>
                  <a:buChar char="•"/>
                </a:pPr>
                <a:r>
                  <a:rPr lang="zh-CN" altLang="en-US" b="1" dirty="0">
                    <a:ln w="0"/>
                    <a:ea typeface="宋体" panose="02010600030101010101" pitchFamily="2" charset="-122"/>
                  </a:rPr>
                  <a:t>数据处理：</a:t>
                </a:r>
                <a:r>
                  <a:rPr lang="zh-CN" altLang="en-US" dirty="0"/>
                  <a:t>使用</a:t>
                </a:r>
                <a:r>
                  <a:rPr lang="zh-CN" altLang="en-US" dirty="0">
                    <a:solidFill>
                      <a:srgbClr val="C00000"/>
                    </a:solidFill>
                    <a:effectLst/>
                  </a:rPr>
                  <a:t>关键字匹配</a:t>
                </a:r>
                <a:r>
                  <a:rPr lang="zh-CN" altLang="en-US" dirty="0"/>
                  <a:t>的方式筛选出与新冠疫情相关的新闻</a:t>
                </a:r>
                <a:endParaRPr lang="en-US" altLang="zh-CN" b="1" dirty="0">
                  <a:ln w="0"/>
                  <a:ea typeface="宋体" panose="02010600030101010101" pitchFamily="2" charset="-122"/>
                </a:endParaRPr>
              </a:p>
              <a:p>
                <a:pPr lvl="2">
                  <a:lnSpc>
                    <a:spcPct val="125000"/>
                  </a:lnSpc>
                </a:pPr>
                <a:r>
                  <a:rPr lang="en-US" altLang="zh-CN" i="1" dirty="0">
                    <a:ln w="0"/>
                    <a:ea typeface="宋体" panose="02010600030101010101" pitchFamily="2" charset="-122"/>
                  </a:rPr>
                  <a:t>	Keyword </a:t>
                </a:r>
                <a:r>
                  <a:rPr lang="zh-CN" altLang="en-US" i="1" dirty="0">
                    <a:ln w="0"/>
                    <a:ea typeface="宋体" panose="02010600030101010101" pitchFamily="2" charset="-122"/>
                  </a:rPr>
                  <a:t>：</a:t>
                </a:r>
                <a:r>
                  <a:rPr lang="en-US" altLang="zh-CN" i="1" dirty="0">
                    <a:ln w="0"/>
                    <a:ea typeface="宋体" panose="02010600030101010101" pitchFamily="2" charset="-122"/>
                  </a:rPr>
                  <a:t> </a:t>
                </a:r>
                <a:r>
                  <a:rPr lang="zh-CN" altLang="en-US" i="1" dirty="0"/>
                  <a:t>疫情、新冠、防控</a:t>
                </a:r>
                <a:endParaRPr lang="en-US" altLang="zh-CN" i="1" dirty="0">
                  <a:ln w="0"/>
                  <a:effectLst/>
                  <a:ea typeface="宋体" panose="02010600030101010101" pitchFamily="2" charset="-122"/>
                </a:endParaRPr>
              </a:p>
              <a:p>
                <a:pPr marL="800100" lvl="1" indent="-342900">
                  <a:lnSpc>
                    <a:spcPct val="125000"/>
                  </a:lnSpc>
                  <a:buFont typeface="Arial" panose="020B0604020202020204" pitchFamily="34" charset="0"/>
                  <a:buChar char="•"/>
                </a:pPr>
                <a:r>
                  <a:rPr lang="zh-CN" altLang="en-US" sz="2000" b="1" dirty="0">
                    <a:ln w="0"/>
                    <a:effectLst/>
                    <a:ea typeface="宋体" panose="02010600030101010101" pitchFamily="2" charset="-122"/>
                  </a:rPr>
                  <a:t>假新闻</a:t>
                </a:r>
                <a:endParaRPr lang="en-US" altLang="zh-CN" sz="2000" b="1" dirty="0">
                  <a:ln w="0"/>
                  <a:effectLst/>
                  <a:ea typeface="宋体" panose="02010600030101010101" pitchFamily="2" charset="-122"/>
                </a:endParaRPr>
              </a:p>
              <a:p>
                <a:pPr marL="1257300" lvl="2" indent="-342900">
                  <a:lnSpc>
                    <a:spcPct val="125000"/>
                  </a:lnSpc>
                  <a:buFont typeface="Arial" panose="020B0604020202020204" pitchFamily="34" charset="0"/>
                  <a:buChar char="•"/>
                </a:pPr>
                <a:r>
                  <a:rPr lang="zh-CN" altLang="en-US" b="1" dirty="0">
                    <a:ln w="0"/>
                    <a:ea typeface="宋体" panose="02010600030101010101" pitchFamily="2" charset="-122"/>
                  </a:rPr>
                  <a:t>数据来源：</a:t>
                </a:r>
                <a:r>
                  <a:rPr lang="zh-CN" altLang="en-US" dirty="0"/>
                  <a:t>疫情假新闻数据集</a:t>
                </a:r>
                <a:r>
                  <a:rPr lang="en-US" altLang="zh-CN" dirty="0">
                    <a:solidFill>
                      <a:srgbClr val="C00000"/>
                    </a:solidFill>
                  </a:rPr>
                  <a:t>COVID19-Health-Rumor</a:t>
                </a:r>
                <a:r>
                  <a:rPr lang="en-US" altLang="zh-CN" b="1" dirty="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 </m:t>
                        </m:r>
                      </m:e>
                      <m:sup>
                        <m:r>
                          <a:rPr lang="en-US" altLang="zh-CN" b="0" i="1" smtClean="0">
                            <a:latin typeface="Cambria Math" panose="02040503050406030204" pitchFamily="18" charset="0"/>
                          </a:rPr>
                          <m:t>2</m:t>
                        </m:r>
                      </m:sup>
                    </m:sSup>
                  </m:oMath>
                </a14:m>
                <a:endParaRPr lang="en-US" altLang="zh-CN" dirty="0">
                  <a:solidFill>
                    <a:srgbClr val="C00000"/>
                  </a:solidFill>
                </a:endParaRPr>
              </a:p>
              <a:p>
                <a:pPr marL="1257300" lvl="2" indent="-342900">
                  <a:lnSpc>
                    <a:spcPct val="125000"/>
                  </a:lnSpc>
                  <a:buFont typeface="Arial" panose="020B0604020202020204" pitchFamily="34" charset="0"/>
                  <a:buChar char="•"/>
                </a:pPr>
                <a:r>
                  <a:rPr lang="zh-CN" altLang="en-US" b="1" dirty="0">
                    <a:ln w="0"/>
                    <a:ea typeface="宋体" panose="02010600030101010101" pitchFamily="2" charset="-122"/>
                  </a:rPr>
                  <a:t>数据清洗：</a:t>
                </a:r>
                <a:endParaRPr lang="en-US" altLang="zh-CN" b="1" dirty="0">
                  <a:ln w="0"/>
                  <a:ea typeface="宋体" panose="02010600030101010101" pitchFamily="2" charset="-122"/>
                </a:endParaRPr>
              </a:p>
              <a:p>
                <a:pPr marL="1714500" lvl="3" indent="-342900">
                  <a:lnSpc>
                    <a:spcPct val="125000"/>
                  </a:lnSpc>
                  <a:buFont typeface="Arial" panose="020B0604020202020204" pitchFamily="34" charset="0"/>
                  <a:buChar char="•"/>
                </a:pPr>
                <a:r>
                  <a:rPr lang="zh-CN" altLang="en-US" dirty="0">
                    <a:effectLst/>
                  </a:rPr>
                  <a:t>删除 “</a:t>
                </a:r>
                <a:r>
                  <a:rPr lang="zh-CN" altLang="en-US" b="1" dirty="0">
                    <a:effectLst/>
                  </a:rPr>
                  <a:t>专家辟谣</a:t>
                </a:r>
                <a:r>
                  <a:rPr lang="zh-CN" altLang="en-US" dirty="0">
                    <a:effectLst/>
                  </a:rPr>
                  <a:t>”</a:t>
                </a:r>
                <a:r>
                  <a:rPr lang="zh-CN" altLang="en-US" b="1" dirty="0">
                    <a:effectLst/>
                  </a:rPr>
                  <a:t>“谣言”“有争议”“别信” </a:t>
                </a:r>
                <a:r>
                  <a:rPr lang="zh-CN" altLang="en-US" dirty="0">
                    <a:effectLst/>
                  </a:rPr>
                  <a:t>等字眼，否则</a:t>
                </a:r>
                <a:r>
                  <a:rPr lang="zh-CN" altLang="en-US" b="1" dirty="0">
                    <a:effectLst/>
                  </a:rPr>
                  <a:t>容易生成辟谣新闻</a:t>
                </a:r>
                <a:endParaRPr lang="en-US" altLang="zh-CN" b="1" dirty="0">
                  <a:effectLst/>
                </a:endParaRPr>
              </a:p>
              <a:p>
                <a:pPr marL="1257300" lvl="2" indent="-342900">
                  <a:lnSpc>
                    <a:spcPct val="125000"/>
                  </a:lnSpc>
                  <a:buFont typeface="Arial" panose="020B0604020202020204" pitchFamily="34" charset="0"/>
                  <a:buChar char="•"/>
                </a:pPr>
                <a:r>
                  <a:rPr lang="zh-CN" altLang="en-US" b="1" dirty="0">
                    <a:effectLst/>
                  </a:rPr>
                  <a:t>数据处理：</a:t>
                </a:r>
                <a:endParaRPr lang="en-US" altLang="zh-CN" b="1" dirty="0">
                  <a:effectLst/>
                </a:endParaRPr>
              </a:p>
              <a:p>
                <a:pPr marL="1714500" lvl="3" indent="-342900">
                  <a:lnSpc>
                    <a:spcPct val="125000"/>
                  </a:lnSpc>
                  <a:buFont typeface="Arial" panose="020B0604020202020204" pitchFamily="34" charset="0"/>
                  <a:buChar char="•"/>
                </a:pPr>
                <a:r>
                  <a:rPr lang="zh-CN" altLang="en-US" dirty="0"/>
                  <a:t>使用 </a:t>
                </a:r>
                <a:r>
                  <a:rPr lang="en-US" altLang="zh-CN" dirty="0"/>
                  <a:t>PLUG </a:t>
                </a:r>
                <a:r>
                  <a:rPr lang="zh-CN" altLang="en-US" dirty="0"/>
                  <a:t>模型</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 </m:t>
                        </m:r>
                      </m:e>
                      <m:sup>
                        <m:r>
                          <a:rPr lang="en-US" altLang="zh-CN" b="0" i="1" smtClean="0">
                            <a:latin typeface="Cambria Math" panose="02040503050406030204" pitchFamily="18" charset="0"/>
                          </a:rPr>
                          <m:t>3</m:t>
                        </m:r>
                      </m:sup>
                    </m:sSup>
                  </m:oMath>
                </a14:m>
                <a:r>
                  <a:rPr lang="zh-CN" altLang="en-US" dirty="0"/>
                  <a:t>生成</a:t>
                </a:r>
                <a:r>
                  <a:rPr lang="zh-CN" altLang="en-US" dirty="0">
                    <a:solidFill>
                      <a:srgbClr val="C00000"/>
                    </a:solidFill>
                  </a:rPr>
                  <a:t>长文本新闻</a:t>
                </a:r>
                <a:endParaRPr lang="en-US" altLang="zh-CN" dirty="0">
                  <a:solidFill>
                    <a:srgbClr val="C00000"/>
                  </a:solidFill>
                </a:endParaRPr>
              </a:p>
              <a:p>
                <a:pPr marL="1714500" lvl="3" indent="-342900">
                  <a:lnSpc>
                    <a:spcPct val="125000"/>
                  </a:lnSpc>
                  <a:buFont typeface="Arial" panose="020B0604020202020204" pitchFamily="34" charset="0"/>
                  <a:buChar char="•"/>
                </a:pPr>
                <a:r>
                  <a:rPr lang="zh-CN" altLang="en-US" dirty="0">
                    <a:effectLst/>
                  </a:rPr>
                  <a:t>去除长文本最后一个句号之后的文字</a:t>
                </a:r>
                <a:endParaRPr lang="en-US" altLang="zh-CN" dirty="0"/>
              </a:p>
              <a:p>
                <a:endParaRPr lang="zh-CN" altLang="en-US" dirty="0"/>
              </a:p>
            </p:txBody>
          </p:sp>
        </mc:Choice>
        <mc:Fallback xmlns="">
          <p:sp>
            <p:nvSpPr>
              <p:cNvPr id="2" name="文本框 1">
                <a:extLst>
                  <a:ext uri="{FF2B5EF4-FFF2-40B4-BE49-F238E27FC236}">
                    <a16:creationId xmlns:a16="http://schemas.microsoft.com/office/drawing/2014/main" id="{95156888-23A9-47B3-B1E5-C4A44D559D71}"/>
                  </a:ext>
                </a:extLst>
              </p:cNvPr>
              <p:cNvSpPr txBox="1">
                <a:spLocks noRot="1" noChangeAspect="1" noMove="1" noResize="1" noEditPoints="1" noAdjustHandles="1" noChangeArrowheads="1" noChangeShapeType="1" noTextEdit="1"/>
              </p:cNvSpPr>
              <p:nvPr/>
            </p:nvSpPr>
            <p:spPr>
              <a:xfrm>
                <a:off x="6096000" y="816000"/>
                <a:ext cx="5829691" cy="5716950"/>
              </a:xfrm>
              <a:prstGeom prst="rect">
                <a:avLst/>
              </a:prstGeom>
              <a:blipFill>
                <a:blip r:embed="rId5"/>
                <a:stretch>
                  <a:fillRect l="-1151" t="-320"/>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0F9B6F2D-2B8D-442A-AC38-A034BD38EC97}"/>
              </a:ext>
            </a:extLst>
          </p:cNvPr>
          <p:cNvSpPr txBox="1"/>
          <p:nvPr/>
        </p:nvSpPr>
        <p:spPr>
          <a:xfrm>
            <a:off x="266309" y="1657153"/>
            <a:ext cx="5576350" cy="138499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b="1" dirty="0">
                <a:ln w="0"/>
                <a:ea typeface="宋体" panose="02010600030101010101" pitchFamily="2" charset="-122"/>
              </a:rPr>
              <a:t>制作数据集的</a:t>
            </a:r>
            <a:r>
              <a:rPr lang="zh-CN" altLang="en-US" sz="2400" b="1" dirty="0">
                <a:ln w="0"/>
                <a:solidFill>
                  <a:srgbClr val="C00000"/>
                </a:solidFill>
                <a:ea typeface="宋体" panose="02010600030101010101" pitchFamily="2" charset="-122"/>
              </a:rPr>
              <a:t>难点</a:t>
            </a:r>
            <a:endParaRPr lang="en-US" altLang="zh-CN" sz="2400" b="1" dirty="0">
              <a:ln w="0"/>
              <a:solidFill>
                <a:srgbClr val="C00000"/>
              </a:solidFill>
              <a:effectLst/>
              <a:ea typeface="宋体" panose="02010600030101010101" pitchFamily="2" charset="-122"/>
            </a:endParaRPr>
          </a:p>
          <a:p>
            <a:pPr marL="742950" lvl="1" indent="-285750">
              <a:lnSpc>
                <a:spcPct val="150000"/>
              </a:lnSpc>
              <a:buFont typeface="Arial" panose="020B0604020202020204" pitchFamily="34" charset="0"/>
              <a:buChar char="•"/>
            </a:pPr>
            <a:r>
              <a:rPr lang="zh-CN" altLang="en-US" sz="2000" b="0" dirty="0">
                <a:ln w="0"/>
                <a:effectLst/>
                <a:ea typeface="宋体" panose="02010600030101010101" pitchFamily="2" charset="-122"/>
              </a:rPr>
              <a:t>现有数据集中的大部分假新闻均为</a:t>
            </a:r>
            <a:r>
              <a:rPr lang="zh-CN" altLang="en-US" sz="2000" b="0" dirty="0">
                <a:ln w="0"/>
                <a:solidFill>
                  <a:srgbClr val="FF0000"/>
                </a:solidFill>
                <a:effectLst/>
                <a:ea typeface="宋体" panose="02010600030101010101" pitchFamily="2" charset="-122"/>
              </a:rPr>
              <a:t>短文本</a:t>
            </a:r>
            <a:endParaRPr lang="en-US" altLang="zh-CN" sz="2000" b="0" dirty="0">
              <a:ln w="0"/>
              <a:solidFill>
                <a:srgbClr val="FF0000"/>
              </a:solidFill>
              <a:effectLst/>
              <a:ea typeface="宋体" panose="02010600030101010101" pitchFamily="2" charset="-122"/>
            </a:endParaRPr>
          </a:p>
          <a:p>
            <a:endParaRPr lang="zh-CN" altLang="en-US" dirty="0"/>
          </a:p>
        </p:txBody>
      </p:sp>
      <p:sp>
        <p:nvSpPr>
          <p:cNvPr id="41" name="文本框 40">
            <a:extLst>
              <a:ext uri="{FF2B5EF4-FFF2-40B4-BE49-F238E27FC236}">
                <a16:creationId xmlns:a16="http://schemas.microsoft.com/office/drawing/2014/main" id="{D9BFE21F-CDFB-4863-B85B-3F7E9CBFE9FC}"/>
              </a:ext>
            </a:extLst>
          </p:cNvPr>
          <p:cNvSpPr txBox="1"/>
          <p:nvPr/>
        </p:nvSpPr>
        <p:spPr>
          <a:xfrm>
            <a:off x="-17480" y="5921563"/>
            <a:ext cx="10818688" cy="1169551"/>
          </a:xfrm>
          <a:prstGeom prst="rect">
            <a:avLst/>
          </a:prstGeom>
          <a:noFill/>
        </p:spPr>
        <p:txBody>
          <a:bodyPr wrap="square">
            <a:spAutoFit/>
          </a:bodyPr>
          <a:lstStyle/>
          <a:p>
            <a:r>
              <a:rPr lang="en-US" altLang="zh-CN" sz="1400" dirty="0"/>
              <a:t>[1] </a:t>
            </a:r>
            <a:r>
              <a:rPr lang="en-US" altLang="zh-CN" sz="1400" dirty="0">
                <a:hlinkClick r:id="rId6"/>
              </a:rPr>
              <a:t>https://covid19.thunlp.org/archives/4/</a:t>
            </a:r>
            <a:endParaRPr lang="en-US" altLang="zh-CN" sz="1400" dirty="0"/>
          </a:p>
          <a:p>
            <a:r>
              <a:rPr lang="en-US" altLang="zh-CN" sz="1400" dirty="0"/>
              <a:t>[2] W. Yang, S. Wang, Z. Peng, C. Shi, X. Ma, D. Yang. </a:t>
            </a:r>
            <a:r>
              <a:rPr lang="en-US" altLang="zh-CN" sz="1400" i="1" dirty="0"/>
              <a:t>Know it to Defeat it: Exploring Health Rumor Characteristics and Debunking Efforts on Chinese Social Media during COVID-19 Crisis.</a:t>
            </a:r>
            <a:r>
              <a:rPr lang="en-US" altLang="zh-CN" sz="1400" dirty="0"/>
              <a:t> International AAAI Conference on Web and Social Media (ICWSM). 2022.</a:t>
            </a:r>
          </a:p>
          <a:p>
            <a:r>
              <a:rPr lang="en-US" altLang="zh-CN" sz="1400" dirty="0"/>
              <a:t>[3] </a:t>
            </a:r>
            <a:r>
              <a:rPr lang="en-US" altLang="zh-CN" sz="1400" dirty="0">
                <a:hlinkClick r:id="rId7"/>
              </a:rPr>
              <a:t>https://github.com/alibaba/AliceMind/tree/main/PLUG</a:t>
            </a:r>
            <a:endParaRPr lang="en-US" altLang="zh-CN" sz="1400" dirty="0"/>
          </a:p>
          <a:p>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1556426" y="1998319"/>
            <a:ext cx="5261917" cy="286136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研究背景</a:t>
            </a:r>
          </a:p>
        </p:txBody>
      </p:sp>
      <p:sp>
        <p:nvSpPr>
          <p:cNvPr id="60" name="圆角矩形 59"/>
          <p:cNvSpPr/>
          <p:nvPr/>
        </p:nvSpPr>
        <p:spPr>
          <a:xfrm>
            <a:off x="6746944" y="217250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研究动机</a:t>
            </a:r>
          </a:p>
        </p:txBody>
      </p:sp>
      <p:sp>
        <p:nvSpPr>
          <p:cNvPr id="61" name="圆角矩形 60"/>
          <p:cNvSpPr/>
          <p:nvPr/>
        </p:nvSpPr>
        <p:spPr>
          <a:xfrm>
            <a:off x="6746944" y="314042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解决方案</a:t>
            </a:r>
          </a:p>
        </p:txBody>
      </p:sp>
      <p:sp>
        <p:nvSpPr>
          <p:cNvPr id="62" name="圆角矩形 61"/>
          <p:cNvSpPr/>
          <p:nvPr/>
        </p:nvSpPr>
        <p:spPr>
          <a:xfrm>
            <a:off x="6746944" y="410835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项目成果</a:t>
            </a:r>
          </a:p>
        </p:txBody>
      </p:sp>
      <p:sp>
        <p:nvSpPr>
          <p:cNvPr id="63" name="圆角矩形 62"/>
          <p:cNvSpPr/>
          <p:nvPr/>
        </p:nvSpPr>
        <p:spPr>
          <a:xfrm>
            <a:off x="6746944" y="5076279"/>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总结与展望</a:t>
            </a:r>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533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p:cTn id="16" dur="500" fill="hold"/>
                                        <p:tgtEl>
                                          <p:spTgt spid="65"/>
                                        </p:tgtEl>
                                        <p:attrNameLst>
                                          <p:attrName>ppt_w</p:attrName>
                                        </p:attrNameLst>
                                      </p:cBhvr>
                                      <p:tavLst>
                                        <p:tav tm="0">
                                          <p:val>
                                            <p:fltVal val="0"/>
                                          </p:val>
                                        </p:tav>
                                        <p:tav tm="100000">
                                          <p:val>
                                            <p:strVal val="#ppt_w"/>
                                          </p:val>
                                        </p:tav>
                                      </p:tavLst>
                                    </p:anim>
                                    <p:anim calcmode="lin" valueType="num">
                                      <p:cBhvr>
                                        <p:cTn id="17" dur="500" fill="hold"/>
                                        <p:tgtEl>
                                          <p:spTgt spid="65"/>
                                        </p:tgtEl>
                                        <p:attrNameLst>
                                          <p:attrName>ppt_h</p:attrName>
                                        </p:attrNameLst>
                                      </p:cBhvr>
                                      <p:tavLst>
                                        <p:tav tm="0">
                                          <p:val>
                                            <p:fltVal val="0"/>
                                          </p:val>
                                        </p:tav>
                                        <p:tav tm="100000">
                                          <p:val>
                                            <p:strVal val="#ppt_h"/>
                                          </p:val>
                                        </p:tav>
                                      </p:tavLst>
                                    </p:anim>
                                    <p:animEffect transition="in" filter="fade">
                                      <p:cBhvr>
                                        <p:cTn id="18" dur="500"/>
                                        <p:tgtEl>
                                          <p:spTgt spid="6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2" presetClass="entr" presetSubtype="2" decel="53300" fill="hold" grpId="0" nodeType="withEffect">
                                  <p:stCondLst>
                                    <p:cond delay="25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750" fill="hold"/>
                                        <p:tgtEl>
                                          <p:spTgt spid="59"/>
                                        </p:tgtEl>
                                        <p:attrNameLst>
                                          <p:attrName>ppt_x</p:attrName>
                                        </p:attrNameLst>
                                      </p:cBhvr>
                                      <p:tavLst>
                                        <p:tav tm="0">
                                          <p:val>
                                            <p:strVal val="1+#ppt_w/2"/>
                                          </p:val>
                                        </p:tav>
                                        <p:tav tm="100000">
                                          <p:val>
                                            <p:strVal val="#ppt_x"/>
                                          </p:val>
                                        </p:tav>
                                      </p:tavLst>
                                    </p:anim>
                                    <p:anim calcmode="lin" valueType="num">
                                      <p:cBhvr additive="base">
                                        <p:cTn id="33" dur="750" fill="hold"/>
                                        <p:tgtEl>
                                          <p:spTgt spid="59"/>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2" presetClass="entr" presetSubtype="2" decel="53300" fill="hold" grpId="0" nodeType="withEffect">
                                  <p:stCondLst>
                                    <p:cond delay="25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750" fill="hold"/>
                                        <p:tgtEl>
                                          <p:spTgt spid="60"/>
                                        </p:tgtEl>
                                        <p:attrNameLst>
                                          <p:attrName>ppt_x</p:attrName>
                                        </p:attrNameLst>
                                      </p:cBhvr>
                                      <p:tavLst>
                                        <p:tav tm="0">
                                          <p:val>
                                            <p:strVal val="1+#ppt_w/2"/>
                                          </p:val>
                                        </p:tav>
                                        <p:tav tm="100000">
                                          <p:val>
                                            <p:strVal val="#ppt_x"/>
                                          </p:val>
                                        </p:tav>
                                      </p:tavLst>
                                    </p:anim>
                                    <p:anim calcmode="lin" valueType="num">
                                      <p:cBhvr additive="base">
                                        <p:cTn id="43" dur="750" fill="hold"/>
                                        <p:tgtEl>
                                          <p:spTgt spid="60"/>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2" presetClass="entr" presetSubtype="2" decel="53300" fill="hold" grpId="0" nodeType="withEffect">
                                  <p:stCondLst>
                                    <p:cond delay="25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750" fill="hold"/>
                                        <p:tgtEl>
                                          <p:spTgt spid="61"/>
                                        </p:tgtEl>
                                        <p:attrNameLst>
                                          <p:attrName>ppt_x</p:attrName>
                                        </p:attrNameLst>
                                      </p:cBhvr>
                                      <p:tavLst>
                                        <p:tav tm="0">
                                          <p:val>
                                            <p:strVal val="1+#ppt_w/2"/>
                                          </p:val>
                                        </p:tav>
                                        <p:tav tm="100000">
                                          <p:val>
                                            <p:strVal val="#ppt_x"/>
                                          </p:val>
                                        </p:tav>
                                      </p:tavLst>
                                    </p:anim>
                                    <p:anim calcmode="lin" valueType="num">
                                      <p:cBhvr additive="base">
                                        <p:cTn id="53" dur="750" fill="hold"/>
                                        <p:tgtEl>
                                          <p:spTgt spid="61"/>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par>
                                <p:cTn id="60" presetID="2" presetClass="entr" presetSubtype="2" decel="53300" fill="hold" grpId="0" nodeType="withEffect">
                                  <p:stCondLst>
                                    <p:cond delay="25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3500"/>
                            </p:stCondLst>
                            <p:childTnLst>
                              <p:par>
                                <p:cTn id="65" presetID="53" presetClass="entr" presetSubtype="16"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fill="hold"/>
                                        <p:tgtEl>
                                          <p:spTgt spid="9"/>
                                        </p:tgtEl>
                                        <p:attrNameLst>
                                          <p:attrName>ppt_w</p:attrName>
                                        </p:attrNameLst>
                                      </p:cBhvr>
                                      <p:tavLst>
                                        <p:tav tm="0">
                                          <p:val>
                                            <p:fltVal val="0"/>
                                          </p:val>
                                        </p:tav>
                                        <p:tav tm="100000">
                                          <p:val>
                                            <p:strVal val="#ppt_w"/>
                                          </p:val>
                                        </p:tav>
                                      </p:tavLst>
                                    </p:anim>
                                    <p:anim calcmode="lin" valueType="num">
                                      <p:cBhvr>
                                        <p:cTn id="68" dur="500" fill="hold"/>
                                        <p:tgtEl>
                                          <p:spTgt spid="9"/>
                                        </p:tgtEl>
                                        <p:attrNameLst>
                                          <p:attrName>ppt_h</p:attrName>
                                        </p:attrNameLst>
                                      </p:cBhvr>
                                      <p:tavLst>
                                        <p:tav tm="0">
                                          <p:val>
                                            <p:fltVal val="0"/>
                                          </p:val>
                                        </p:tav>
                                        <p:tav tm="100000">
                                          <p:val>
                                            <p:strVal val="#ppt_h"/>
                                          </p:val>
                                        </p:tav>
                                      </p:tavLst>
                                    </p:anim>
                                    <p:animEffect transition="in" filter="fade">
                                      <p:cBhvr>
                                        <p:cTn id="69" dur="500"/>
                                        <p:tgtEl>
                                          <p:spTgt spid="9"/>
                                        </p:tgtEl>
                                      </p:cBhvr>
                                    </p:animEffect>
                                  </p:childTnLst>
                                </p:cTn>
                              </p:par>
                              <p:par>
                                <p:cTn id="70" presetID="2" presetClass="entr" presetSubtype="2" decel="53300" fill="hold" grpId="0" nodeType="withEffect">
                                  <p:stCondLst>
                                    <p:cond delay="250"/>
                                  </p:stCondLst>
                                  <p:childTnLst>
                                    <p:set>
                                      <p:cBhvr>
                                        <p:cTn id="71" dur="1" fill="hold">
                                          <p:stCondLst>
                                            <p:cond delay="0"/>
                                          </p:stCondLst>
                                        </p:cTn>
                                        <p:tgtEl>
                                          <p:spTgt spid="63"/>
                                        </p:tgtEl>
                                        <p:attrNameLst>
                                          <p:attrName>style.visibility</p:attrName>
                                        </p:attrNameLst>
                                      </p:cBhvr>
                                      <p:to>
                                        <p:strVal val="visible"/>
                                      </p:to>
                                    </p:set>
                                    <p:anim calcmode="lin" valueType="num">
                                      <p:cBhvr additive="base">
                                        <p:cTn id="72" dur="750" fill="hold"/>
                                        <p:tgtEl>
                                          <p:spTgt spid="63"/>
                                        </p:tgtEl>
                                        <p:attrNameLst>
                                          <p:attrName>ppt_x</p:attrName>
                                        </p:attrNameLst>
                                      </p:cBhvr>
                                      <p:tavLst>
                                        <p:tav tm="0">
                                          <p:val>
                                            <p:strVal val="1+#ppt_w/2"/>
                                          </p:val>
                                        </p:tav>
                                        <p:tav tm="100000">
                                          <p:val>
                                            <p:strVal val="#ppt_x"/>
                                          </p:val>
                                        </p:tav>
                                      </p:tavLst>
                                    </p:anim>
                                    <p:anim calcmode="lin" valueType="num">
                                      <p:cBhvr additive="base">
                                        <p:cTn id="73" dur="75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5" grpId="0" animBg="1"/>
      <p:bldP spid="6" grpId="0" animBg="1"/>
      <p:bldP spid="7" grpId="0" animBg="1"/>
      <p:bldP spid="8" grpId="0" animBg="1"/>
      <p:bldP spid="9" grpId="0" animBg="1"/>
      <p:bldP spid="59" grpId="0" animBg="1"/>
      <p:bldP spid="60" grpId="0" animBg="1"/>
      <p:bldP spid="61" grpId="0" animBg="1"/>
      <p:bldP spid="62" grpId="0" animBg="1"/>
      <p:bldP spid="63" grpId="0" animBg="1"/>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t="21604" b="37591"/>
          <a:stretch>
            <a:fillRect/>
          </a:stretch>
        </p:blipFill>
        <p:spPr>
          <a:xfrm>
            <a:off x="-17299" y="0"/>
            <a:ext cx="12209296" cy="3736490"/>
          </a:xfrm>
          <a:prstGeom prst="rect">
            <a:avLst/>
          </a:prstGeom>
        </p:spPr>
      </p:pic>
      <p:sp>
        <p:nvSpPr>
          <p:cNvPr id="11" name="矩形 10"/>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solidFill>
                  <a:srgbClr val="0070C0"/>
                </a:solidFill>
                <a:latin typeface="微软雅黑" panose="020B0503020204020204" pitchFamily="34" charset="-122"/>
                <a:ea typeface="微软雅黑" panose="020B0503020204020204" pitchFamily="34" charset="-122"/>
              </a:rPr>
              <a:t>Part.04</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chemeClr val="accent1"/>
                </a:solidFill>
                <a:latin typeface="微软雅黑" panose="020B0503020204020204" pitchFamily="34" charset="-122"/>
                <a:ea typeface="微软雅黑" panose="020B0503020204020204" pitchFamily="34" charset="-122"/>
              </a:rPr>
              <a:t>项目成果</a:t>
            </a:r>
          </a:p>
        </p:txBody>
      </p:sp>
      <p:grpSp>
        <p:nvGrpSpPr>
          <p:cNvPr id="13" name="组合 12"/>
          <p:cNvGrpSpPr/>
          <p:nvPr/>
        </p:nvGrpSpPr>
        <p:grpSpPr>
          <a:xfrm>
            <a:off x="5321300" y="3044202"/>
            <a:ext cx="1549400" cy="1378900"/>
            <a:chOff x="5127859" y="2518592"/>
            <a:chExt cx="1936282" cy="1723208"/>
          </a:xfrm>
        </p:grpSpPr>
        <p:sp>
          <p:nvSpPr>
            <p:cNvPr id="14"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15"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16" name="文本框 15"/>
          <p:cNvSpPr txBox="1"/>
          <p:nvPr/>
        </p:nvSpPr>
        <p:spPr>
          <a:xfrm>
            <a:off x="5491220" y="3502820"/>
            <a:ext cx="1209562"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Part.04</a:t>
            </a:r>
          </a:p>
        </p:txBody>
      </p:sp>
      <p:pic>
        <p:nvPicPr>
          <p:cNvPr id="19" name="图片 18"/>
          <p:cNvPicPr>
            <a:picLocks noChangeAspect="1"/>
          </p:cNvPicPr>
          <p:nvPr/>
        </p:nvPicPr>
        <p:blipFill rotWithShape="1">
          <a:blip r:embed="rId4">
            <a:extLst>
              <a:ext uri="{28A0092B-C50C-407E-A947-70E740481C1C}">
                <a14:useLocalDpi xmlns:a14="http://schemas.microsoft.com/office/drawing/2010/main" val="0"/>
              </a:ext>
            </a:extLst>
          </a:blip>
          <a:srcRect t="19562" b="3296"/>
          <a:stretch>
            <a:fillRect/>
          </a:stretch>
        </p:blipFill>
        <p:spPr>
          <a:xfrm>
            <a:off x="2716059" y="661011"/>
            <a:ext cx="6759883" cy="2383189"/>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strVal val="#ppt_w+.3"/>
                                              </p:val>
                                            </p:tav>
                                            <p:tav tm="100000">
                                              <p:val>
                                                <p:strVal val="#ppt_w"/>
                                              </p:val>
                                            </p:tav>
                                          </p:tavLst>
                                        </p:anim>
                                        <p:anim calcmode="lin" valueType="num">
                                          <p:cBhvr>
                                            <p:cTn id="14" dur="1000" fill="hold"/>
                                            <p:tgtEl>
                                              <p:spTgt spid="9"/>
                                            </p:tgtEl>
                                            <p:attrNameLst>
                                              <p:attrName>ppt_h</p:attrName>
                                            </p:attrNameLst>
                                          </p:cBhvr>
                                          <p:tavLst>
                                            <p:tav tm="0">
                                              <p:val>
                                                <p:strVal val="#ppt_h"/>
                                              </p:val>
                                            </p:tav>
                                            <p:tav tm="100000">
                                              <p:val>
                                                <p:strVal val="#ppt_h"/>
                                              </p:val>
                                            </p:tav>
                                          </p:tavLst>
                                        </p:anim>
                                        <p:animEffect transition="in" filter="fade">
                                          <p:cBhvr>
                                            <p:cTn id="15" dur="1000"/>
                                            <p:tgtEl>
                                              <p:spTgt spid="9"/>
                                            </p:tgtEl>
                                          </p:cBhvr>
                                        </p:animEffect>
                                      </p:childTnLst>
                                    </p:cTn>
                                  </p:par>
                                </p:childTnLst>
                              </p:cTn>
                            </p:par>
                            <p:par>
                              <p:cTn id="16" fill="hold">
                                <p:stCondLst>
                                  <p:cond delay="1500"/>
                                </p:stCondLst>
                                <p:childTnLst>
                                  <p:par>
                                    <p:cTn id="17" presetID="2" presetClass="entr" presetSubtype="4" fill="hold" nodeType="afterEffect" p14:presetBounceEnd="40000">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14:bounceEnd="40000">
                                          <p:cBhvr additive="base">
                                            <p:cTn id="19"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20" dur="750" fill="hold"/>
                                            <p:tgtEl>
                                              <p:spTgt spid="13"/>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53" presetClass="entr" presetSubtype="16"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2" presetClass="entr" presetSubtype="8" decel="5330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9"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strVal val="#ppt_w+.3"/>
                                              </p:val>
                                            </p:tav>
                                            <p:tav tm="100000">
                                              <p:val>
                                                <p:strVal val="#ppt_w"/>
                                              </p:val>
                                            </p:tav>
                                          </p:tavLst>
                                        </p:anim>
                                        <p:anim calcmode="lin" valueType="num">
                                          <p:cBhvr>
                                            <p:cTn id="14" dur="1000" fill="hold"/>
                                            <p:tgtEl>
                                              <p:spTgt spid="9"/>
                                            </p:tgtEl>
                                            <p:attrNameLst>
                                              <p:attrName>ppt_h</p:attrName>
                                            </p:attrNameLst>
                                          </p:cBhvr>
                                          <p:tavLst>
                                            <p:tav tm="0">
                                              <p:val>
                                                <p:strVal val="#ppt_h"/>
                                              </p:val>
                                            </p:tav>
                                            <p:tav tm="100000">
                                              <p:val>
                                                <p:strVal val="#ppt_h"/>
                                              </p:val>
                                            </p:tav>
                                          </p:tavLst>
                                        </p:anim>
                                        <p:animEffect transition="in" filter="fade">
                                          <p:cBhvr>
                                            <p:cTn id="15" dur="1000"/>
                                            <p:tgtEl>
                                              <p:spTgt spid="9"/>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ppt_x"/>
                                              </p:val>
                                            </p:tav>
                                            <p:tav tm="100000">
                                              <p:val>
                                                <p:strVal val="#ppt_x"/>
                                              </p:val>
                                            </p:tav>
                                          </p:tavLst>
                                        </p:anim>
                                        <p:anim calcmode="lin" valueType="num">
                                          <p:cBhvr additive="base">
                                            <p:cTn id="20" dur="750" fill="hold"/>
                                            <p:tgtEl>
                                              <p:spTgt spid="13"/>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53" presetClass="entr" presetSubtype="16"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2" presetClass="entr" presetSubtype="8" decel="5330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9" grpId="0"/>
          <p:bldP spid="16"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sp>
        <p:nvSpPr>
          <p:cNvPr id="35" name="TextBox 6"/>
          <p:cNvSpPr txBox="1"/>
          <p:nvPr/>
        </p:nvSpPr>
        <p:spPr>
          <a:xfrm>
            <a:off x="681559" y="1108968"/>
            <a:ext cx="2693390"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结果展示</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3" name="文本框 32">
            <a:extLst>
              <a:ext uri="{FF2B5EF4-FFF2-40B4-BE49-F238E27FC236}">
                <a16:creationId xmlns:a16="http://schemas.microsoft.com/office/drawing/2014/main" id="{740D055E-F160-45A3-8077-EBE2EA728961}"/>
              </a:ext>
            </a:extLst>
          </p:cNvPr>
          <p:cNvSpPr txBox="1"/>
          <p:nvPr/>
        </p:nvSpPr>
        <p:spPr>
          <a:xfrm>
            <a:off x="681559" y="1492907"/>
            <a:ext cx="11059897" cy="257993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200" b="1" dirty="0">
                <a:ln w="0"/>
                <a:ea typeface="宋体" panose="02010600030101010101" pitchFamily="2" charset="-122"/>
              </a:rPr>
              <a:t>一套面向新冠肺炎疫情的长文本假新闻检测</a:t>
            </a:r>
            <a:r>
              <a:rPr lang="zh-CN" altLang="en-US" sz="2200" b="1" dirty="0">
                <a:ln w="0"/>
                <a:solidFill>
                  <a:srgbClr val="C00000"/>
                </a:solidFill>
                <a:ea typeface="宋体" panose="02010600030101010101" pitchFamily="2" charset="-122"/>
              </a:rPr>
              <a:t>系统</a:t>
            </a:r>
            <a:endParaRPr lang="en-US" altLang="zh-CN" sz="2200" b="1" dirty="0">
              <a:ln w="0"/>
              <a:solidFill>
                <a:srgbClr val="C00000"/>
              </a:solidFill>
              <a:ea typeface="宋体" panose="02010600030101010101" pitchFamily="2" charset="-122"/>
            </a:endParaRPr>
          </a:p>
          <a:p>
            <a:pPr marL="342900" indent="-342900">
              <a:lnSpc>
                <a:spcPct val="150000"/>
              </a:lnSpc>
              <a:buFont typeface="Wingdings" panose="05000000000000000000" pitchFamily="2" charset="2"/>
              <a:buChar char="Ø"/>
            </a:pPr>
            <a:endParaRPr lang="en-US" altLang="zh-CN" sz="2200" b="1" dirty="0">
              <a:ln w="0"/>
              <a:solidFill>
                <a:srgbClr val="C00000"/>
              </a:solidFill>
              <a:ea typeface="宋体" panose="02010600030101010101" pitchFamily="2" charset="-122"/>
            </a:endParaRPr>
          </a:p>
          <a:p>
            <a:pPr marL="342900" indent="-342900">
              <a:lnSpc>
                <a:spcPct val="150000"/>
              </a:lnSpc>
              <a:buFont typeface="Wingdings" panose="05000000000000000000" pitchFamily="2" charset="2"/>
              <a:buChar char="Ø"/>
            </a:pPr>
            <a:endParaRPr lang="en-US" altLang="zh-CN" sz="2200" b="1" dirty="0">
              <a:ln w="0"/>
              <a:solidFill>
                <a:srgbClr val="C00000"/>
              </a:solidFill>
              <a:ea typeface="宋体" panose="02010600030101010101" pitchFamily="2" charset="-122"/>
            </a:endParaRPr>
          </a:p>
          <a:p>
            <a:pPr marL="342900" indent="-342900">
              <a:lnSpc>
                <a:spcPct val="150000"/>
              </a:lnSpc>
              <a:buFont typeface="Wingdings" panose="05000000000000000000" pitchFamily="2" charset="2"/>
              <a:buChar char="Ø"/>
            </a:pPr>
            <a:endParaRPr lang="en-US" altLang="zh-CN" sz="2200" b="1" dirty="0">
              <a:ln w="0"/>
              <a:solidFill>
                <a:srgbClr val="C00000"/>
              </a:solidFill>
              <a:ea typeface="宋体" panose="02010600030101010101" pitchFamily="2" charset="-122"/>
            </a:endParaRPr>
          </a:p>
          <a:p>
            <a:pPr marL="342900" indent="-342900">
              <a:lnSpc>
                <a:spcPct val="150000"/>
              </a:lnSpc>
              <a:buFont typeface="Wingdings" panose="05000000000000000000" pitchFamily="2" charset="2"/>
              <a:buChar char="Ø"/>
            </a:pPr>
            <a:endParaRPr lang="en-US" altLang="zh-CN" sz="2200" b="1" dirty="0">
              <a:ln w="0"/>
              <a:solidFill>
                <a:srgbClr val="C00000"/>
              </a:solidFill>
              <a:ea typeface="宋体" panose="02010600030101010101" pitchFamily="2" charset="-122"/>
            </a:endParaRPr>
          </a:p>
        </p:txBody>
      </p:sp>
    </p:spTree>
    <p:extLst>
      <p:ext uri="{BB962C8B-B14F-4D97-AF65-F5344CB8AC3E}">
        <p14:creationId xmlns:p14="http://schemas.microsoft.com/office/powerpoint/2010/main" val="58790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sp>
        <p:nvSpPr>
          <p:cNvPr id="35" name="TextBox 6"/>
          <p:cNvSpPr txBox="1"/>
          <p:nvPr/>
        </p:nvSpPr>
        <p:spPr>
          <a:xfrm>
            <a:off x="681559" y="1108968"/>
            <a:ext cx="2693390"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结果展示</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3" name="文本框 32">
            <a:extLst>
              <a:ext uri="{FF2B5EF4-FFF2-40B4-BE49-F238E27FC236}">
                <a16:creationId xmlns:a16="http://schemas.microsoft.com/office/drawing/2014/main" id="{740D055E-F160-45A3-8077-EBE2EA728961}"/>
              </a:ext>
            </a:extLst>
          </p:cNvPr>
          <p:cNvSpPr txBox="1"/>
          <p:nvPr/>
        </p:nvSpPr>
        <p:spPr>
          <a:xfrm>
            <a:off x="681559" y="1492907"/>
            <a:ext cx="11059897" cy="54290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200" b="1" dirty="0">
                <a:ln w="0"/>
                <a:ea typeface="宋体" panose="02010600030101010101" pitchFamily="2" charset="-122"/>
              </a:rPr>
              <a:t>以新冠肺炎疫情为主题的长文本假新闻检测</a:t>
            </a:r>
            <a:r>
              <a:rPr lang="zh-CN" altLang="en-US" sz="2200" b="1" dirty="0">
                <a:ln w="0"/>
                <a:solidFill>
                  <a:srgbClr val="C00000"/>
                </a:solidFill>
                <a:ea typeface="宋体" panose="02010600030101010101" pitchFamily="2" charset="-122"/>
              </a:rPr>
              <a:t>数据集</a:t>
            </a:r>
            <a:endParaRPr lang="en-US" altLang="zh-CN" sz="2200" b="1" dirty="0">
              <a:ln w="0"/>
              <a:solidFill>
                <a:srgbClr val="C00000"/>
              </a:solidFill>
              <a:ea typeface="宋体" panose="02010600030101010101" pitchFamily="2" charset="-122"/>
            </a:endParaRPr>
          </a:p>
        </p:txBody>
      </p:sp>
      <p:pic>
        <p:nvPicPr>
          <p:cNvPr id="8" name="图片 7">
            <a:extLst>
              <a:ext uri="{FF2B5EF4-FFF2-40B4-BE49-F238E27FC236}">
                <a16:creationId xmlns:a16="http://schemas.microsoft.com/office/drawing/2014/main" id="{4E9D0135-7271-4FC6-955C-F00C67D8B627}"/>
              </a:ext>
            </a:extLst>
          </p:cNvPr>
          <p:cNvPicPr>
            <a:picLocks noChangeAspect="1"/>
          </p:cNvPicPr>
          <p:nvPr/>
        </p:nvPicPr>
        <p:blipFill>
          <a:blip r:embed="rId4"/>
          <a:stretch>
            <a:fillRect/>
          </a:stretch>
        </p:blipFill>
        <p:spPr>
          <a:xfrm>
            <a:off x="6420749" y="3322892"/>
            <a:ext cx="3585064" cy="3316184"/>
          </a:xfrm>
          <a:prstGeom prst="rect">
            <a:avLst/>
          </a:prstGeom>
        </p:spPr>
      </p:pic>
      <p:graphicFrame>
        <p:nvGraphicFramePr>
          <p:cNvPr id="10" name="表格 9">
            <a:extLst>
              <a:ext uri="{FF2B5EF4-FFF2-40B4-BE49-F238E27FC236}">
                <a16:creationId xmlns:a16="http://schemas.microsoft.com/office/drawing/2014/main" id="{43B48921-8A3C-4D62-9EED-D366D2FA5AE7}"/>
              </a:ext>
            </a:extLst>
          </p:cNvPr>
          <p:cNvGraphicFramePr>
            <a:graphicFrameLocks noGrp="1"/>
          </p:cNvGraphicFramePr>
          <p:nvPr>
            <p:extLst>
              <p:ext uri="{D42A27DB-BD31-4B8C-83A1-F6EECF244321}">
                <p14:modId xmlns:p14="http://schemas.microsoft.com/office/powerpoint/2010/main" val="1468396596"/>
              </p:ext>
            </p:extLst>
          </p:nvPr>
        </p:nvGraphicFramePr>
        <p:xfrm>
          <a:off x="3324590" y="2137380"/>
          <a:ext cx="5155760" cy="996181"/>
        </p:xfrm>
        <a:graphic>
          <a:graphicData uri="http://schemas.openxmlformats.org/drawingml/2006/table">
            <a:tbl>
              <a:tblPr/>
              <a:tblGrid>
                <a:gridCol w="2026748">
                  <a:extLst>
                    <a:ext uri="{9D8B030D-6E8A-4147-A177-3AD203B41FA5}">
                      <a16:colId xmlns:a16="http://schemas.microsoft.com/office/drawing/2014/main" val="3694545554"/>
                    </a:ext>
                  </a:extLst>
                </a:gridCol>
                <a:gridCol w="1410426">
                  <a:extLst>
                    <a:ext uri="{9D8B030D-6E8A-4147-A177-3AD203B41FA5}">
                      <a16:colId xmlns:a16="http://schemas.microsoft.com/office/drawing/2014/main" val="1906091396"/>
                    </a:ext>
                  </a:extLst>
                </a:gridCol>
                <a:gridCol w="1718586">
                  <a:extLst>
                    <a:ext uri="{9D8B030D-6E8A-4147-A177-3AD203B41FA5}">
                      <a16:colId xmlns:a16="http://schemas.microsoft.com/office/drawing/2014/main" val="2358333504"/>
                    </a:ext>
                  </a:extLst>
                </a:gridCol>
              </a:tblGrid>
              <a:tr h="432173">
                <a:tc>
                  <a:txBody>
                    <a:bodyPr/>
                    <a:lstStyle/>
                    <a:p>
                      <a:pPr algn="ctr" fontAlgn="ctr"/>
                      <a:r>
                        <a:rPr lang="zh-CN" altLang="en-US" sz="2000" b="1" i="0" u="none" strike="noStrike">
                          <a:solidFill>
                            <a:srgbClr val="000000"/>
                          </a:solidFill>
                          <a:effectLst/>
                          <a:latin typeface="等线" panose="02010600030101010101" pitchFamily="2" charset="-122"/>
                          <a:ea typeface="等线" panose="02010600030101010101" pitchFamily="2" charset="-122"/>
                        </a:rPr>
                        <a:t>新闻类别</a:t>
                      </a:r>
                    </a:p>
                  </a:txBody>
                  <a:tcPr marL="7684" marR="7684" marT="76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effectLst/>
                          <a:latin typeface="等线" panose="02010600030101010101" pitchFamily="2" charset="-122"/>
                          <a:ea typeface="等线" panose="02010600030101010101" pitchFamily="2" charset="-122"/>
                        </a:rPr>
                        <a:t>新闻数量</a:t>
                      </a:r>
                    </a:p>
                  </a:txBody>
                  <a:tcPr marL="7684" marR="7684" marT="76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effectLst/>
                          <a:latin typeface="等线" panose="02010600030101010101" pitchFamily="2" charset="-122"/>
                          <a:ea typeface="等线" panose="02010600030101010101" pitchFamily="2" charset="-122"/>
                        </a:rPr>
                        <a:t>平均文本长度</a:t>
                      </a:r>
                    </a:p>
                  </a:txBody>
                  <a:tcPr marL="7684" marR="7684" marT="768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8563473"/>
                  </a:ext>
                </a:extLst>
              </a:tr>
              <a:tr h="253078">
                <a:tc>
                  <a:txBody>
                    <a:bodyPr/>
                    <a:lstStyle/>
                    <a:p>
                      <a:pPr algn="ctr" fontAlgn="ctr"/>
                      <a:r>
                        <a:rPr lang="zh-CN" altLang="en-US" sz="1800" b="0" i="0" u="none" strike="noStrike">
                          <a:solidFill>
                            <a:srgbClr val="000000"/>
                          </a:solidFill>
                          <a:effectLst/>
                          <a:latin typeface="等线" panose="02010600030101010101" pitchFamily="2" charset="-122"/>
                          <a:ea typeface="等线" panose="02010600030101010101" pitchFamily="2" charset="-122"/>
                        </a:rPr>
                        <a:t>真新闻</a:t>
                      </a:r>
                    </a:p>
                  </a:txBody>
                  <a:tcPr marL="7684" marR="7684" marT="768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45459</a:t>
                      </a:r>
                    </a:p>
                  </a:txBody>
                  <a:tcPr marL="7684" marR="7684" marT="768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1375.5</a:t>
                      </a:r>
                    </a:p>
                  </a:txBody>
                  <a:tcPr marL="7684" marR="7684" marT="7684"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05881718"/>
                  </a:ext>
                </a:extLst>
              </a:tr>
              <a:tr h="253078">
                <a:tc>
                  <a:txBody>
                    <a:bodyPr/>
                    <a:lstStyle/>
                    <a:p>
                      <a:pPr algn="ctr" fontAlgn="ctr"/>
                      <a:r>
                        <a:rPr lang="zh-CN" altLang="en-US" sz="1800" b="0" i="0" u="none" strike="noStrike">
                          <a:solidFill>
                            <a:srgbClr val="000000"/>
                          </a:solidFill>
                          <a:effectLst/>
                          <a:latin typeface="等线" panose="02010600030101010101" pitchFamily="2" charset="-122"/>
                          <a:ea typeface="等线" panose="02010600030101010101" pitchFamily="2" charset="-122"/>
                        </a:rPr>
                        <a:t>假新闻</a:t>
                      </a:r>
                    </a:p>
                  </a:txBody>
                  <a:tcPr marL="7684" marR="7684" marT="76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400</a:t>
                      </a:r>
                    </a:p>
                  </a:txBody>
                  <a:tcPr marL="7684" marR="7684" marT="76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490.7</a:t>
                      </a:r>
                    </a:p>
                  </a:txBody>
                  <a:tcPr marL="7684" marR="7684" marT="768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703207"/>
                  </a:ext>
                </a:extLst>
              </a:tr>
            </a:tbl>
          </a:graphicData>
        </a:graphic>
      </p:graphicFrame>
      <p:pic>
        <p:nvPicPr>
          <p:cNvPr id="5" name="图片 4">
            <a:extLst>
              <a:ext uri="{FF2B5EF4-FFF2-40B4-BE49-F238E27FC236}">
                <a16:creationId xmlns:a16="http://schemas.microsoft.com/office/drawing/2014/main" id="{51DA5618-BF10-4C48-899B-3A247BE5FE26}"/>
              </a:ext>
            </a:extLst>
          </p:cNvPr>
          <p:cNvPicPr>
            <a:picLocks noChangeAspect="1"/>
          </p:cNvPicPr>
          <p:nvPr/>
        </p:nvPicPr>
        <p:blipFill>
          <a:blip r:embed="rId5"/>
          <a:stretch>
            <a:fillRect/>
          </a:stretch>
        </p:blipFill>
        <p:spPr>
          <a:xfrm>
            <a:off x="1880955" y="3322892"/>
            <a:ext cx="3631012" cy="3316184"/>
          </a:xfrm>
          <a:prstGeom prst="rect">
            <a:avLst/>
          </a:prstGeom>
        </p:spPr>
      </p:pic>
    </p:spTree>
    <p:extLst>
      <p:ext uri="{BB962C8B-B14F-4D97-AF65-F5344CB8AC3E}">
        <p14:creationId xmlns:p14="http://schemas.microsoft.com/office/powerpoint/2010/main" val="91281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sp>
        <p:nvSpPr>
          <p:cNvPr id="35" name="TextBox 6"/>
          <p:cNvSpPr txBox="1"/>
          <p:nvPr/>
        </p:nvSpPr>
        <p:spPr>
          <a:xfrm>
            <a:off x="681559" y="1108968"/>
            <a:ext cx="2693390"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项目成果</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3" name="文本框 32">
            <a:extLst>
              <a:ext uri="{FF2B5EF4-FFF2-40B4-BE49-F238E27FC236}">
                <a16:creationId xmlns:a16="http://schemas.microsoft.com/office/drawing/2014/main" id="{740D055E-F160-45A3-8077-EBE2EA728961}"/>
              </a:ext>
            </a:extLst>
          </p:cNvPr>
          <p:cNvSpPr txBox="1"/>
          <p:nvPr/>
        </p:nvSpPr>
        <p:spPr>
          <a:xfrm>
            <a:off x="681559" y="1492907"/>
            <a:ext cx="11059897" cy="563628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200" b="1" dirty="0">
                <a:ln w="0"/>
                <a:ea typeface="宋体" panose="02010600030101010101" pitchFamily="2" charset="-122"/>
              </a:rPr>
              <a:t>一篇</a:t>
            </a:r>
            <a:r>
              <a:rPr lang="zh-CN" altLang="en-US" sz="2200" b="1" dirty="0">
                <a:ln w="0"/>
                <a:solidFill>
                  <a:srgbClr val="C00000"/>
                </a:solidFill>
                <a:ea typeface="宋体" panose="02010600030101010101" pitchFamily="2" charset="-122"/>
              </a:rPr>
              <a:t>论文</a:t>
            </a:r>
            <a:r>
              <a:rPr lang="zh-CN" altLang="en-US" sz="2200" b="1" dirty="0">
                <a:ln w="0"/>
                <a:ea typeface="宋体" panose="02010600030101010101" pitchFamily="2" charset="-122"/>
              </a:rPr>
              <a:t>（进行中）</a:t>
            </a:r>
          </a:p>
          <a:p>
            <a:pPr marL="800100" lvl="1" indent="-342900">
              <a:lnSpc>
                <a:spcPct val="150000"/>
              </a:lnSpc>
              <a:buFont typeface="Arial" panose="020B0604020202020204" pitchFamily="34" charset="0"/>
              <a:buChar char="•"/>
            </a:pPr>
            <a:r>
              <a:rPr lang="zh-CN" altLang="en-US" sz="2000" dirty="0">
                <a:ln w="0"/>
                <a:ea typeface="宋体" panose="02010600030101010101" pitchFamily="2" charset="-122"/>
              </a:rPr>
              <a:t>题目：</a:t>
            </a:r>
            <a:r>
              <a:rPr lang="en-US" altLang="zh-CN" sz="2000" dirty="0">
                <a:ln w="0"/>
                <a:ea typeface="宋体" panose="02010600030101010101" pitchFamily="2" charset="-122"/>
              </a:rPr>
              <a:t>Sentence Level Interaction Modeling for Long-Text Fake News Detection</a:t>
            </a:r>
          </a:p>
          <a:p>
            <a:pPr marL="800100" lvl="1" indent="-342900">
              <a:lnSpc>
                <a:spcPct val="150000"/>
              </a:lnSpc>
              <a:buFont typeface="Arial" panose="020B0604020202020204" pitchFamily="34" charset="0"/>
              <a:buChar char="•"/>
            </a:pPr>
            <a:r>
              <a:rPr lang="zh-CN" altLang="en-US" sz="2000" dirty="0">
                <a:ln w="0"/>
                <a:ea typeface="宋体" panose="02010600030101010101" pitchFamily="2" charset="-122"/>
              </a:rPr>
              <a:t>中文摘要：</a:t>
            </a:r>
            <a:endParaRPr lang="en-US" altLang="zh-CN" sz="2000" dirty="0">
              <a:ln w="0"/>
              <a:ea typeface="宋体" panose="02010600030101010101" pitchFamily="2" charset="-122"/>
            </a:endParaRPr>
          </a:p>
          <a:p>
            <a:pPr marL="1257300" lvl="2" indent="-342900">
              <a:lnSpc>
                <a:spcPct val="125000"/>
              </a:lnSpc>
              <a:buFont typeface="Arial" panose="020B0604020202020204" pitchFamily="34" charset="0"/>
              <a:buChar char="•"/>
            </a:pPr>
            <a:r>
              <a:rPr lang="zh-CN" altLang="en-US" dirty="0">
                <a:ln w="0"/>
                <a:ea typeface="宋体" panose="02010600030101010101" pitchFamily="2" charset="-122"/>
              </a:rPr>
              <a:t>如今，互联网上新闻数量爆炸、传播速度极快。新冠肺炎疫情爆发后，谣言，尤其是新闻媒体发布的长文本假新闻，会造成群众恐慌，对经济和社会造成严重的负面影响。然而，目前长文本假新闻核查主要采取人工检测方式，耗时耗力且效率低。因此，我们提出了一个智能谣言检测系统，使用自然语言处理技术检测长文本新闻的真假。由于长文本新闻具有信息稀疏、段落结构复杂的特点，因此较难从中提取出高质量的语义特征。我们建立一个基于外部证据与段落交互特征提取的假新闻检测系统，以解决该问题。此外，由于中文假新闻检测领域缺乏长文本数据集，我们构建了以新冠肺炎疫情为主题的中文长文本假新闻检测数据集，对提出的假新闻检测系统与多种基准模型进行测试，验证了数据集的可行性。</a:t>
            </a:r>
            <a:endParaRPr lang="en-US" altLang="zh-CN" dirty="0">
              <a:ln w="0"/>
              <a:ea typeface="宋体" panose="02010600030101010101" pitchFamily="2" charset="-122"/>
            </a:endParaRPr>
          </a:p>
          <a:p>
            <a:pPr marL="342900" indent="-342900">
              <a:lnSpc>
                <a:spcPct val="150000"/>
              </a:lnSpc>
              <a:buFont typeface="Wingdings" panose="05000000000000000000" pitchFamily="2" charset="2"/>
              <a:buChar char="Ø"/>
            </a:pPr>
            <a:r>
              <a:rPr lang="zh-CN" altLang="en-US" sz="2200" b="1" dirty="0">
                <a:ln w="0"/>
                <a:ea typeface="宋体" panose="02010600030101010101" pitchFamily="2" charset="-122"/>
              </a:rPr>
              <a:t>一项</a:t>
            </a:r>
            <a:r>
              <a:rPr lang="zh-CN" altLang="en-US" sz="2200" b="1" dirty="0">
                <a:ln w="0"/>
                <a:solidFill>
                  <a:srgbClr val="C00000"/>
                </a:solidFill>
                <a:ea typeface="宋体" panose="02010600030101010101" pitchFamily="2" charset="-122"/>
              </a:rPr>
              <a:t>软件著作权</a:t>
            </a:r>
            <a:endParaRPr lang="en-US" altLang="zh-CN" sz="2200" b="1" dirty="0">
              <a:ln w="0"/>
              <a:solidFill>
                <a:srgbClr val="C00000"/>
              </a:solidFill>
              <a:ea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n w="0"/>
                <a:ea typeface="宋体" panose="02010600030101010101" pitchFamily="2" charset="-122"/>
              </a:rPr>
              <a:t>“基于基于证据检索与预训练模型的长文本假新闻检测系统”</a:t>
            </a:r>
          </a:p>
          <a:p>
            <a:pPr marL="342900" indent="-342900">
              <a:lnSpc>
                <a:spcPct val="150000"/>
              </a:lnSpc>
              <a:buFont typeface="Arial" panose="020B0604020202020204" pitchFamily="34" charset="0"/>
              <a:buChar char="•"/>
            </a:pPr>
            <a:endParaRPr lang="en-US" altLang="zh-CN" dirty="0">
              <a:ln w="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750" fill="hold"/>
                                            <p:tgtEl>
                                              <p:spTgt spid="44"/>
                                            </p:tgtEl>
                                            <p:attrNameLst>
                                              <p:attrName>ppt_x</p:attrName>
                                            </p:attrNameLst>
                                          </p:cBhvr>
                                          <p:tavLst>
                                            <p:tav tm="0">
                                              <p:val>
                                                <p:strVal val="#ppt_x"/>
                                              </p:val>
                                            </p:tav>
                                            <p:tav tm="100000">
                                              <p:val>
                                                <p:strVal val="#ppt_x"/>
                                              </p:val>
                                            </p:tav>
                                          </p:tavLst>
                                        </p:anim>
                                        <p:anim calcmode="lin" valueType="num">
                                          <p:cBhvr additive="base">
                                            <p:cTn id="21" dur="750" fill="hold"/>
                                            <p:tgtEl>
                                              <p:spTgt spid="4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25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750" fill="hold"/>
                                            <p:tgtEl>
                                              <p:spTgt spid="50"/>
                                            </p:tgtEl>
                                            <p:attrNameLst>
                                              <p:attrName>ppt_x</p:attrName>
                                            </p:attrNameLst>
                                          </p:cBhvr>
                                          <p:tavLst>
                                            <p:tav tm="0">
                                              <p:val>
                                                <p:strVal val="#ppt_x"/>
                                              </p:val>
                                            </p:tav>
                                            <p:tav tm="100000">
                                              <p:val>
                                                <p:strVal val="#ppt_x"/>
                                              </p:val>
                                            </p:tav>
                                          </p:tavLst>
                                        </p:anim>
                                        <p:anim calcmode="lin" valueType="num">
                                          <p:cBhvr additive="base">
                                            <p:cTn id="25" dur="750" fill="hold"/>
                                            <p:tgtEl>
                                              <p:spTgt spid="50"/>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750" fill="hold"/>
                                            <p:tgtEl>
                                              <p:spTgt spid="56"/>
                                            </p:tgtEl>
                                            <p:attrNameLst>
                                              <p:attrName>ppt_x</p:attrName>
                                            </p:attrNameLst>
                                          </p:cBhvr>
                                          <p:tavLst>
                                            <p:tav tm="0">
                                              <p:val>
                                                <p:strVal val="#ppt_x"/>
                                              </p:val>
                                            </p:tav>
                                            <p:tav tm="100000">
                                              <p:val>
                                                <p:strVal val="#ppt_x"/>
                                              </p:val>
                                            </p:tav>
                                          </p:tavLst>
                                        </p:anim>
                                        <p:anim calcmode="lin" valueType="num">
                                          <p:cBhvr additive="base">
                                            <p:cTn id="29"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t="21604" b="37591"/>
          <a:stretch>
            <a:fillRect/>
          </a:stretch>
        </p:blipFill>
        <p:spPr>
          <a:xfrm>
            <a:off x="-17299" y="0"/>
            <a:ext cx="12209296" cy="3736490"/>
          </a:xfrm>
          <a:prstGeom prst="rect">
            <a:avLst/>
          </a:prstGeom>
        </p:spPr>
      </p:pic>
      <p:sp>
        <p:nvSpPr>
          <p:cNvPr id="11" name="矩形 10"/>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chemeClr val="accent1"/>
                </a:solidFill>
                <a:latin typeface="微软雅黑" panose="020B0503020204020204" pitchFamily="34" charset="-122"/>
                <a:ea typeface="微软雅黑" panose="020B0503020204020204" pitchFamily="34" charset="-122"/>
              </a:rPr>
              <a:t>总结与展望</a:t>
            </a:r>
          </a:p>
        </p:txBody>
      </p:sp>
      <p:grpSp>
        <p:nvGrpSpPr>
          <p:cNvPr id="13" name="组合 12"/>
          <p:cNvGrpSpPr/>
          <p:nvPr/>
        </p:nvGrpSpPr>
        <p:grpSpPr>
          <a:xfrm>
            <a:off x="5321300" y="3044202"/>
            <a:ext cx="1549400" cy="1378900"/>
            <a:chOff x="5127859" y="2518592"/>
            <a:chExt cx="1936282" cy="1723208"/>
          </a:xfrm>
        </p:grpSpPr>
        <p:sp>
          <p:nvSpPr>
            <p:cNvPr id="14"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15"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16" name="文本框 15"/>
          <p:cNvSpPr txBox="1"/>
          <p:nvPr/>
        </p:nvSpPr>
        <p:spPr>
          <a:xfrm>
            <a:off x="5491220" y="3502820"/>
            <a:ext cx="1209562"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Part.05</a:t>
            </a:r>
          </a:p>
        </p:txBody>
      </p:sp>
      <p:pic>
        <p:nvPicPr>
          <p:cNvPr id="18" name="图片 17"/>
          <p:cNvPicPr>
            <a:picLocks noChangeAspect="1"/>
          </p:cNvPicPr>
          <p:nvPr/>
        </p:nvPicPr>
        <p:blipFill rotWithShape="1">
          <a:blip r:embed="rId4">
            <a:extLst>
              <a:ext uri="{28A0092B-C50C-407E-A947-70E740481C1C}">
                <a14:useLocalDpi xmlns:a14="http://schemas.microsoft.com/office/drawing/2010/main" val="0"/>
              </a:ext>
            </a:extLst>
          </a:blip>
          <a:srcRect t="19562" b="3296"/>
          <a:stretch>
            <a:fillRect/>
          </a:stretch>
        </p:blipFill>
        <p:spPr>
          <a:xfrm>
            <a:off x="2716059" y="661011"/>
            <a:ext cx="6759883" cy="2383189"/>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 presetClass="entr" presetSubtype="4" fill="hold" nodeType="afterEffect" p14:presetBounceEnd="40000">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14:bounceEnd="40000">
                                          <p:cBhvr additive="base">
                                            <p:cTn id="13"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4" dur="75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2000"/>
                                </p:stCondLst>
                                <p:childTnLst>
                                  <p:par>
                                    <p:cTn id="16" presetID="53" presetClass="entr" presetSubtype="1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2" presetClass="entr" presetSubtype="8" decel="5330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0-#ppt_w/2"/>
                                              </p:val>
                                            </p:tav>
                                            <p:tav tm="100000">
                                              <p:val>
                                                <p:strVal val="#ppt_x"/>
                                              </p:val>
                                            </p:tav>
                                          </p:tavLst>
                                        </p:anim>
                                        <p:anim calcmode="lin" valueType="num">
                                          <p:cBhvr additive="base">
                                            <p:cTn id="24"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750" fill="hold"/>
                                            <p:tgtEl>
                                              <p:spTgt spid="13"/>
                                            </p:tgtEl>
                                            <p:attrNameLst>
                                              <p:attrName>ppt_x</p:attrName>
                                            </p:attrNameLst>
                                          </p:cBhvr>
                                          <p:tavLst>
                                            <p:tav tm="0">
                                              <p:val>
                                                <p:strVal val="#ppt_x"/>
                                              </p:val>
                                            </p:tav>
                                            <p:tav tm="100000">
                                              <p:val>
                                                <p:strVal val="#ppt_x"/>
                                              </p:val>
                                            </p:tav>
                                          </p:tavLst>
                                        </p:anim>
                                        <p:anim calcmode="lin" valueType="num">
                                          <p:cBhvr additive="base">
                                            <p:cTn id="14" dur="75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2000"/>
                                </p:stCondLst>
                                <p:childTnLst>
                                  <p:par>
                                    <p:cTn id="16" presetID="53" presetClass="entr" presetSubtype="1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2" presetClass="entr" presetSubtype="8" decel="5330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0-#ppt_w/2"/>
                                              </p:val>
                                            </p:tav>
                                            <p:tav tm="100000">
                                              <p:val>
                                                <p:strVal val="#ppt_x"/>
                                              </p:val>
                                            </p:tav>
                                          </p:tavLst>
                                        </p:anim>
                                        <p:anim calcmode="lin" valueType="num">
                                          <p:cBhvr additive="base">
                                            <p:cTn id="24"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P spid="16"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总结与展望</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pSp>
        <p:nvGrpSpPr>
          <p:cNvPr id="62" name="组合 61">
            <a:extLst>
              <a:ext uri="{FF2B5EF4-FFF2-40B4-BE49-F238E27FC236}">
                <a16:creationId xmlns:a16="http://schemas.microsoft.com/office/drawing/2014/main" id="{950312B3-35C7-4B21-A921-C15058C00D51}"/>
              </a:ext>
            </a:extLst>
          </p:cNvPr>
          <p:cNvGrpSpPr/>
          <p:nvPr/>
        </p:nvGrpSpPr>
        <p:grpSpPr>
          <a:xfrm rot="2636870">
            <a:off x="193910" y="1082418"/>
            <a:ext cx="360000" cy="360000"/>
            <a:chOff x="9879013" y="4157663"/>
            <a:chExt cx="860425" cy="862012"/>
          </a:xfrm>
        </p:grpSpPr>
        <p:sp>
          <p:nvSpPr>
            <p:cNvPr id="63" name="Teardrop 48">
              <a:extLst>
                <a:ext uri="{FF2B5EF4-FFF2-40B4-BE49-F238E27FC236}">
                  <a16:creationId xmlns:a16="http://schemas.microsoft.com/office/drawing/2014/main" id="{C443CC18-217F-48A7-AF79-873AC19F5474}"/>
                </a:ext>
              </a:extLst>
            </p:cNvPr>
            <p:cNvSpPr>
              <a:spLocks/>
            </p:cNvSpPr>
            <p:nvPr/>
          </p:nvSpPr>
          <p:spPr bwMode="auto">
            <a:xfrm>
              <a:off x="9879013" y="4157663"/>
              <a:ext cx="860425" cy="862012"/>
            </a:xfrm>
            <a:custGeom>
              <a:avLst/>
              <a:gdLst>
                <a:gd name="T0" fmla="*/ 0 w 860425"/>
                <a:gd name="T1" fmla="*/ 431006 h 862012"/>
                <a:gd name="T2" fmla="*/ 430213 w 860425"/>
                <a:gd name="T3" fmla="*/ 0 h 862012"/>
                <a:gd name="T4" fmla="*/ 860425 w 860425"/>
                <a:gd name="T5" fmla="*/ 0 h 862012"/>
                <a:gd name="T6" fmla="*/ 860425 w 860425"/>
                <a:gd name="T7" fmla="*/ 431006 h 862012"/>
                <a:gd name="T8" fmla="*/ 430212 w 860425"/>
                <a:gd name="T9" fmla="*/ 862012 h 862012"/>
                <a:gd name="T10" fmla="*/ -1 w 860425"/>
                <a:gd name="T11" fmla="*/ 431006 h 862012"/>
                <a:gd name="T12" fmla="*/ 0 w 860425"/>
                <a:gd name="T13" fmla="*/ 431006 h 862012"/>
              </a:gdLst>
              <a:ahLst/>
              <a:cxnLst>
                <a:cxn ang="0">
                  <a:pos x="T0" y="T1"/>
                </a:cxn>
                <a:cxn ang="0">
                  <a:pos x="T2" y="T3"/>
                </a:cxn>
                <a:cxn ang="0">
                  <a:pos x="T4" y="T5"/>
                </a:cxn>
                <a:cxn ang="0">
                  <a:pos x="T6" y="T7"/>
                </a:cxn>
                <a:cxn ang="0">
                  <a:pos x="T8" y="T9"/>
                </a:cxn>
                <a:cxn ang="0">
                  <a:pos x="T10" y="T11"/>
                </a:cxn>
                <a:cxn ang="0">
                  <a:pos x="T12" y="T13"/>
                </a:cxn>
              </a:cxnLst>
              <a:rect l="0" t="0" r="r" b="b"/>
              <a:pathLst>
                <a:path w="860425" h="862012">
                  <a:moveTo>
                    <a:pt x="0" y="431006"/>
                  </a:moveTo>
                  <a:cubicBezTo>
                    <a:pt x="0" y="192968"/>
                    <a:pt x="192613" y="0"/>
                    <a:pt x="430213" y="0"/>
                  </a:cubicBezTo>
                  <a:lnTo>
                    <a:pt x="860425" y="0"/>
                  </a:lnTo>
                  <a:lnTo>
                    <a:pt x="860425" y="431006"/>
                  </a:lnTo>
                  <a:cubicBezTo>
                    <a:pt x="860425" y="669044"/>
                    <a:pt x="667812" y="862012"/>
                    <a:pt x="430212" y="862012"/>
                  </a:cubicBezTo>
                  <a:cubicBezTo>
                    <a:pt x="192612" y="862012"/>
                    <a:pt x="-1" y="669044"/>
                    <a:pt x="-1" y="431006"/>
                  </a:cubicBezTo>
                  <a:lnTo>
                    <a:pt x="0" y="431006"/>
                  </a:lnTo>
                  <a:close/>
                </a:path>
              </a:pathLst>
            </a:custGeom>
            <a:solidFill>
              <a:schemeClr val="accent1"/>
            </a:solidFill>
            <a:ln>
              <a:noFill/>
            </a:ln>
          </p:spPr>
          <p:txBody>
            <a:bodyPr anchor="ctr"/>
            <a:lstStyle/>
            <a:p>
              <a:endParaRPr lang="zh-CN" altLang="en-US"/>
            </a:p>
          </p:txBody>
        </p:sp>
        <p:sp>
          <p:nvSpPr>
            <p:cNvPr id="64" name="Freeform 384">
              <a:extLst>
                <a:ext uri="{FF2B5EF4-FFF2-40B4-BE49-F238E27FC236}">
                  <a16:creationId xmlns:a16="http://schemas.microsoft.com/office/drawing/2014/main" id="{1D12F96E-4B05-4D68-B328-006F651729DC}"/>
                </a:ext>
              </a:extLst>
            </p:cNvPr>
            <p:cNvSpPr>
              <a:spLocks/>
            </p:cNvSpPr>
            <p:nvPr/>
          </p:nvSpPr>
          <p:spPr bwMode="auto">
            <a:xfrm>
              <a:off x="10115550" y="4559300"/>
              <a:ext cx="185738" cy="185738"/>
            </a:xfrm>
            <a:custGeom>
              <a:avLst/>
              <a:gdLst>
                <a:gd name="T0" fmla="*/ 49 w 62"/>
                <a:gd name="T1" fmla="*/ 9 h 62"/>
                <a:gd name="T2" fmla="*/ 27 w 62"/>
                <a:gd name="T3" fmla="*/ 31 h 62"/>
                <a:gd name="T4" fmla="*/ 24 w 62"/>
                <a:gd name="T5" fmla="*/ 27 h 62"/>
                <a:gd name="T6" fmla="*/ 45 w 62"/>
                <a:gd name="T7" fmla="*/ 6 h 62"/>
                <a:gd name="T8" fmla="*/ 39 w 62"/>
                <a:gd name="T9" fmla="*/ 0 h 62"/>
                <a:gd name="T10" fmla="*/ 11 w 62"/>
                <a:gd name="T11" fmla="*/ 28 h 62"/>
                <a:gd name="T12" fmla="*/ 0 w 62"/>
                <a:gd name="T13" fmla="*/ 62 h 62"/>
                <a:gd name="T14" fmla="*/ 35 w 62"/>
                <a:gd name="T15" fmla="*/ 51 h 62"/>
                <a:gd name="T16" fmla="*/ 62 w 62"/>
                <a:gd name="T17" fmla="*/ 23 h 62"/>
                <a:gd name="T18" fmla="*/ 49 w 62"/>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49" y="9"/>
                  </a:moveTo>
                  <a:lnTo>
                    <a:pt x="27" y="31"/>
                  </a:lnTo>
                  <a:lnTo>
                    <a:pt x="24" y="27"/>
                  </a:lnTo>
                  <a:lnTo>
                    <a:pt x="45" y="6"/>
                  </a:lnTo>
                  <a:lnTo>
                    <a:pt x="39" y="0"/>
                  </a:lnTo>
                  <a:lnTo>
                    <a:pt x="11" y="28"/>
                  </a:lnTo>
                  <a:lnTo>
                    <a:pt x="0" y="62"/>
                  </a:lnTo>
                  <a:lnTo>
                    <a:pt x="35" y="51"/>
                  </a:lnTo>
                  <a:lnTo>
                    <a:pt x="62" y="23"/>
                  </a:lnTo>
                  <a:lnTo>
                    <a:pt x="49"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385">
              <a:extLst>
                <a:ext uri="{FF2B5EF4-FFF2-40B4-BE49-F238E27FC236}">
                  <a16:creationId xmlns:a16="http://schemas.microsoft.com/office/drawing/2014/main" id="{2D19B671-2EC1-462E-9F7C-AFACFE9A32EC}"/>
                </a:ext>
              </a:extLst>
            </p:cNvPr>
            <p:cNvSpPr>
              <a:spLocks/>
            </p:cNvSpPr>
            <p:nvPr/>
          </p:nvSpPr>
          <p:spPr bwMode="auto">
            <a:xfrm>
              <a:off x="10310813" y="4432300"/>
              <a:ext cx="120650" cy="117475"/>
            </a:xfrm>
            <a:custGeom>
              <a:avLst/>
              <a:gdLst>
                <a:gd name="T0" fmla="*/ 6 w 40"/>
                <a:gd name="T1" fmla="*/ 21 h 39"/>
                <a:gd name="T2" fmla="*/ 16 w 40"/>
                <a:gd name="T3" fmla="*/ 12 h 39"/>
                <a:gd name="T4" fmla="*/ 20 w 40"/>
                <a:gd name="T5" fmla="*/ 15 h 39"/>
                <a:gd name="T6" fmla="*/ 10 w 40"/>
                <a:gd name="T7" fmla="*/ 25 h 39"/>
                <a:gd name="T8" fmla="*/ 24 w 40"/>
                <a:gd name="T9" fmla="*/ 39 h 39"/>
                <a:gd name="T10" fmla="*/ 40 w 40"/>
                <a:gd name="T11" fmla="*/ 23 h 39"/>
                <a:gd name="T12" fmla="*/ 16 w 40"/>
                <a:gd name="T13" fmla="*/ 0 h 39"/>
                <a:gd name="T14" fmla="*/ 0 w 40"/>
                <a:gd name="T15" fmla="*/ 16 h 39"/>
                <a:gd name="T16" fmla="*/ 6 w 40"/>
                <a:gd name="T17" fmla="*/ 2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9">
                  <a:moveTo>
                    <a:pt x="6" y="21"/>
                  </a:moveTo>
                  <a:lnTo>
                    <a:pt x="16" y="12"/>
                  </a:lnTo>
                  <a:lnTo>
                    <a:pt x="20" y="15"/>
                  </a:lnTo>
                  <a:lnTo>
                    <a:pt x="10" y="25"/>
                  </a:lnTo>
                  <a:lnTo>
                    <a:pt x="24" y="39"/>
                  </a:lnTo>
                  <a:lnTo>
                    <a:pt x="40" y="23"/>
                  </a:lnTo>
                  <a:lnTo>
                    <a:pt x="16" y="0"/>
                  </a:lnTo>
                  <a:lnTo>
                    <a:pt x="0" y="16"/>
                  </a:lnTo>
                  <a:lnTo>
                    <a:pt x="6"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Freeform 386">
              <a:extLst>
                <a:ext uri="{FF2B5EF4-FFF2-40B4-BE49-F238E27FC236}">
                  <a16:creationId xmlns:a16="http://schemas.microsoft.com/office/drawing/2014/main" id="{98081939-E164-4476-A40F-DEA1143A9633}"/>
                </a:ext>
              </a:extLst>
            </p:cNvPr>
            <p:cNvSpPr>
              <a:spLocks/>
            </p:cNvSpPr>
            <p:nvPr/>
          </p:nvSpPr>
          <p:spPr bwMode="auto">
            <a:xfrm>
              <a:off x="10382250" y="4360863"/>
              <a:ext cx="117475" cy="117475"/>
            </a:xfrm>
            <a:custGeom>
              <a:avLst/>
              <a:gdLst>
                <a:gd name="T0" fmla="*/ 15 w 39"/>
                <a:gd name="T1" fmla="*/ 0 h 39"/>
                <a:gd name="T2" fmla="*/ 0 w 39"/>
                <a:gd name="T3" fmla="*/ 16 h 39"/>
                <a:gd name="T4" fmla="*/ 23 w 39"/>
                <a:gd name="T5" fmla="*/ 39 h 39"/>
                <a:gd name="T6" fmla="*/ 39 w 39"/>
                <a:gd name="T7" fmla="*/ 24 h 39"/>
                <a:gd name="T8" fmla="*/ 15 w 39"/>
                <a:gd name="T9" fmla="*/ 0 h 39"/>
              </a:gdLst>
              <a:ahLst/>
              <a:cxnLst>
                <a:cxn ang="0">
                  <a:pos x="T0" y="T1"/>
                </a:cxn>
                <a:cxn ang="0">
                  <a:pos x="T2" y="T3"/>
                </a:cxn>
                <a:cxn ang="0">
                  <a:pos x="T4" y="T5"/>
                </a:cxn>
                <a:cxn ang="0">
                  <a:pos x="T6" y="T7"/>
                </a:cxn>
                <a:cxn ang="0">
                  <a:pos x="T8" y="T9"/>
                </a:cxn>
              </a:cxnLst>
              <a:rect l="0" t="0" r="r" b="b"/>
              <a:pathLst>
                <a:path w="39" h="39">
                  <a:moveTo>
                    <a:pt x="15" y="0"/>
                  </a:moveTo>
                  <a:lnTo>
                    <a:pt x="0" y="16"/>
                  </a:lnTo>
                  <a:lnTo>
                    <a:pt x="23" y="39"/>
                  </a:lnTo>
                  <a:lnTo>
                    <a:pt x="39" y="24"/>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Freeform 387">
              <a:extLst>
                <a:ext uri="{FF2B5EF4-FFF2-40B4-BE49-F238E27FC236}">
                  <a16:creationId xmlns:a16="http://schemas.microsoft.com/office/drawing/2014/main" id="{F8549075-FDB5-4506-A6EC-6FA7BCF80DF2}"/>
                </a:ext>
              </a:extLst>
            </p:cNvPr>
            <p:cNvSpPr>
              <a:spLocks/>
            </p:cNvSpPr>
            <p:nvPr/>
          </p:nvSpPr>
          <p:spPr bwMode="auto">
            <a:xfrm>
              <a:off x="10115550" y="4360863"/>
              <a:ext cx="384175" cy="384175"/>
            </a:xfrm>
            <a:custGeom>
              <a:avLst/>
              <a:gdLst>
                <a:gd name="T0" fmla="*/ 223 w 288"/>
                <a:gd name="T1" fmla="*/ 162 h 287"/>
                <a:gd name="T2" fmla="*/ 203 w 288"/>
                <a:gd name="T3" fmla="*/ 167 h 287"/>
                <a:gd name="T4" fmla="*/ 120 w 288"/>
                <a:gd name="T5" fmla="*/ 84 h 287"/>
                <a:gd name="T6" fmla="*/ 125 w 288"/>
                <a:gd name="T7" fmla="*/ 65 h 287"/>
                <a:gd name="T8" fmla="*/ 61 w 288"/>
                <a:gd name="T9" fmla="*/ 0 h 287"/>
                <a:gd name="T10" fmla="*/ 60 w 288"/>
                <a:gd name="T11" fmla="*/ 0 h 287"/>
                <a:gd name="T12" fmla="*/ 54 w 288"/>
                <a:gd name="T13" fmla="*/ 6 h 287"/>
                <a:gd name="T14" fmla="*/ 79 w 288"/>
                <a:gd name="T15" fmla="*/ 44 h 287"/>
                <a:gd name="T16" fmla="*/ 45 w 288"/>
                <a:gd name="T17" fmla="*/ 78 h 287"/>
                <a:gd name="T18" fmla="*/ 38 w 288"/>
                <a:gd name="T19" fmla="*/ 79 h 287"/>
                <a:gd name="T20" fmla="*/ 6 w 288"/>
                <a:gd name="T21" fmla="*/ 54 h 287"/>
                <a:gd name="T22" fmla="*/ 0 w 288"/>
                <a:gd name="T23" fmla="*/ 60 h 287"/>
                <a:gd name="T24" fmla="*/ 65 w 288"/>
                <a:gd name="T25" fmla="*/ 125 h 287"/>
                <a:gd name="T26" fmla="*/ 84 w 288"/>
                <a:gd name="T27" fmla="*/ 120 h 287"/>
                <a:gd name="T28" fmla="*/ 167 w 288"/>
                <a:gd name="T29" fmla="*/ 203 h 287"/>
                <a:gd name="T30" fmla="*/ 162 w 288"/>
                <a:gd name="T31" fmla="*/ 222 h 287"/>
                <a:gd name="T32" fmla="*/ 227 w 288"/>
                <a:gd name="T33" fmla="*/ 287 h 287"/>
                <a:gd name="T34" fmla="*/ 227 w 288"/>
                <a:gd name="T35" fmla="*/ 287 h 287"/>
                <a:gd name="T36" fmla="*/ 233 w 288"/>
                <a:gd name="T37" fmla="*/ 281 h 287"/>
                <a:gd name="T38" fmla="*/ 209 w 288"/>
                <a:gd name="T39" fmla="*/ 243 h 287"/>
                <a:gd name="T40" fmla="*/ 243 w 288"/>
                <a:gd name="T41" fmla="*/ 208 h 287"/>
                <a:gd name="T42" fmla="*/ 250 w 288"/>
                <a:gd name="T43" fmla="*/ 208 h 287"/>
                <a:gd name="T44" fmla="*/ 282 w 288"/>
                <a:gd name="T45" fmla="*/ 233 h 287"/>
                <a:gd name="T46" fmla="*/ 288 w 288"/>
                <a:gd name="T47" fmla="*/ 227 h 287"/>
                <a:gd name="T48" fmla="*/ 223 w 288"/>
                <a:gd name="T49" fmla="*/ 16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7">
                  <a:moveTo>
                    <a:pt x="223" y="162"/>
                  </a:moveTo>
                  <a:cubicBezTo>
                    <a:pt x="216" y="162"/>
                    <a:pt x="210" y="164"/>
                    <a:pt x="203" y="167"/>
                  </a:cubicBezTo>
                  <a:cubicBezTo>
                    <a:pt x="120" y="84"/>
                    <a:pt x="120" y="84"/>
                    <a:pt x="120" y="84"/>
                  </a:cubicBezTo>
                  <a:cubicBezTo>
                    <a:pt x="123" y="77"/>
                    <a:pt x="125" y="71"/>
                    <a:pt x="125" y="65"/>
                  </a:cubicBezTo>
                  <a:cubicBezTo>
                    <a:pt x="125" y="32"/>
                    <a:pt x="94" y="0"/>
                    <a:pt x="61" y="0"/>
                  </a:cubicBezTo>
                  <a:cubicBezTo>
                    <a:pt x="61" y="0"/>
                    <a:pt x="60" y="0"/>
                    <a:pt x="60" y="0"/>
                  </a:cubicBezTo>
                  <a:cubicBezTo>
                    <a:pt x="60" y="0"/>
                    <a:pt x="56" y="3"/>
                    <a:pt x="54" y="6"/>
                  </a:cubicBezTo>
                  <a:cubicBezTo>
                    <a:pt x="81" y="32"/>
                    <a:pt x="79" y="28"/>
                    <a:pt x="79" y="44"/>
                  </a:cubicBezTo>
                  <a:cubicBezTo>
                    <a:pt x="79" y="57"/>
                    <a:pt x="58" y="78"/>
                    <a:pt x="45" y="78"/>
                  </a:cubicBezTo>
                  <a:cubicBezTo>
                    <a:pt x="42" y="78"/>
                    <a:pt x="40" y="79"/>
                    <a:pt x="38" y="79"/>
                  </a:cubicBezTo>
                  <a:cubicBezTo>
                    <a:pt x="29" y="79"/>
                    <a:pt x="29" y="77"/>
                    <a:pt x="6" y="54"/>
                  </a:cubicBezTo>
                  <a:cubicBezTo>
                    <a:pt x="4" y="56"/>
                    <a:pt x="0" y="60"/>
                    <a:pt x="0" y="60"/>
                  </a:cubicBezTo>
                  <a:cubicBezTo>
                    <a:pt x="0" y="93"/>
                    <a:pt x="32" y="125"/>
                    <a:pt x="65" y="125"/>
                  </a:cubicBezTo>
                  <a:cubicBezTo>
                    <a:pt x="71" y="125"/>
                    <a:pt x="78" y="123"/>
                    <a:pt x="84" y="120"/>
                  </a:cubicBezTo>
                  <a:cubicBezTo>
                    <a:pt x="167" y="203"/>
                    <a:pt x="167" y="203"/>
                    <a:pt x="167" y="203"/>
                  </a:cubicBezTo>
                  <a:cubicBezTo>
                    <a:pt x="164" y="210"/>
                    <a:pt x="162" y="216"/>
                    <a:pt x="162" y="222"/>
                  </a:cubicBezTo>
                  <a:cubicBezTo>
                    <a:pt x="162" y="255"/>
                    <a:pt x="194" y="287"/>
                    <a:pt x="227" y="287"/>
                  </a:cubicBezTo>
                  <a:cubicBezTo>
                    <a:pt x="227" y="287"/>
                    <a:pt x="227" y="287"/>
                    <a:pt x="227" y="287"/>
                  </a:cubicBezTo>
                  <a:cubicBezTo>
                    <a:pt x="228" y="287"/>
                    <a:pt x="231" y="283"/>
                    <a:pt x="233" y="281"/>
                  </a:cubicBezTo>
                  <a:cubicBezTo>
                    <a:pt x="207" y="255"/>
                    <a:pt x="209" y="259"/>
                    <a:pt x="209" y="243"/>
                  </a:cubicBezTo>
                  <a:cubicBezTo>
                    <a:pt x="209" y="229"/>
                    <a:pt x="230" y="208"/>
                    <a:pt x="243" y="208"/>
                  </a:cubicBezTo>
                  <a:cubicBezTo>
                    <a:pt x="246" y="208"/>
                    <a:pt x="248" y="208"/>
                    <a:pt x="250" y="208"/>
                  </a:cubicBezTo>
                  <a:cubicBezTo>
                    <a:pt x="259" y="208"/>
                    <a:pt x="259" y="210"/>
                    <a:pt x="282" y="233"/>
                  </a:cubicBezTo>
                  <a:cubicBezTo>
                    <a:pt x="284" y="231"/>
                    <a:pt x="288" y="227"/>
                    <a:pt x="288" y="227"/>
                  </a:cubicBezTo>
                  <a:cubicBezTo>
                    <a:pt x="287" y="194"/>
                    <a:pt x="256" y="162"/>
                    <a:pt x="223"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8" name="TextBox 13">
            <a:extLst>
              <a:ext uri="{FF2B5EF4-FFF2-40B4-BE49-F238E27FC236}">
                <a16:creationId xmlns:a16="http://schemas.microsoft.com/office/drawing/2014/main" id="{8E354311-E2BF-458A-B1E1-1F65D079C983}"/>
              </a:ext>
            </a:extLst>
          </p:cNvPr>
          <p:cNvSpPr txBox="1">
            <a:spLocks noChangeArrowheads="1"/>
          </p:cNvSpPr>
          <p:nvPr/>
        </p:nvSpPr>
        <p:spPr bwMode="auto">
          <a:xfrm>
            <a:off x="703878" y="1067000"/>
            <a:ext cx="182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本项目贡献</a:t>
            </a:r>
          </a:p>
        </p:txBody>
      </p:sp>
      <p:grpSp>
        <p:nvGrpSpPr>
          <p:cNvPr id="70" name="组合 69">
            <a:extLst>
              <a:ext uri="{FF2B5EF4-FFF2-40B4-BE49-F238E27FC236}">
                <a16:creationId xmlns:a16="http://schemas.microsoft.com/office/drawing/2014/main" id="{A5EE15E0-C648-413A-AEC7-9E31A4C27278}"/>
              </a:ext>
            </a:extLst>
          </p:cNvPr>
          <p:cNvGrpSpPr/>
          <p:nvPr/>
        </p:nvGrpSpPr>
        <p:grpSpPr>
          <a:xfrm rot="2636870">
            <a:off x="193909" y="3318782"/>
            <a:ext cx="360000" cy="360000"/>
            <a:chOff x="9879013" y="4157663"/>
            <a:chExt cx="860425" cy="862012"/>
          </a:xfrm>
        </p:grpSpPr>
        <p:sp>
          <p:nvSpPr>
            <p:cNvPr id="71" name="Teardrop 48">
              <a:extLst>
                <a:ext uri="{FF2B5EF4-FFF2-40B4-BE49-F238E27FC236}">
                  <a16:creationId xmlns:a16="http://schemas.microsoft.com/office/drawing/2014/main" id="{BA98E4F3-6B2C-49D7-961D-49DD84F641FD}"/>
                </a:ext>
              </a:extLst>
            </p:cNvPr>
            <p:cNvSpPr>
              <a:spLocks/>
            </p:cNvSpPr>
            <p:nvPr/>
          </p:nvSpPr>
          <p:spPr bwMode="auto">
            <a:xfrm>
              <a:off x="9879013" y="4157663"/>
              <a:ext cx="860425" cy="862012"/>
            </a:xfrm>
            <a:custGeom>
              <a:avLst/>
              <a:gdLst>
                <a:gd name="T0" fmla="*/ 0 w 860425"/>
                <a:gd name="T1" fmla="*/ 431006 h 862012"/>
                <a:gd name="T2" fmla="*/ 430213 w 860425"/>
                <a:gd name="T3" fmla="*/ 0 h 862012"/>
                <a:gd name="T4" fmla="*/ 860425 w 860425"/>
                <a:gd name="T5" fmla="*/ 0 h 862012"/>
                <a:gd name="T6" fmla="*/ 860425 w 860425"/>
                <a:gd name="T7" fmla="*/ 431006 h 862012"/>
                <a:gd name="T8" fmla="*/ 430212 w 860425"/>
                <a:gd name="T9" fmla="*/ 862012 h 862012"/>
                <a:gd name="T10" fmla="*/ -1 w 860425"/>
                <a:gd name="T11" fmla="*/ 431006 h 862012"/>
                <a:gd name="T12" fmla="*/ 0 w 860425"/>
                <a:gd name="T13" fmla="*/ 431006 h 862012"/>
              </a:gdLst>
              <a:ahLst/>
              <a:cxnLst>
                <a:cxn ang="0">
                  <a:pos x="T0" y="T1"/>
                </a:cxn>
                <a:cxn ang="0">
                  <a:pos x="T2" y="T3"/>
                </a:cxn>
                <a:cxn ang="0">
                  <a:pos x="T4" y="T5"/>
                </a:cxn>
                <a:cxn ang="0">
                  <a:pos x="T6" y="T7"/>
                </a:cxn>
                <a:cxn ang="0">
                  <a:pos x="T8" y="T9"/>
                </a:cxn>
                <a:cxn ang="0">
                  <a:pos x="T10" y="T11"/>
                </a:cxn>
                <a:cxn ang="0">
                  <a:pos x="T12" y="T13"/>
                </a:cxn>
              </a:cxnLst>
              <a:rect l="0" t="0" r="r" b="b"/>
              <a:pathLst>
                <a:path w="860425" h="862012">
                  <a:moveTo>
                    <a:pt x="0" y="431006"/>
                  </a:moveTo>
                  <a:cubicBezTo>
                    <a:pt x="0" y="192968"/>
                    <a:pt x="192613" y="0"/>
                    <a:pt x="430213" y="0"/>
                  </a:cubicBezTo>
                  <a:lnTo>
                    <a:pt x="860425" y="0"/>
                  </a:lnTo>
                  <a:lnTo>
                    <a:pt x="860425" y="431006"/>
                  </a:lnTo>
                  <a:cubicBezTo>
                    <a:pt x="860425" y="669044"/>
                    <a:pt x="667812" y="862012"/>
                    <a:pt x="430212" y="862012"/>
                  </a:cubicBezTo>
                  <a:cubicBezTo>
                    <a:pt x="192612" y="862012"/>
                    <a:pt x="-1" y="669044"/>
                    <a:pt x="-1" y="431006"/>
                  </a:cubicBezTo>
                  <a:lnTo>
                    <a:pt x="0" y="431006"/>
                  </a:lnTo>
                  <a:close/>
                </a:path>
              </a:pathLst>
            </a:custGeom>
            <a:solidFill>
              <a:schemeClr val="accent1"/>
            </a:solidFill>
            <a:ln>
              <a:noFill/>
            </a:ln>
          </p:spPr>
          <p:txBody>
            <a:bodyPr anchor="ctr"/>
            <a:lstStyle/>
            <a:p>
              <a:endParaRPr lang="zh-CN" altLang="en-US"/>
            </a:p>
          </p:txBody>
        </p:sp>
        <p:sp>
          <p:nvSpPr>
            <p:cNvPr id="72" name="Freeform 384">
              <a:extLst>
                <a:ext uri="{FF2B5EF4-FFF2-40B4-BE49-F238E27FC236}">
                  <a16:creationId xmlns:a16="http://schemas.microsoft.com/office/drawing/2014/main" id="{B5DD6EEB-27A0-4BEF-8E1C-043872E20D8D}"/>
                </a:ext>
              </a:extLst>
            </p:cNvPr>
            <p:cNvSpPr>
              <a:spLocks/>
            </p:cNvSpPr>
            <p:nvPr/>
          </p:nvSpPr>
          <p:spPr bwMode="auto">
            <a:xfrm>
              <a:off x="10115550" y="4559300"/>
              <a:ext cx="185738" cy="185738"/>
            </a:xfrm>
            <a:custGeom>
              <a:avLst/>
              <a:gdLst>
                <a:gd name="T0" fmla="*/ 49 w 62"/>
                <a:gd name="T1" fmla="*/ 9 h 62"/>
                <a:gd name="T2" fmla="*/ 27 w 62"/>
                <a:gd name="T3" fmla="*/ 31 h 62"/>
                <a:gd name="T4" fmla="*/ 24 w 62"/>
                <a:gd name="T5" fmla="*/ 27 h 62"/>
                <a:gd name="T6" fmla="*/ 45 w 62"/>
                <a:gd name="T7" fmla="*/ 6 h 62"/>
                <a:gd name="T8" fmla="*/ 39 w 62"/>
                <a:gd name="T9" fmla="*/ 0 h 62"/>
                <a:gd name="T10" fmla="*/ 11 w 62"/>
                <a:gd name="T11" fmla="*/ 28 h 62"/>
                <a:gd name="T12" fmla="*/ 0 w 62"/>
                <a:gd name="T13" fmla="*/ 62 h 62"/>
                <a:gd name="T14" fmla="*/ 35 w 62"/>
                <a:gd name="T15" fmla="*/ 51 h 62"/>
                <a:gd name="T16" fmla="*/ 62 w 62"/>
                <a:gd name="T17" fmla="*/ 23 h 62"/>
                <a:gd name="T18" fmla="*/ 49 w 62"/>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49" y="9"/>
                  </a:moveTo>
                  <a:lnTo>
                    <a:pt x="27" y="31"/>
                  </a:lnTo>
                  <a:lnTo>
                    <a:pt x="24" y="27"/>
                  </a:lnTo>
                  <a:lnTo>
                    <a:pt x="45" y="6"/>
                  </a:lnTo>
                  <a:lnTo>
                    <a:pt x="39" y="0"/>
                  </a:lnTo>
                  <a:lnTo>
                    <a:pt x="11" y="28"/>
                  </a:lnTo>
                  <a:lnTo>
                    <a:pt x="0" y="62"/>
                  </a:lnTo>
                  <a:lnTo>
                    <a:pt x="35" y="51"/>
                  </a:lnTo>
                  <a:lnTo>
                    <a:pt x="62" y="23"/>
                  </a:lnTo>
                  <a:lnTo>
                    <a:pt x="49"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Freeform 385">
              <a:extLst>
                <a:ext uri="{FF2B5EF4-FFF2-40B4-BE49-F238E27FC236}">
                  <a16:creationId xmlns:a16="http://schemas.microsoft.com/office/drawing/2014/main" id="{5E606AFA-02A4-4261-870C-C501DC53B6F5}"/>
                </a:ext>
              </a:extLst>
            </p:cNvPr>
            <p:cNvSpPr>
              <a:spLocks/>
            </p:cNvSpPr>
            <p:nvPr/>
          </p:nvSpPr>
          <p:spPr bwMode="auto">
            <a:xfrm>
              <a:off x="10310813" y="4432300"/>
              <a:ext cx="120650" cy="117475"/>
            </a:xfrm>
            <a:custGeom>
              <a:avLst/>
              <a:gdLst>
                <a:gd name="T0" fmla="*/ 6 w 40"/>
                <a:gd name="T1" fmla="*/ 21 h 39"/>
                <a:gd name="T2" fmla="*/ 16 w 40"/>
                <a:gd name="T3" fmla="*/ 12 h 39"/>
                <a:gd name="T4" fmla="*/ 20 w 40"/>
                <a:gd name="T5" fmla="*/ 15 h 39"/>
                <a:gd name="T6" fmla="*/ 10 w 40"/>
                <a:gd name="T7" fmla="*/ 25 h 39"/>
                <a:gd name="T8" fmla="*/ 24 w 40"/>
                <a:gd name="T9" fmla="*/ 39 h 39"/>
                <a:gd name="T10" fmla="*/ 40 w 40"/>
                <a:gd name="T11" fmla="*/ 23 h 39"/>
                <a:gd name="T12" fmla="*/ 16 w 40"/>
                <a:gd name="T13" fmla="*/ 0 h 39"/>
                <a:gd name="T14" fmla="*/ 0 w 40"/>
                <a:gd name="T15" fmla="*/ 16 h 39"/>
                <a:gd name="T16" fmla="*/ 6 w 40"/>
                <a:gd name="T17" fmla="*/ 2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9">
                  <a:moveTo>
                    <a:pt x="6" y="21"/>
                  </a:moveTo>
                  <a:lnTo>
                    <a:pt x="16" y="12"/>
                  </a:lnTo>
                  <a:lnTo>
                    <a:pt x="20" y="15"/>
                  </a:lnTo>
                  <a:lnTo>
                    <a:pt x="10" y="25"/>
                  </a:lnTo>
                  <a:lnTo>
                    <a:pt x="24" y="39"/>
                  </a:lnTo>
                  <a:lnTo>
                    <a:pt x="40" y="23"/>
                  </a:lnTo>
                  <a:lnTo>
                    <a:pt x="16" y="0"/>
                  </a:lnTo>
                  <a:lnTo>
                    <a:pt x="0" y="16"/>
                  </a:lnTo>
                  <a:lnTo>
                    <a:pt x="6"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386">
              <a:extLst>
                <a:ext uri="{FF2B5EF4-FFF2-40B4-BE49-F238E27FC236}">
                  <a16:creationId xmlns:a16="http://schemas.microsoft.com/office/drawing/2014/main" id="{48F90814-1994-41E2-A86D-C0668767D676}"/>
                </a:ext>
              </a:extLst>
            </p:cNvPr>
            <p:cNvSpPr>
              <a:spLocks/>
            </p:cNvSpPr>
            <p:nvPr/>
          </p:nvSpPr>
          <p:spPr bwMode="auto">
            <a:xfrm>
              <a:off x="10382250" y="4360863"/>
              <a:ext cx="117475" cy="117475"/>
            </a:xfrm>
            <a:custGeom>
              <a:avLst/>
              <a:gdLst>
                <a:gd name="T0" fmla="*/ 15 w 39"/>
                <a:gd name="T1" fmla="*/ 0 h 39"/>
                <a:gd name="T2" fmla="*/ 0 w 39"/>
                <a:gd name="T3" fmla="*/ 16 h 39"/>
                <a:gd name="T4" fmla="*/ 23 w 39"/>
                <a:gd name="T5" fmla="*/ 39 h 39"/>
                <a:gd name="T6" fmla="*/ 39 w 39"/>
                <a:gd name="T7" fmla="*/ 24 h 39"/>
                <a:gd name="T8" fmla="*/ 15 w 39"/>
                <a:gd name="T9" fmla="*/ 0 h 39"/>
              </a:gdLst>
              <a:ahLst/>
              <a:cxnLst>
                <a:cxn ang="0">
                  <a:pos x="T0" y="T1"/>
                </a:cxn>
                <a:cxn ang="0">
                  <a:pos x="T2" y="T3"/>
                </a:cxn>
                <a:cxn ang="0">
                  <a:pos x="T4" y="T5"/>
                </a:cxn>
                <a:cxn ang="0">
                  <a:pos x="T6" y="T7"/>
                </a:cxn>
                <a:cxn ang="0">
                  <a:pos x="T8" y="T9"/>
                </a:cxn>
              </a:cxnLst>
              <a:rect l="0" t="0" r="r" b="b"/>
              <a:pathLst>
                <a:path w="39" h="39">
                  <a:moveTo>
                    <a:pt x="15" y="0"/>
                  </a:moveTo>
                  <a:lnTo>
                    <a:pt x="0" y="16"/>
                  </a:lnTo>
                  <a:lnTo>
                    <a:pt x="23" y="39"/>
                  </a:lnTo>
                  <a:lnTo>
                    <a:pt x="39" y="24"/>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387">
              <a:extLst>
                <a:ext uri="{FF2B5EF4-FFF2-40B4-BE49-F238E27FC236}">
                  <a16:creationId xmlns:a16="http://schemas.microsoft.com/office/drawing/2014/main" id="{C913FB24-4DDB-43BC-BC2E-08E20F4BE186}"/>
                </a:ext>
              </a:extLst>
            </p:cNvPr>
            <p:cNvSpPr>
              <a:spLocks/>
            </p:cNvSpPr>
            <p:nvPr/>
          </p:nvSpPr>
          <p:spPr bwMode="auto">
            <a:xfrm>
              <a:off x="10115550" y="4360863"/>
              <a:ext cx="384175" cy="384175"/>
            </a:xfrm>
            <a:custGeom>
              <a:avLst/>
              <a:gdLst>
                <a:gd name="T0" fmla="*/ 223 w 288"/>
                <a:gd name="T1" fmla="*/ 162 h 287"/>
                <a:gd name="T2" fmla="*/ 203 w 288"/>
                <a:gd name="T3" fmla="*/ 167 h 287"/>
                <a:gd name="T4" fmla="*/ 120 w 288"/>
                <a:gd name="T5" fmla="*/ 84 h 287"/>
                <a:gd name="T6" fmla="*/ 125 w 288"/>
                <a:gd name="T7" fmla="*/ 65 h 287"/>
                <a:gd name="T8" fmla="*/ 61 w 288"/>
                <a:gd name="T9" fmla="*/ 0 h 287"/>
                <a:gd name="T10" fmla="*/ 60 w 288"/>
                <a:gd name="T11" fmla="*/ 0 h 287"/>
                <a:gd name="T12" fmla="*/ 54 w 288"/>
                <a:gd name="T13" fmla="*/ 6 h 287"/>
                <a:gd name="T14" fmla="*/ 79 w 288"/>
                <a:gd name="T15" fmla="*/ 44 h 287"/>
                <a:gd name="T16" fmla="*/ 45 w 288"/>
                <a:gd name="T17" fmla="*/ 78 h 287"/>
                <a:gd name="T18" fmla="*/ 38 w 288"/>
                <a:gd name="T19" fmla="*/ 79 h 287"/>
                <a:gd name="T20" fmla="*/ 6 w 288"/>
                <a:gd name="T21" fmla="*/ 54 h 287"/>
                <a:gd name="T22" fmla="*/ 0 w 288"/>
                <a:gd name="T23" fmla="*/ 60 h 287"/>
                <a:gd name="T24" fmla="*/ 65 w 288"/>
                <a:gd name="T25" fmla="*/ 125 h 287"/>
                <a:gd name="T26" fmla="*/ 84 w 288"/>
                <a:gd name="T27" fmla="*/ 120 h 287"/>
                <a:gd name="T28" fmla="*/ 167 w 288"/>
                <a:gd name="T29" fmla="*/ 203 h 287"/>
                <a:gd name="T30" fmla="*/ 162 w 288"/>
                <a:gd name="T31" fmla="*/ 222 h 287"/>
                <a:gd name="T32" fmla="*/ 227 w 288"/>
                <a:gd name="T33" fmla="*/ 287 h 287"/>
                <a:gd name="T34" fmla="*/ 227 w 288"/>
                <a:gd name="T35" fmla="*/ 287 h 287"/>
                <a:gd name="T36" fmla="*/ 233 w 288"/>
                <a:gd name="T37" fmla="*/ 281 h 287"/>
                <a:gd name="T38" fmla="*/ 209 w 288"/>
                <a:gd name="T39" fmla="*/ 243 h 287"/>
                <a:gd name="T40" fmla="*/ 243 w 288"/>
                <a:gd name="T41" fmla="*/ 208 h 287"/>
                <a:gd name="T42" fmla="*/ 250 w 288"/>
                <a:gd name="T43" fmla="*/ 208 h 287"/>
                <a:gd name="T44" fmla="*/ 282 w 288"/>
                <a:gd name="T45" fmla="*/ 233 h 287"/>
                <a:gd name="T46" fmla="*/ 288 w 288"/>
                <a:gd name="T47" fmla="*/ 227 h 287"/>
                <a:gd name="T48" fmla="*/ 223 w 288"/>
                <a:gd name="T49" fmla="*/ 16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7">
                  <a:moveTo>
                    <a:pt x="223" y="162"/>
                  </a:moveTo>
                  <a:cubicBezTo>
                    <a:pt x="216" y="162"/>
                    <a:pt x="210" y="164"/>
                    <a:pt x="203" y="167"/>
                  </a:cubicBezTo>
                  <a:cubicBezTo>
                    <a:pt x="120" y="84"/>
                    <a:pt x="120" y="84"/>
                    <a:pt x="120" y="84"/>
                  </a:cubicBezTo>
                  <a:cubicBezTo>
                    <a:pt x="123" y="77"/>
                    <a:pt x="125" y="71"/>
                    <a:pt x="125" y="65"/>
                  </a:cubicBezTo>
                  <a:cubicBezTo>
                    <a:pt x="125" y="32"/>
                    <a:pt x="94" y="0"/>
                    <a:pt x="61" y="0"/>
                  </a:cubicBezTo>
                  <a:cubicBezTo>
                    <a:pt x="61" y="0"/>
                    <a:pt x="60" y="0"/>
                    <a:pt x="60" y="0"/>
                  </a:cubicBezTo>
                  <a:cubicBezTo>
                    <a:pt x="60" y="0"/>
                    <a:pt x="56" y="3"/>
                    <a:pt x="54" y="6"/>
                  </a:cubicBezTo>
                  <a:cubicBezTo>
                    <a:pt x="81" y="32"/>
                    <a:pt x="79" y="28"/>
                    <a:pt x="79" y="44"/>
                  </a:cubicBezTo>
                  <a:cubicBezTo>
                    <a:pt x="79" y="57"/>
                    <a:pt x="58" y="78"/>
                    <a:pt x="45" y="78"/>
                  </a:cubicBezTo>
                  <a:cubicBezTo>
                    <a:pt x="42" y="78"/>
                    <a:pt x="40" y="79"/>
                    <a:pt x="38" y="79"/>
                  </a:cubicBezTo>
                  <a:cubicBezTo>
                    <a:pt x="29" y="79"/>
                    <a:pt x="29" y="77"/>
                    <a:pt x="6" y="54"/>
                  </a:cubicBezTo>
                  <a:cubicBezTo>
                    <a:pt x="4" y="56"/>
                    <a:pt x="0" y="60"/>
                    <a:pt x="0" y="60"/>
                  </a:cubicBezTo>
                  <a:cubicBezTo>
                    <a:pt x="0" y="93"/>
                    <a:pt x="32" y="125"/>
                    <a:pt x="65" y="125"/>
                  </a:cubicBezTo>
                  <a:cubicBezTo>
                    <a:pt x="71" y="125"/>
                    <a:pt x="78" y="123"/>
                    <a:pt x="84" y="120"/>
                  </a:cubicBezTo>
                  <a:cubicBezTo>
                    <a:pt x="167" y="203"/>
                    <a:pt x="167" y="203"/>
                    <a:pt x="167" y="203"/>
                  </a:cubicBezTo>
                  <a:cubicBezTo>
                    <a:pt x="164" y="210"/>
                    <a:pt x="162" y="216"/>
                    <a:pt x="162" y="222"/>
                  </a:cubicBezTo>
                  <a:cubicBezTo>
                    <a:pt x="162" y="255"/>
                    <a:pt x="194" y="287"/>
                    <a:pt x="227" y="287"/>
                  </a:cubicBezTo>
                  <a:cubicBezTo>
                    <a:pt x="227" y="287"/>
                    <a:pt x="227" y="287"/>
                    <a:pt x="227" y="287"/>
                  </a:cubicBezTo>
                  <a:cubicBezTo>
                    <a:pt x="228" y="287"/>
                    <a:pt x="231" y="283"/>
                    <a:pt x="233" y="281"/>
                  </a:cubicBezTo>
                  <a:cubicBezTo>
                    <a:pt x="207" y="255"/>
                    <a:pt x="209" y="259"/>
                    <a:pt x="209" y="243"/>
                  </a:cubicBezTo>
                  <a:cubicBezTo>
                    <a:pt x="209" y="229"/>
                    <a:pt x="230" y="208"/>
                    <a:pt x="243" y="208"/>
                  </a:cubicBezTo>
                  <a:cubicBezTo>
                    <a:pt x="246" y="208"/>
                    <a:pt x="248" y="208"/>
                    <a:pt x="250" y="208"/>
                  </a:cubicBezTo>
                  <a:cubicBezTo>
                    <a:pt x="259" y="208"/>
                    <a:pt x="259" y="210"/>
                    <a:pt x="282" y="233"/>
                  </a:cubicBezTo>
                  <a:cubicBezTo>
                    <a:pt x="284" y="231"/>
                    <a:pt x="288" y="227"/>
                    <a:pt x="288" y="227"/>
                  </a:cubicBezTo>
                  <a:cubicBezTo>
                    <a:pt x="287" y="194"/>
                    <a:pt x="256" y="162"/>
                    <a:pt x="223"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6" name="TextBox 13">
            <a:extLst>
              <a:ext uri="{FF2B5EF4-FFF2-40B4-BE49-F238E27FC236}">
                <a16:creationId xmlns:a16="http://schemas.microsoft.com/office/drawing/2014/main" id="{D9B36A3E-9478-46D9-A012-6335E269CFB5}"/>
              </a:ext>
            </a:extLst>
          </p:cNvPr>
          <p:cNvSpPr txBox="1">
            <a:spLocks noChangeArrowheads="1"/>
          </p:cNvSpPr>
          <p:nvPr/>
        </p:nvSpPr>
        <p:spPr bwMode="auto">
          <a:xfrm>
            <a:off x="703876" y="3303364"/>
            <a:ext cx="16297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未来工作</a:t>
            </a:r>
          </a:p>
        </p:txBody>
      </p:sp>
      <p:pic>
        <p:nvPicPr>
          <p:cNvPr id="79" name="Picture 2" descr="Discussion and Conclusion – Dr-Qais.Com">
            <a:extLst>
              <a:ext uri="{FF2B5EF4-FFF2-40B4-BE49-F238E27FC236}">
                <a16:creationId xmlns:a16="http://schemas.microsoft.com/office/drawing/2014/main" id="{6D92B7A6-7568-4BAA-BFF5-7E50CDA43F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1770" y="2268752"/>
            <a:ext cx="3652381" cy="273928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5995DCC5-39C6-4A38-88D5-C05AE7D2102C}"/>
              </a:ext>
            </a:extLst>
          </p:cNvPr>
          <p:cNvSpPr txBox="1"/>
          <p:nvPr/>
        </p:nvSpPr>
        <p:spPr>
          <a:xfrm>
            <a:off x="497321" y="4965730"/>
            <a:ext cx="5114178" cy="12464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a:ln w="0"/>
                <a:solidFill>
                  <a:schemeClr val="tx1"/>
                </a:solidFill>
                <a:ea typeface="宋体" panose="02010600030101010101" pitchFamily="2" charset="-122"/>
              </a:rPr>
              <a:t>数据集方面</a:t>
            </a:r>
            <a:endParaRPr lang="en-US" altLang="zh-CN" sz="2000" b="1" dirty="0">
              <a:ln w="0"/>
              <a:solidFill>
                <a:schemeClr val="tx1"/>
              </a:solidFill>
              <a:ea typeface="宋体" panose="02010600030101010101" pitchFamily="2" charset="-122"/>
            </a:endParaRPr>
          </a:p>
          <a:p>
            <a:pPr marL="800100" lvl="1" indent="-342900">
              <a:lnSpc>
                <a:spcPct val="150000"/>
              </a:lnSpc>
              <a:buFont typeface="Arial" panose="020B0604020202020204" pitchFamily="34" charset="0"/>
              <a:buChar char="•"/>
            </a:pPr>
            <a:r>
              <a:rPr lang="zh-CN" altLang="en-US" dirty="0">
                <a:ln w="0"/>
                <a:solidFill>
                  <a:schemeClr val="tx1"/>
                </a:solidFill>
                <a:effectLst/>
                <a:ea typeface="宋体" panose="02010600030101010101" pitchFamily="2" charset="-122"/>
              </a:rPr>
              <a:t>利用</a:t>
            </a:r>
            <a:r>
              <a:rPr lang="zh-CN" altLang="en-US" dirty="0">
                <a:ln w="0"/>
                <a:solidFill>
                  <a:schemeClr val="accent1"/>
                </a:solidFill>
                <a:effectLst/>
                <a:ea typeface="宋体" panose="02010600030101010101" pitchFamily="2" charset="-122"/>
              </a:rPr>
              <a:t>英文</a:t>
            </a:r>
            <a:r>
              <a:rPr lang="zh-CN" altLang="en-US" dirty="0">
                <a:ln w="0"/>
                <a:solidFill>
                  <a:schemeClr val="tx1"/>
                </a:solidFill>
                <a:effectLst/>
                <a:ea typeface="宋体" panose="02010600030101010101" pitchFamily="2" charset="-122"/>
              </a:rPr>
              <a:t>假新闻数据集增加</a:t>
            </a:r>
            <a:r>
              <a:rPr lang="zh-CN" altLang="en-US" b="1" dirty="0">
                <a:ln w="0"/>
                <a:solidFill>
                  <a:srgbClr val="C00000"/>
                </a:solidFill>
                <a:effectLst/>
                <a:ea typeface="宋体" panose="02010600030101010101" pitchFamily="2" charset="-122"/>
              </a:rPr>
              <a:t>假新闻数量</a:t>
            </a:r>
            <a:endParaRPr lang="en-US" altLang="zh-CN" b="1" dirty="0">
              <a:ln w="0"/>
              <a:solidFill>
                <a:srgbClr val="C00000"/>
              </a:solidFill>
              <a:effectLst/>
              <a:ea typeface="宋体" panose="02010600030101010101" pitchFamily="2" charset="-122"/>
            </a:endParaRPr>
          </a:p>
          <a:p>
            <a:endParaRPr lang="zh-CN" altLang="en-US" dirty="0"/>
          </a:p>
        </p:txBody>
      </p:sp>
      <p:sp>
        <p:nvSpPr>
          <p:cNvPr id="3" name="文本框 2">
            <a:extLst>
              <a:ext uri="{FF2B5EF4-FFF2-40B4-BE49-F238E27FC236}">
                <a16:creationId xmlns:a16="http://schemas.microsoft.com/office/drawing/2014/main" id="{1FED551C-0135-48F0-9C82-E5D8E1EC2DC5}"/>
              </a:ext>
            </a:extLst>
          </p:cNvPr>
          <p:cNvSpPr txBox="1"/>
          <p:nvPr/>
        </p:nvSpPr>
        <p:spPr>
          <a:xfrm>
            <a:off x="497321" y="1556121"/>
            <a:ext cx="5377006" cy="142526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n w="0"/>
                <a:solidFill>
                  <a:schemeClr val="tx1"/>
                </a:solidFill>
                <a:effectLst/>
                <a:ea typeface="宋体" panose="02010600030101010101" pitchFamily="2" charset="-122"/>
              </a:rPr>
              <a:t>设计了一</a:t>
            </a:r>
            <a:r>
              <a:rPr lang="zh-CN" altLang="en-US" sz="2000" dirty="0">
                <a:ln w="0"/>
                <a:ea typeface="宋体" panose="02010600030101010101" pitchFamily="2" charset="-122"/>
              </a:rPr>
              <a:t>套</a:t>
            </a:r>
            <a:r>
              <a:rPr lang="zh-CN" altLang="en-US" sz="2000" dirty="0">
                <a:ln w="0"/>
                <a:solidFill>
                  <a:schemeClr val="tx1"/>
                </a:solidFill>
                <a:effectLst/>
                <a:ea typeface="宋体" panose="02010600030101010101" pitchFamily="2" charset="-122"/>
              </a:rPr>
              <a:t>长文本假新闻检测</a:t>
            </a:r>
            <a:r>
              <a:rPr lang="zh-CN" altLang="en-US" sz="2000" b="1" dirty="0">
                <a:ln w="0"/>
                <a:solidFill>
                  <a:srgbClr val="C00000"/>
                </a:solidFill>
                <a:effectLst/>
                <a:ea typeface="宋体" panose="02010600030101010101" pitchFamily="2" charset="-122"/>
              </a:rPr>
              <a:t>系统</a:t>
            </a:r>
            <a:endParaRPr lang="en-US" altLang="zh-CN" sz="2000" b="1" dirty="0">
              <a:ln w="0"/>
              <a:solidFill>
                <a:srgbClr val="C00000"/>
              </a:solidFill>
              <a:effectLst/>
              <a:ea typeface="宋体" panose="02010600030101010101" pitchFamily="2" charset="-122"/>
            </a:endParaRPr>
          </a:p>
          <a:p>
            <a:pPr marL="342900" indent="-342900">
              <a:lnSpc>
                <a:spcPct val="150000"/>
              </a:lnSpc>
              <a:buFont typeface="Arial" panose="020B0604020202020204" pitchFamily="34" charset="0"/>
              <a:buChar char="•"/>
            </a:pPr>
            <a:r>
              <a:rPr lang="zh-CN" altLang="en-US" sz="2000" dirty="0">
                <a:ln w="0"/>
                <a:ea typeface="宋体" panose="02010600030101010101" pitchFamily="2" charset="-122"/>
              </a:rPr>
              <a:t>提出了一个以新</a:t>
            </a:r>
            <a:r>
              <a:rPr lang="zh-CN" altLang="en-US" sz="2000" dirty="0">
                <a:ln w="0"/>
                <a:solidFill>
                  <a:schemeClr val="tx1"/>
                </a:solidFill>
                <a:effectLst/>
                <a:ea typeface="宋体" panose="02010600030101010101" pitchFamily="2" charset="-122"/>
              </a:rPr>
              <a:t>冠肺炎疫情为主题的</a:t>
            </a:r>
            <a:r>
              <a:rPr lang="zh-CN" altLang="en-US" sz="2000" b="1" dirty="0">
                <a:ln w="0"/>
                <a:ea typeface="宋体" panose="02010600030101010101" pitchFamily="2" charset="-122"/>
              </a:rPr>
              <a:t>长文本</a:t>
            </a:r>
            <a:r>
              <a:rPr lang="zh-CN" altLang="en-US" sz="2000" dirty="0">
                <a:ln w="0"/>
                <a:solidFill>
                  <a:schemeClr val="tx1"/>
                </a:solidFill>
                <a:ea typeface="宋体" panose="02010600030101010101" pitchFamily="2" charset="-122"/>
              </a:rPr>
              <a:t>假新闻检测</a:t>
            </a:r>
            <a:r>
              <a:rPr lang="zh-CN" altLang="en-US" sz="2000" b="1" dirty="0">
                <a:ln w="0"/>
                <a:solidFill>
                  <a:srgbClr val="C00000"/>
                </a:solidFill>
                <a:ea typeface="宋体" panose="02010600030101010101" pitchFamily="2" charset="-122"/>
              </a:rPr>
              <a:t>数据集</a:t>
            </a:r>
            <a:endParaRPr lang="zh-CN" altLang="en-US" b="1" dirty="0">
              <a:solidFill>
                <a:srgbClr val="C00000"/>
              </a:solidFill>
            </a:endParaRPr>
          </a:p>
        </p:txBody>
      </p:sp>
      <p:sp>
        <p:nvSpPr>
          <p:cNvPr id="4" name="文本框 3">
            <a:extLst>
              <a:ext uri="{FF2B5EF4-FFF2-40B4-BE49-F238E27FC236}">
                <a16:creationId xmlns:a16="http://schemas.microsoft.com/office/drawing/2014/main" id="{06B2E1E7-0F77-4F5C-AF19-38E1BE0B3DAF}"/>
              </a:ext>
            </a:extLst>
          </p:cNvPr>
          <p:cNvSpPr txBox="1"/>
          <p:nvPr/>
        </p:nvSpPr>
        <p:spPr>
          <a:xfrm>
            <a:off x="497321" y="3649981"/>
            <a:ext cx="5485168" cy="166199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a:ln w="0"/>
                <a:solidFill>
                  <a:schemeClr val="tx1"/>
                </a:solidFill>
                <a:ea typeface="宋体" panose="02010600030101010101" pitchFamily="2" charset="-122"/>
              </a:rPr>
              <a:t>假新闻检测数据系统</a:t>
            </a:r>
            <a:endParaRPr lang="en-US" altLang="zh-CN" sz="2000" b="1" dirty="0">
              <a:ln w="0"/>
              <a:solidFill>
                <a:schemeClr val="tx1"/>
              </a:solidFill>
              <a:ea typeface="宋体" panose="02010600030101010101" pitchFamily="2" charset="-122"/>
            </a:endParaRPr>
          </a:p>
          <a:p>
            <a:pPr marL="800100" lvl="1" indent="-342900">
              <a:lnSpc>
                <a:spcPct val="150000"/>
              </a:lnSpc>
              <a:buFont typeface="Arial" panose="020B0604020202020204" pitchFamily="34" charset="0"/>
              <a:buChar char="•"/>
            </a:pPr>
            <a:r>
              <a:rPr lang="zh-CN" altLang="en-US" dirty="0">
                <a:ln w="0"/>
                <a:solidFill>
                  <a:schemeClr val="tx1"/>
                </a:solidFill>
                <a:ea typeface="宋体" panose="02010600030101010101" pitchFamily="2" charset="-122"/>
              </a:rPr>
              <a:t>将离线的证据检索改为</a:t>
            </a:r>
            <a:r>
              <a:rPr lang="zh-CN" altLang="en-US" b="1" dirty="0">
                <a:ln w="0"/>
                <a:solidFill>
                  <a:srgbClr val="C00000"/>
                </a:solidFill>
                <a:ea typeface="宋体" panose="02010600030101010101" pitchFamily="2" charset="-122"/>
              </a:rPr>
              <a:t>在线</a:t>
            </a:r>
            <a:r>
              <a:rPr lang="zh-CN" altLang="en-US" dirty="0">
                <a:ln w="0"/>
                <a:solidFill>
                  <a:schemeClr val="tx1"/>
                </a:solidFill>
                <a:ea typeface="宋体" panose="02010600030101010101" pitchFamily="2" charset="-122"/>
              </a:rPr>
              <a:t>的证据检索</a:t>
            </a:r>
            <a:endParaRPr lang="en-US" altLang="zh-CN" dirty="0">
              <a:ln w="0"/>
              <a:solidFill>
                <a:schemeClr val="tx1"/>
              </a:solidFill>
              <a:ea typeface="宋体" panose="02010600030101010101" pitchFamily="2" charset="-122"/>
            </a:endParaRPr>
          </a:p>
          <a:p>
            <a:pPr marL="742950" lvl="1" indent="-285750">
              <a:lnSpc>
                <a:spcPct val="150000"/>
              </a:lnSpc>
              <a:buFont typeface="Arial" panose="020B0604020202020204" pitchFamily="34" charset="0"/>
              <a:buChar char="•"/>
            </a:pPr>
            <a:r>
              <a:rPr lang="zh-CN" altLang="en-US" dirty="0">
                <a:ln w="0"/>
                <a:solidFill>
                  <a:schemeClr val="tx1"/>
                </a:solidFill>
                <a:ea typeface="宋体" panose="02010600030101010101" pitchFamily="2" charset="-122"/>
              </a:rPr>
              <a:t>设计更加</a:t>
            </a:r>
            <a:r>
              <a:rPr lang="zh-CN" altLang="en-US" b="1" dirty="0">
                <a:ln w="0"/>
                <a:solidFill>
                  <a:srgbClr val="C00000"/>
                </a:solidFill>
                <a:ea typeface="宋体" panose="02010600030101010101" pitchFamily="2" charset="-122"/>
              </a:rPr>
              <a:t>细粒度</a:t>
            </a:r>
            <a:r>
              <a:rPr lang="zh-CN" altLang="en-US" dirty="0">
                <a:ln w="0"/>
                <a:solidFill>
                  <a:schemeClr val="tx1"/>
                </a:solidFill>
                <a:ea typeface="宋体" panose="02010600030101010101" pitchFamily="2" charset="-122"/>
              </a:rPr>
              <a:t>的交互特征提取模块</a:t>
            </a:r>
            <a:endParaRPr lang="en-US" altLang="zh-CN" dirty="0">
              <a:ln w="0"/>
              <a:solidFill>
                <a:schemeClr val="tx1"/>
              </a:solidFill>
              <a:ea typeface="宋体" panose="02010600030101010101" pitchFamily="2"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ppt_w</p:attrName>
                                        </p:attrNameLst>
                                      </p:cBhvr>
                                      <p:tavLst>
                                        <p:tav tm="0">
                                          <p:val>
                                            <p:fltVal val="0"/>
                                          </p:val>
                                        </p:tav>
                                        <p:tav tm="100000">
                                          <p:val>
                                            <p:strVal val="#ppt_w"/>
                                          </p:val>
                                        </p:tav>
                                      </p:tavLst>
                                    </p:anim>
                                    <p:anim calcmode="lin" valueType="num">
                                      <p:cBhvr>
                                        <p:cTn id="14" dur="500" fill="hold"/>
                                        <p:tgtEl>
                                          <p:spTgt spid="62"/>
                                        </p:tgtEl>
                                        <p:attrNameLst>
                                          <p:attrName>ppt_h</p:attrName>
                                        </p:attrNameLst>
                                      </p:cBhvr>
                                      <p:tavLst>
                                        <p:tav tm="0">
                                          <p:val>
                                            <p:fltVal val="0"/>
                                          </p:val>
                                        </p:tav>
                                        <p:tav tm="100000">
                                          <p:val>
                                            <p:strVal val="#ppt_h"/>
                                          </p:val>
                                        </p:tav>
                                      </p:tavLst>
                                    </p:anim>
                                    <p:animEffect transition="in" filter="fade">
                                      <p:cBhvr>
                                        <p:cTn id="15" dur="500"/>
                                        <p:tgtEl>
                                          <p:spTgt spid="6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fltVal val="0"/>
                                          </p:val>
                                        </p:tav>
                                        <p:tav tm="100000">
                                          <p:val>
                                            <p:strVal val="#ppt_w"/>
                                          </p:val>
                                        </p:tav>
                                      </p:tavLst>
                                    </p:anim>
                                    <p:anim calcmode="lin" valueType="num">
                                      <p:cBhvr>
                                        <p:cTn id="24" dur="500" fill="hold"/>
                                        <p:tgtEl>
                                          <p:spTgt spid="70"/>
                                        </p:tgtEl>
                                        <p:attrNameLst>
                                          <p:attrName>ppt_h</p:attrName>
                                        </p:attrNameLst>
                                      </p:cBhvr>
                                      <p:tavLst>
                                        <p:tav tm="0">
                                          <p:val>
                                            <p:fltVal val="0"/>
                                          </p:val>
                                        </p:tav>
                                        <p:tav tm="100000">
                                          <p:val>
                                            <p:strVal val="#ppt_h"/>
                                          </p:val>
                                        </p:tav>
                                      </p:tavLst>
                                    </p:anim>
                                    <p:animEffect transition="in" filter="fade">
                                      <p:cBhvr>
                                        <p:cTn id="25" dur="500"/>
                                        <p:tgtEl>
                                          <p:spTgt spid="70"/>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68" grpId="0"/>
      <p:bldP spid="7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圆角矩形 3"/>
          <p:cNvSpPr/>
          <p:nvPr/>
        </p:nvSpPr>
        <p:spPr>
          <a:xfrm>
            <a:off x="61752" y="61592"/>
            <a:ext cx="12073098" cy="6739258"/>
          </a:xfrm>
          <a:prstGeom prst="roundRect">
            <a:avLst>
              <a:gd name="adj" fmla="val 1164"/>
            </a:avLst>
          </a:prstGeom>
          <a:noFill/>
          <a:ln>
            <a:solidFill>
              <a:srgbClr val="63866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tx1"/>
              </a:solidFill>
              <a:latin typeface="宋体" panose="02010600030101010101" pitchFamily="2" charset="-122"/>
              <a:ea typeface="宋体" panose="02010600030101010101" pitchFamily="2" charset="-122"/>
            </a:endParaRPr>
          </a:p>
        </p:txBody>
      </p:sp>
      <p:sp>
        <p:nvSpPr>
          <p:cNvPr id="44" name="文本框 43">
            <a:extLst>
              <a:ext uri="{FF2B5EF4-FFF2-40B4-BE49-F238E27FC236}">
                <a16:creationId xmlns:a16="http://schemas.microsoft.com/office/drawing/2014/main" id="{ABEBCA7C-DFDA-4A5B-B5C9-CE6513DBF3AE}"/>
              </a:ext>
            </a:extLst>
          </p:cNvPr>
          <p:cNvSpPr txBox="1"/>
          <p:nvPr/>
        </p:nvSpPr>
        <p:spPr>
          <a:xfrm>
            <a:off x="265000" y="569509"/>
            <a:ext cx="11865248" cy="5893921"/>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300" dirty="0">
                <a:ln w="0"/>
                <a:solidFill>
                  <a:schemeClr val="tx1"/>
                </a:solidFill>
                <a:ea typeface="宋体" panose="02010600030101010101" pitchFamily="2" charset="-122"/>
              </a:rPr>
              <a:t>[1]</a:t>
            </a:r>
            <a:r>
              <a:rPr lang="en-US" altLang="zh-CN" sz="1300" dirty="0"/>
              <a:t> Winkler, W.E. String Comparator Metrics and Enhanced Decision Rules in the </a:t>
            </a:r>
            <a:r>
              <a:rPr lang="en-US" altLang="zh-CN" sz="1300" dirty="0" err="1"/>
              <a:t>Fellegi-Sunter</a:t>
            </a:r>
            <a:r>
              <a:rPr lang="en-US" altLang="zh-CN" sz="1300" dirty="0"/>
              <a:t> Model of Record Linkage. 1990. </a:t>
            </a:r>
            <a:endParaRPr lang="en-US" altLang="zh-CN" sz="1300" dirty="0">
              <a:ln w="0"/>
              <a:solidFill>
                <a:schemeClr val="tx1"/>
              </a:solidFill>
              <a:ea typeface="宋体" panose="02010600030101010101" pitchFamily="2" charset="-122"/>
            </a:endParaRPr>
          </a:p>
          <a:p>
            <a:r>
              <a:rPr lang="en-US" altLang="zh-CN" sz="1300" dirty="0">
                <a:ln w="0"/>
                <a:solidFill>
                  <a:schemeClr val="tx1"/>
                </a:solidFill>
                <a:ea typeface="宋体" panose="02010600030101010101" pitchFamily="2" charset="-122"/>
              </a:rPr>
              <a:t>[2]</a:t>
            </a:r>
            <a:r>
              <a:rPr lang="en-US" altLang="zh-CN" sz="1300" dirty="0"/>
              <a:t> Huang, P.S.; He, X.; Gao, J.; Deng, L.; </a:t>
            </a:r>
            <a:r>
              <a:rPr lang="en-US" altLang="zh-CN" sz="1300" dirty="0" err="1"/>
              <a:t>Acero</a:t>
            </a:r>
            <a:r>
              <a:rPr lang="en-US" altLang="zh-CN" sz="1300" dirty="0"/>
              <a:t>, A.; Heck, L. Learning deep structured semantic models for web search using clickthrough data. In Proceedings of the 22nd ACM International Conference on Information &amp; Knowledge Management, Burlingame, CA, USA, 27 October–1 November 2013; pp. 2333–2338.</a:t>
            </a:r>
            <a:endParaRPr lang="en-US" altLang="zh-CN" sz="1300" dirty="0">
              <a:ln w="0"/>
              <a:solidFill>
                <a:schemeClr val="tx1"/>
              </a:solidFill>
              <a:ea typeface="宋体" panose="02010600030101010101" pitchFamily="2" charset="-122"/>
            </a:endParaRPr>
          </a:p>
          <a:p>
            <a:r>
              <a:rPr lang="en-US" altLang="zh-CN" sz="1300" dirty="0">
                <a:ln w="0"/>
                <a:solidFill>
                  <a:schemeClr val="tx1"/>
                </a:solidFill>
                <a:ea typeface="宋体" panose="02010600030101010101" pitchFamily="2" charset="-122"/>
              </a:rPr>
              <a:t>[3]</a:t>
            </a:r>
            <a:r>
              <a:rPr lang="en-US" altLang="zh-CN" sz="1300" dirty="0"/>
              <a:t> Wan, S.; Lan, Y.; Guo, J.; Xu, J.; Pang, L.; Cheng, X. A deep architecture for semantic matching with multiple positional sentence representations. In Proceedings of the Thirtieth AAAI Conference on Artificial Intelligence, Phoenix, AZ, USA, 12–17 February 2016. </a:t>
            </a:r>
            <a:endParaRPr lang="en-US" altLang="zh-CN" sz="1300" dirty="0">
              <a:ln w="0"/>
              <a:solidFill>
                <a:schemeClr val="tx1"/>
              </a:solidFill>
              <a:ea typeface="宋体" panose="02010600030101010101" pitchFamily="2" charset="-122"/>
            </a:endParaRPr>
          </a:p>
          <a:p>
            <a:r>
              <a:rPr lang="en-US" altLang="zh-CN" sz="1300" dirty="0">
                <a:ln w="0"/>
                <a:solidFill>
                  <a:schemeClr val="tx1"/>
                </a:solidFill>
                <a:ea typeface="宋体" panose="02010600030101010101" pitchFamily="2" charset="-122"/>
              </a:rPr>
              <a:t>[4]</a:t>
            </a:r>
            <a:r>
              <a:rPr lang="en-US" altLang="zh-CN" sz="1300" dirty="0"/>
              <a:t> Pang, L.; Lan, Y.; Guo, J.; Xu, J.; Wan, S.; Cheng, X. Text matching as image recognition. In Proceedings of the Thirtieth AAAI Conference on Artificial Intelligence, Phoenix, AZ, USA, 12–17 February 2016.</a:t>
            </a:r>
          </a:p>
          <a:p>
            <a:r>
              <a:rPr lang="en-US" altLang="zh-CN" sz="1300" dirty="0">
                <a:ln w="0"/>
                <a:solidFill>
                  <a:schemeClr val="tx1"/>
                </a:solidFill>
                <a:ea typeface="宋体" panose="02010600030101010101" pitchFamily="2" charset="-122"/>
              </a:rPr>
              <a:t>[5] </a:t>
            </a:r>
            <a:r>
              <a:rPr lang="en-US" altLang="zh-CN" sz="1300" dirty="0"/>
              <a:t>Li, </a:t>
            </a:r>
            <a:r>
              <a:rPr lang="en-US" altLang="zh-CN" sz="1300" dirty="0" err="1"/>
              <a:t>Yujia</a:t>
            </a:r>
            <a:r>
              <a:rPr lang="en-US" altLang="zh-CN" sz="1300" dirty="0"/>
              <a:t>, </a:t>
            </a:r>
            <a:r>
              <a:rPr lang="en-US" altLang="zh-CN" sz="1300" dirty="0" err="1"/>
              <a:t>Chenjie</a:t>
            </a:r>
            <a:r>
              <a:rPr lang="en-US" altLang="zh-CN" sz="1300" dirty="0"/>
              <a:t> Gu, Thomas </a:t>
            </a:r>
            <a:r>
              <a:rPr lang="en-US" altLang="zh-CN" sz="1300" dirty="0" err="1"/>
              <a:t>Dullien</a:t>
            </a:r>
            <a:r>
              <a:rPr lang="en-US" altLang="zh-CN" sz="1300" dirty="0"/>
              <a:t>, Oriol </a:t>
            </a:r>
            <a:r>
              <a:rPr lang="en-US" altLang="zh-CN" sz="1300" dirty="0" err="1"/>
              <a:t>Vinyals</a:t>
            </a:r>
            <a:r>
              <a:rPr lang="en-US" altLang="zh-CN" sz="1300" dirty="0"/>
              <a:t>, and </a:t>
            </a:r>
            <a:r>
              <a:rPr lang="en-US" altLang="zh-CN" sz="1300" dirty="0" err="1"/>
              <a:t>Pushmeet</a:t>
            </a:r>
            <a:r>
              <a:rPr lang="en-US" altLang="zh-CN" sz="1300" dirty="0"/>
              <a:t> Kohli. "Graph matching networks for learning the similarity of graph structured objects." In International conference on machine learning, pp. 3835-3845. PMLR, 2019.</a:t>
            </a:r>
          </a:p>
          <a:p>
            <a:r>
              <a:rPr lang="en-US" altLang="zh-CN" sz="1300" dirty="0">
                <a:ln w="0"/>
                <a:solidFill>
                  <a:schemeClr val="tx1"/>
                </a:solidFill>
                <a:ea typeface="宋体" panose="02010600030101010101" pitchFamily="2" charset="-122"/>
              </a:rPr>
              <a:t>[6] </a:t>
            </a:r>
            <a:r>
              <a:rPr lang="en-US" altLang="zh-CN" sz="1300" dirty="0" err="1"/>
              <a:t>Yaqing</a:t>
            </a:r>
            <a:r>
              <a:rPr lang="en-US" altLang="zh-CN" sz="1300" dirty="0"/>
              <a:t> Wang, </a:t>
            </a:r>
            <a:r>
              <a:rPr lang="en-US" altLang="zh-CN" sz="1300" dirty="0" err="1"/>
              <a:t>Fenglong</a:t>
            </a:r>
            <a:r>
              <a:rPr lang="en-US" altLang="zh-CN" sz="1300" dirty="0"/>
              <a:t> Ma, </a:t>
            </a:r>
            <a:r>
              <a:rPr lang="en-US" altLang="zh-CN" sz="1300" dirty="0" err="1"/>
              <a:t>Zhiwei</a:t>
            </a:r>
            <a:r>
              <a:rPr lang="en-US" altLang="zh-CN" sz="1300" dirty="0"/>
              <a:t> </a:t>
            </a:r>
            <a:r>
              <a:rPr lang="en-US" altLang="zh-CN" sz="1300" dirty="0" err="1"/>
              <a:t>Jin</a:t>
            </a:r>
            <a:r>
              <a:rPr lang="en-US" altLang="zh-CN" sz="1300" dirty="0"/>
              <a:t>, Ye Yuan, </a:t>
            </a:r>
            <a:r>
              <a:rPr lang="en-US" altLang="zh-CN" sz="1300" dirty="0" err="1"/>
              <a:t>Guangxu</a:t>
            </a:r>
            <a:r>
              <a:rPr lang="en-US" altLang="zh-CN" sz="1300" dirty="0"/>
              <a:t> </a:t>
            </a:r>
            <a:r>
              <a:rPr lang="en-US" altLang="zh-CN" sz="1300" dirty="0" err="1"/>
              <a:t>Xun</a:t>
            </a:r>
            <a:r>
              <a:rPr lang="en-US" altLang="zh-CN" sz="1300" dirty="0"/>
              <a:t>, </a:t>
            </a:r>
            <a:r>
              <a:rPr lang="en-US" altLang="zh-CN" sz="1300" dirty="0" err="1"/>
              <a:t>Kishlay</a:t>
            </a:r>
            <a:r>
              <a:rPr lang="en-US" altLang="zh-CN" sz="1300" dirty="0"/>
              <a:t> Jha, Lu </a:t>
            </a:r>
            <a:r>
              <a:rPr lang="en-US" altLang="zh-CN" sz="1300" dirty="0" err="1"/>
              <a:t>Su</a:t>
            </a:r>
            <a:r>
              <a:rPr lang="en-US" altLang="zh-CN" sz="1300" dirty="0"/>
              <a:t>, and Jing Gao. 2018. EANN: Event adversarial neural networks for multi-modal fake news detection. In Proceedings of the 24th ACM SIGKDD International Conference on Knowledge Discovery and Data Mining. ACM, New York, NY, 849–857.</a:t>
            </a:r>
          </a:p>
          <a:p>
            <a:r>
              <a:rPr lang="en-US" altLang="zh-CN" sz="1300" dirty="0">
                <a:ln w="0"/>
                <a:solidFill>
                  <a:schemeClr val="tx1"/>
                </a:solidFill>
                <a:ea typeface="宋体" panose="02010600030101010101" pitchFamily="2" charset="-122"/>
              </a:rPr>
              <a:t>[7]</a:t>
            </a:r>
            <a:r>
              <a:rPr lang="en-US" altLang="zh-CN" sz="1300" dirty="0"/>
              <a:t> Tian </a:t>
            </a:r>
            <a:r>
              <a:rPr lang="en-US" altLang="zh-CN" sz="1300" dirty="0" err="1"/>
              <a:t>Bian</a:t>
            </a:r>
            <a:r>
              <a:rPr lang="en-US" altLang="zh-CN" sz="1300" dirty="0"/>
              <a:t>, Xi Xiao, </a:t>
            </a:r>
            <a:r>
              <a:rPr lang="en-US" altLang="zh-CN" sz="1300" dirty="0" err="1"/>
              <a:t>Tingyang</a:t>
            </a:r>
            <a:r>
              <a:rPr lang="en-US" altLang="zh-CN" sz="1300" dirty="0"/>
              <a:t> Xu, </a:t>
            </a:r>
            <a:r>
              <a:rPr lang="en-US" altLang="zh-CN" sz="1300" dirty="0" err="1"/>
              <a:t>Peilin</a:t>
            </a:r>
            <a:r>
              <a:rPr lang="en-US" altLang="zh-CN" sz="1300" dirty="0"/>
              <a:t> Zhao, </a:t>
            </a:r>
            <a:r>
              <a:rPr lang="en-US" altLang="zh-CN" sz="1300" dirty="0" err="1"/>
              <a:t>Wenbing</a:t>
            </a:r>
            <a:r>
              <a:rPr lang="en-US" altLang="zh-CN" sz="1300" dirty="0"/>
              <a:t> Huang, Yu Rong, and </a:t>
            </a:r>
            <a:r>
              <a:rPr lang="en-US" altLang="zh-CN" sz="1300" dirty="0" err="1"/>
              <a:t>Junzhou</a:t>
            </a:r>
            <a:r>
              <a:rPr lang="en-US" altLang="zh-CN" sz="1300" dirty="0"/>
              <a:t> Huang. 2020. Rumor detection on social media with bi-directional graph convolutional networks. arXiv:2001.06362.</a:t>
            </a:r>
          </a:p>
          <a:p>
            <a:r>
              <a:rPr lang="en-US" altLang="zh-CN" sz="1300" dirty="0">
                <a:ln w="0"/>
                <a:solidFill>
                  <a:schemeClr val="tx1"/>
                </a:solidFill>
                <a:ea typeface="宋体" panose="02010600030101010101" pitchFamily="2" charset="-122"/>
              </a:rPr>
              <a:t>[8]</a:t>
            </a:r>
            <a:r>
              <a:rPr lang="en-US" altLang="zh-CN" sz="1300" dirty="0"/>
              <a:t> Xinyi Zhou, </a:t>
            </a:r>
            <a:r>
              <a:rPr lang="en-US" altLang="zh-CN" sz="1300" dirty="0" err="1"/>
              <a:t>Atishay</a:t>
            </a:r>
            <a:r>
              <a:rPr lang="en-US" altLang="zh-CN" sz="1300" dirty="0"/>
              <a:t> Jain, </a:t>
            </a:r>
            <a:r>
              <a:rPr lang="en-US" altLang="zh-CN" sz="1300" dirty="0" err="1"/>
              <a:t>Vir</a:t>
            </a:r>
            <a:r>
              <a:rPr lang="en-US" altLang="zh-CN" sz="1300" dirty="0"/>
              <a:t> V. </a:t>
            </a:r>
            <a:r>
              <a:rPr lang="en-US" altLang="zh-CN" sz="1300" dirty="0" err="1"/>
              <a:t>Phoha</a:t>
            </a:r>
            <a:r>
              <a:rPr lang="en-US" altLang="zh-CN" sz="1300" dirty="0"/>
              <a:t>, and Reza </a:t>
            </a:r>
            <a:r>
              <a:rPr lang="en-US" altLang="zh-CN" sz="1300" dirty="0" err="1"/>
              <a:t>Zafarani</a:t>
            </a:r>
            <a:r>
              <a:rPr lang="en-US" altLang="zh-CN" sz="1300" dirty="0"/>
              <a:t>. 2019a. Fake news early detection: A theory-driven model. arXiv:1904.11679. </a:t>
            </a:r>
          </a:p>
          <a:p>
            <a:r>
              <a:rPr lang="en-US" altLang="zh-CN" sz="1300" dirty="0">
                <a:ln w="0"/>
                <a:solidFill>
                  <a:schemeClr val="tx1"/>
                </a:solidFill>
                <a:ea typeface="宋体" panose="02010600030101010101" pitchFamily="2" charset="-122"/>
              </a:rPr>
              <a:t>[9]</a:t>
            </a:r>
            <a:r>
              <a:rPr lang="en-US" altLang="zh-CN" sz="1300" dirty="0"/>
              <a:t> Xinyi Zhou and Reza </a:t>
            </a:r>
            <a:r>
              <a:rPr lang="en-US" altLang="zh-CN" sz="1300" dirty="0" err="1"/>
              <a:t>Zafarani</a:t>
            </a:r>
            <a:r>
              <a:rPr lang="en-US" altLang="zh-CN" sz="1300" dirty="0"/>
              <a:t>. 2020. A Survey of Fake News: Fundamental Theories, Detection Methods, and Opportunities. ACM </a:t>
            </a:r>
            <a:r>
              <a:rPr lang="en-US" altLang="zh-CN" sz="1300" dirty="0" err="1"/>
              <a:t>Comput</a:t>
            </a:r>
            <a:r>
              <a:rPr lang="en-US" altLang="zh-CN" sz="1300" dirty="0"/>
              <a:t>. </a:t>
            </a:r>
            <a:r>
              <a:rPr lang="en-US" altLang="zh-CN" sz="1300" dirty="0" err="1"/>
              <a:t>Surv</a:t>
            </a:r>
            <a:r>
              <a:rPr lang="en-US" altLang="zh-CN" sz="1300" dirty="0"/>
              <a:t>. 53, 5, Article 109 (September 2020), 40 pages.</a:t>
            </a:r>
            <a:endParaRPr lang="en-US" altLang="zh-CN" sz="1300" dirty="0">
              <a:ln w="0"/>
              <a:solidFill>
                <a:schemeClr val="tx1"/>
              </a:solidFill>
              <a:ea typeface="宋体" panose="02010600030101010101" pitchFamily="2" charset="-122"/>
            </a:endParaRPr>
          </a:p>
          <a:p>
            <a:pPr algn="l" fontAlgn="base" latinLnBrk="0"/>
            <a:r>
              <a:rPr lang="en-US" altLang="zh-CN" sz="1300" dirty="0"/>
              <a:t>[10] William </a:t>
            </a:r>
            <a:r>
              <a:rPr lang="en-US" altLang="zh-CN" sz="1300" dirty="0" err="1"/>
              <a:t>YangWang</a:t>
            </a:r>
            <a:r>
              <a:rPr lang="en-US" altLang="zh-CN" sz="1300" dirty="0"/>
              <a:t> 2017“Liar, Liar Pants on Fire”: A new benchmark dataset for fake news detection.</a:t>
            </a:r>
          </a:p>
          <a:p>
            <a:pPr algn="l" fontAlgn="base" latinLnBrk="0"/>
            <a:r>
              <a:rPr lang="en-US" altLang="zh-CN" sz="1300" dirty="0"/>
              <a:t>[11] Kai Shu, Deepak </a:t>
            </a:r>
            <a:r>
              <a:rPr lang="en-US" altLang="zh-CN" sz="1300" dirty="0" err="1"/>
              <a:t>Mahudeswaran</a:t>
            </a:r>
            <a:r>
              <a:rPr lang="en-US" altLang="zh-CN" sz="1300" dirty="0"/>
              <a:t>, </a:t>
            </a:r>
            <a:r>
              <a:rPr lang="en-US" altLang="zh-CN" sz="1300" dirty="0" err="1"/>
              <a:t>Suhang</a:t>
            </a:r>
            <a:r>
              <a:rPr lang="en-US" altLang="zh-CN" sz="1300" dirty="0"/>
              <a:t> Wang, Dongwon Lee, and Huan Liu. 2020 </a:t>
            </a:r>
            <a:r>
              <a:rPr lang="en-US" altLang="zh-CN" sz="1300" dirty="0" err="1"/>
              <a:t>FakeNewsNet</a:t>
            </a:r>
            <a:r>
              <a:rPr lang="en-US" altLang="zh-CN" sz="1300" dirty="0"/>
              <a:t>.</a:t>
            </a:r>
          </a:p>
          <a:p>
            <a:pPr algn="l" fontAlgn="base" latinLnBrk="0"/>
            <a:r>
              <a:rPr lang="en-US" altLang="zh-CN" sz="1300" dirty="0"/>
              <a:t>[12] Andreas Vlachos and Sebastian Riedel.2014.Fact checking: Task definition and </a:t>
            </a:r>
            <a:r>
              <a:rPr lang="en-US" altLang="zh-CN" sz="1300" dirty="0" err="1"/>
              <a:t>datasetconstruction.In</a:t>
            </a:r>
            <a:r>
              <a:rPr lang="en-US" altLang="zh-CN" sz="1300" dirty="0"/>
              <a:t> Proceedings .</a:t>
            </a:r>
          </a:p>
          <a:p>
            <a:pPr algn="l" fontAlgn="base" latinLnBrk="0"/>
            <a:r>
              <a:rPr lang="en-US" altLang="zh-CN" sz="1300" dirty="0"/>
              <a:t>[13] Hu, </a:t>
            </a:r>
            <a:r>
              <a:rPr lang="en-US" altLang="zh-CN" sz="1300" dirty="0" err="1"/>
              <a:t>Xuming</a:t>
            </a:r>
            <a:r>
              <a:rPr lang="en-US" altLang="zh-CN" sz="1300" dirty="0"/>
              <a:t>, </a:t>
            </a:r>
            <a:r>
              <a:rPr lang="en-US" altLang="zh-CN" sz="1300" dirty="0" err="1"/>
              <a:t>Zhijiang</a:t>
            </a:r>
            <a:r>
              <a:rPr lang="en-US" altLang="zh-CN" sz="1300" dirty="0"/>
              <a:t> Guo, </a:t>
            </a:r>
            <a:r>
              <a:rPr lang="en-US" altLang="zh-CN" sz="1300" dirty="0" err="1"/>
              <a:t>Guanyu</a:t>
            </a:r>
            <a:r>
              <a:rPr lang="en-US" altLang="zh-CN" sz="1300" dirty="0"/>
              <a:t> Wu, </a:t>
            </a:r>
            <a:r>
              <a:rPr lang="en-US" altLang="zh-CN" sz="1300" dirty="0" err="1"/>
              <a:t>Aiwei</a:t>
            </a:r>
            <a:r>
              <a:rPr lang="en-US" altLang="zh-CN" sz="1300" dirty="0"/>
              <a:t> Liu, </a:t>
            </a:r>
            <a:r>
              <a:rPr lang="en-US" altLang="zh-CN" sz="1300" dirty="0" err="1"/>
              <a:t>Lijie</a:t>
            </a:r>
            <a:r>
              <a:rPr lang="en-US" altLang="zh-CN" sz="1300" dirty="0"/>
              <a:t> Wen, and Philip S. Yu. "CHEF: A Pilot Chinese Dataset for Evidence-Based Fact-Checking." </a:t>
            </a:r>
            <a:r>
              <a:rPr lang="en-US" altLang="zh-CN" sz="1300" dirty="0" err="1"/>
              <a:t>arXiv</a:t>
            </a:r>
            <a:r>
              <a:rPr lang="en-US" altLang="zh-CN" sz="1300" dirty="0"/>
              <a:t> preprint arXiv:2206.11863 (2022).</a:t>
            </a:r>
          </a:p>
          <a:p>
            <a:pPr algn="l" fontAlgn="base" latinLnBrk="0"/>
            <a:r>
              <a:rPr lang="en-US" altLang="zh-CN" sz="1300" dirty="0"/>
              <a:t>[14] Statistical and semantic analysis of rumors in Chinese social media </a:t>
            </a:r>
            <a:r>
              <a:rPr lang="it-IT" altLang="zh-CN" sz="1300" dirty="0">
                <a:hlinkClick r:id="rId4">
                  <a:extLst>
                    <a:ext uri="{A12FA001-AC4F-418D-AE19-62706E023703}">
                      <ahyp:hlinkClr xmlns:ahyp="http://schemas.microsoft.com/office/drawing/2018/hyperlinkcolor" val="tx"/>
                    </a:ext>
                  </a:extLst>
                </a:hlinkClick>
              </a:rPr>
              <a:t>SCIENTIA SINICA Informationis, </a:t>
            </a:r>
            <a:r>
              <a:rPr lang="it-IT" altLang="zh-CN" sz="1300" dirty="0">
                <a:hlinkClick r:id="rId5">
                  <a:extLst>
                    <a:ext uri="{A12FA001-AC4F-418D-AE19-62706E023703}">
                      <ahyp:hlinkClr xmlns:ahyp="http://schemas.microsoft.com/office/drawing/2018/hyperlinkcolor" val="tx"/>
                    </a:ext>
                  </a:extLst>
                </a:hlinkClick>
              </a:rPr>
              <a:t>Volume 45, Issue 12: </a:t>
            </a:r>
            <a:r>
              <a:rPr lang="it-IT" altLang="zh-CN" sz="1300" dirty="0"/>
              <a:t>1536 - 1546 (2015)</a:t>
            </a:r>
            <a:endParaRPr lang="en-US" altLang="zh-CN" sz="1300" dirty="0"/>
          </a:p>
          <a:p>
            <a:r>
              <a:rPr lang="en-US" altLang="zh-CN" sz="1300" dirty="0"/>
              <a:t>[15] </a:t>
            </a:r>
            <a:r>
              <a:rPr lang="en-US" altLang="zh-CN" sz="1300" dirty="0">
                <a:hlinkClick r:id="rId6"/>
              </a:rPr>
              <a:t>https://covid19.thunlp.org/archives/4/</a:t>
            </a:r>
            <a:endParaRPr lang="en-US" altLang="zh-CN" sz="1300" dirty="0"/>
          </a:p>
          <a:p>
            <a:r>
              <a:rPr lang="en-US" altLang="zh-CN" sz="1300" dirty="0"/>
              <a:t>[16] W. Yang, S. Wang, Z. Peng, C. Shi, X. Ma, D. Yang. </a:t>
            </a:r>
            <a:r>
              <a:rPr lang="en-US" altLang="zh-CN" sz="1300" i="1" dirty="0"/>
              <a:t>Know it to Defeat it: Exploring Health Rumor Characteristics and Debunking Efforts on Chinese Social Media during COVID-19 Crisis.</a:t>
            </a:r>
            <a:r>
              <a:rPr lang="en-US" altLang="zh-CN" sz="1300" dirty="0"/>
              <a:t> International AAAI Conference on Web and Social Media (ICWSM). 2022.</a:t>
            </a:r>
          </a:p>
          <a:p>
            <a:r>
              <a:rPr lang="en-US" altLang="zh-CN" sz="1300" dirty="0">
                <a:latin typeface="+mn-ea"/>
              </a:rPr>
              <a:t>[17] </a:t>
            </a:r>
            <a:r>
              <a:rPr lang="en-US" altLang="zh-CN" sz="1300" b="0" i="0" dirty="0">
                <a:solidFill>
                  <a:srgbClr val="222222"/>
                </a:solidFill>
                <a:effectLst/>
                <a:latin typeface="+mn-ea"/>
              </a:rPr>
              <a:t>Wang, Wei, Bin Bi, Ming Yan, Chen Wu, </a:t>
            </a:r>
            <a:r>
              <a:rPr lang="en-US" altLang="zh-CN" sz="1300" b="0" i="0" dirty="0" err="1">
                <a:solidFill>
                  <a:srgbClr val="222222"/>
                </a:solidFill>
                <a:effectLst/>
                <a:latin typeface="+mn-ea"/>
              </a:rPr>
              <a:t>Zuyi</a:t>
            </a:r>
            <a:r>
              <a:rPr lang="en-US" altLang="zh-CN" sz="1300" b="0" i="0" dirty="0">
                <a:solidFill>
                  <a:srgbClr val="222222"/>
                </a:solidFill>
                <a:effectLst/>
                <a:latin typeface="+mn-ea"/>
              </a:rPr>
              <a:t> Bao, Jiangnan Xia, </a:t>
            </a:r>
            <a:r>
              <a:rPr lang="en-US" altLang="zh-CN" sz="1300" b="0" i="0" dirty="0" err="1">
                <a:solidFill>
                  <a:srgbClr val="222222"/>
                </a:solidFill>
                <a:effectLst/>
                <a:latin typeface="+mn-ea"/>
              </a:rPr>
              <a:t>Liwei</a:t>
            </a:r>
            <a:r>
              <a:rPr lang="en-US" altLang="zh-CN" sz="1300" b="0" i="0" dirty="0">
                <a:solidFill>
                  <a:srgbClr val="222222"/>
                </a:solidFill>
                <a:effectLst/>
                <a:latin typeface="+mn-ea"/>
              </a:rPr>
              <a:t> Peng, and Luo Si. "</a:t>
            </a:r>
            <a:r>
              <a:rPr lang="en-US" altLang="zh-CN" sz="1300" b="0" i="0" dirty="0" err="1">
                <a:solidFill>
                  <a:srgbClr val="222222"/>
                </a:solidFill>
                <a:effectLst/>
                <a:latin typeface="+mn-ea"/>
              </a:rPr>
              <a:t>Structbert</a:t>
            </a:r>
            <a:r>
              <a:rPr lang="en-US" altLang="zh-CN" sz="1300" b="0" i="0" dirty="0">
                <a:solidFill>
                  <a:srgbClr val="222222"/>
                </a:solidFill>
                <a:effectLst/>
                <a:latin typeface="+mn-ea"/>
              </a:rPr>
              <a:t>: Incorporating language structures into pre-training for deep language understanding." </a:t>
            </a:r>
            <a:r>
              <a:rPr lang="en-US" altLang="zh-CN" sz="1300" b="0" i="1" dirty="0" err="1">
                <a:solidFill>
                  <a:srgbClr val="222222"/>
                </a:solidFill>
                <a:effectLst/>
                <a:latin typeface="+mn-ea"/>
              </a:rPr>
              <a:t>arXiv</a:t>
            </a:r>
            <a:r>
              <a:rPr lang="en-US" altLang="zh-CN" sz="1300" b="0" i="1" dirty="0">
                <a:solidFill>
                  <a:srgbClr val="222222"/>
                </a:solidFill>
                <a:effectLst/>
                <a:latin typeface="+mn-ea"/>
              </a:rPr>
              <a:t> preprint arXiv:1908.04577</a:t>
            </a:r>
            <a:r>
              <a:rPr lang="en-US" altLang="zh-CN" sz="1300" b="0" i="0" dirty="0">
                <a:solidFill>
                  <a:srgbClr val="222222"/>
                </a:solidFill>
                <a:effectLst/>
                <a:latin typeface="+mn-ea"/>
              </a:rPr>
              <a:t> (2019).</a:t>
            </a:r>
          </a:p>
          <a:p>
            <a:r>
              <a:rPr lang="en-US" altLang="zh-CN" sz="1300" dirty="0">
                <a:solidFill>
                  <a:srgbClr val="222222"/>
                </a:solidFill>
                <a:latin typeface="+mn-ea"/>
              </a:rPr>
              <a:t>[18] </a:t>
            </a:r>
            <a:r>
              <a:rPr lang="en-US" altLang="zh-CN" sz="1300" b="0" i="0" dirty="0">
                <a:solidFill>
                  <a:srgbClr val="222222"/>
                </a:solidFill>
                <a:effectLst/>
                <a:latin typeface="+mn-ea"/>
              </a:rPr>
              <a:t>Bi, Bin, </a:t>
            </a:r>
            <a:r>
              <a:rPr lang="en-US" altLang="zh-CN" sz="1300" b="0" i="0" dirty="0" err="1">
                <a:solidFill>
                  <a:srgbClr val="222222"/>
                </a:solidFill>
                <a:effectLst/>
                <a:latin typeface="+mn-ea"/>
              </a:rPr>
              <a:t>Chenliang</a:t>
            </a:r>
            <a:r>
              <a:rPr lang="en-US" altLang="zh-CN" sz="1300" b="0" i="0" dirty="0">
                <a:solidFill>
                  <a:srgbClr val="222222"/>
                </a:solidFill>
                <a:effectLst/>
                <a:latin typeface="+mn-ea"/>
              </a:rPr>
              <a:t> Li, Chen Wu, Ming Yan, Wei Wang, </a:t>
            </a:r>
            <a:r>
              <a:rPr lang="en-US" altLang="zh-CN" sz="1300" b="0" i="0" dirty="0" err="1">
                <a:solidFill>
                  <a:srgbClr val="222222"/>
                </a:solidFill>
                <a:effectLst/>
                <a:latin typeface="+mn-ea"/>
              </a:rPr>
              <a:t>Songfang</a:t>
            </a:r>
            <a:r>
              <a:rPr lang="en-US" altLang="zh-CN" sz="1300" b="0" i="0" dirty="0">
                <a:solidFill>
                  <a:srgbClr val="222222"/>
                </a:solidFill>
                <a:effectLst/>
                <a:latin typeface="+mn-ea"/>
              </a:rPr>
              <a:t> Huang, Fei Huang, and Luo Si. "Palm: Pre-training an </a:t>
            </a:r>
            <a:r>
              <a:rPr lang="en-US" altLang="zh-CN" sz="1300" b="0" i="0" dirty="0" err="1">
                <a:solidFill>
                  <a:srgbClr val="222222"/>
                </a:solidFill>
                <a:effectLst/>
                <a:latin typeface="+mn-ea"/>
              </a:rPr>
              <a:t>autoencoding&amp;autoregressive</a:t>
            </a:r>
            <a:r>
              <a:rPr lang="en-US" altLang="zh-CN" sz="1300" b="0" i="0" dirty="0">
                <a:solidFill>
                  <a:srgbClr val="222222"/>
                </a:solidFill>
                <a:effectLst/>
                <a:latin typeface="+mn-ea"/>
              </a:rPr>
              <a:t> language model for context-conditioned generation." </a:t>
            </a:r>
            <a:r>
              <a:rPr lang="en-US" altLang="zh-CN" sz="1300" b="0" i="1" dirty="0" err="1">
                <a:solidFill>
                  <a:srgbClr val="222222"/>
                </a:solidFill>
                <a:effectLst/>
                <a:latin typeface="+mn-ea"/>
              </a:rPr>
              <a:t>arXiv</a:t>
            </a:r>
            <a:r>
              <a:rPr lang="en-US" altLang="zh-CN" sz="1300" b="0" i="1" dirty="0">
                <a:solidFill>
                  <a:srgbClr val="222222"/>
                </a:solidFill>
                <a:effectLst/>
                <a:latin typeface="+mn-ea"/>
              </a:rPr>
              <a:t> preprint arXiv:2004.07159</a:t>
            </a:r>
            <a:r>
              <a:rPr lang="en-US" altLang="zh-CN" sz="1300" b="0" i="0" dirty="0">
                <a:solidFill>
                  <a:srgbClr val="222222"/>
                </a:solidFill>
                <a:effectLst/>
                <a:latin typeface="+mn-ea"/>
              </a:rPr>
              <a:t> (2020).</a:t>
            </a:r>
            <a:endParaRPr lang="en-US" altLang="zh-CN" sz="1300" dirty="0">
              <a:latin typeface="+mn-ea"/>
            </a:endParaRPr>
          </a:p>
        </p:txBody>
      </p:sp>
      <p:sp>
        <p:nvSpPr>
          <p:cNvPr id="9" name="MH_Entry_1">
            <a:extLst>
              <a:ext uri="{FF2B5EF4-FFF2-40B4-BE49-F238E27FC236}">
                <a16:creationId xmlns:a16="http://schemas.microsoft.com/office/drawing/2014/main" id="{301CEFA6-E2B1-44C0-91E9-7F7EEEFA2D72}"/>
              </a:ext>
            </a:extLst>
          </p:cNvPr>
          <p:cNvSpPr/>
          <p:nvPr>
            <p:custDataLst>
              <p:tags r:id="rId1"/>
            </p:custDataLst>
          </p:nvPr>
        </p:nvSpPr>
        <p:spPr>
          <a:xfrm>
            <a:off x="-90467" y="115794"/>
            <a:ext cx="2211112" cy="498614"/>
          </a:xfrm>
          <a:prstGeom prst="roundRect">
            <a:avLst>
              <a:gd name="adj" fmla="val 9124"/>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a:solidFill>
                  <a:schemeClr val="tx1"/>
                </a:solidFill>
                <a:latin typeface="微软雅黑" panose="020B0503020204020204" pitchFamily="34" charset="-122"/>
                <a:ea typeface="微软雅黑" panose="020B0503020204020204" pitchFamily="34" charset="-122"/>
              </a:rPr>
              <a:t>参考文献</a:t>
            </a:r>
          </a:p>
        </p:txBody>
      </p:sp>
    </p:spTree>
    <p:extLst>
      <p:ext uri="{BB962C8B-B14F-4D97-AF65-F5344CB8AC3E}">
        <p14:creationId xmlns:p14="http://schemas.microsoft.com/office/powerpoint/2010/main" val="1555633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文本框 17"/>
          <p:cNvSpPr txBox="1"/>
          <p:nvPr/>
        </p:nvSpPr>
        <p:spPr>
          <a:xfrm>
            <a:off x="2716413" y="2729511"/>
            <a:ext cx="6759174" cy="1015663"/>
          </a:xfrm>
          <a:prstGeom prst="rect">
            <a:avLst/>
          </a:prstGeom>
          <a:noFill/>
        </p:spPr>
        <p:txBody>
          <a:bodyPr wrap="square" rtlCol="0">
            <a:spAutoFit/>
          </a:bodyPr>
          <a:lstStyle/>
          <a:p>
            <a:pPr algn="dist"/>
            <a:r>
              <a:rPr lang="zh-CN" altLang="en-US" sz="6000" b="1" dirty="0">
                <a:solidFill>
                  <a:schemeClr val="bg1">
                    <a:lumMod val="95000"/>
                  </a:schemeClr>
                </a:solidFill>
                <a:latin typeface="微软雅黑" panose="020B0503020204020204" pitchFamily="34" charset="-122"/>
                <a:ea typeface="微软雅黑" panose="020B0503020204020204" pitchFamily="34" charset="-122"/>
              </a:rPr>
              <a:t>谢谢各位老师指正</a:t>
            </a:r>
          </a:p>
        </p:txBody>
      </p:sp>
      <p:sp>
        <p:nvSpPr>
          <p:cNvPr id="20"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rPr>
              <a:t>中山</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大学信息工程学院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9399" y="582805"/>
            <a:ext cx="3513203" cy="1605599"/>
          </a:xfrm>
          <a:prstGeom prst="rect">
            <a:avLst/>
          </a:prstGeom>
        </p:spPr>
      </p:pic>
      <p:pic>
        <p:nvPicPr>
          <p:cNvPr id="15" name="图片 14"/>
          <p:cNvPicPr>
            <a:picLocks noChangeAspect="1"/>
          </p:cNvPicPr>
          <p:nvPr/>
        </p:nvPicPr>
        <p:blipFill rotWithShape="1">
          <a:blip r:embed="rId4">
            <a:extLst>
              <a:ext uri="{28A0092B-C50C-407E-A947-70E740481C1C}">
                <a14:useLocalDpi xmlns:a14="http://schemas.microsoft.com/office/drawing/2010/main" val="0"/>
              </a:ext>
            </a:extLst>
          </a:blip>
          <a:srcRect t="21604" b="46967"/>
          <a:stretch>
            <a:fillRect/>
          </a:stretch>
        </p:blipFill>
        <p:spPr>
          <a:xfrm>
            <a:off x="-8648" y="2196316"/>
            <a:ext cx="12209296" cy="2877923"/>
          </a:xfrm>
          <a:prstGeom prst="rect">
            <a:avLst/>
          </a:prstGeom>
        </p:spPr>
      </p:pic>
      <p:sp>
        <p:nvSpPr>
          <p:cNvPr id="21" name="矩形 20"/>
          <p:cNvSpPr/>
          <p:nvPr/>
        </p:nvSpPr>
        <p:spPr>
          <a:xfrm>
            <a:off x="8648" y="2188404"/>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879478" y="2881911"/>
            <a:ext cx="8433044" cy="1015663"/>
          </a:xfrm>
          <a:prstGeom prst="rect">
            <a:avLst/>
          </a:prstGeom>
          <a:noFill/>
        </p:spPr>
        <p:txBody>
          <a:bodyPr wrap="square" rtlCol="0">
            <a:spAutoFit/>
          </a:bodyPr>
          <a:lstStyle/>
          <a:p>
            <a:pPr algn="dist"/>
            <a:r>
              <a:rPr lang="zh-CN" altLang="en-US" sz="6000" b="1" dirty="0">
                <a:solidFill>
                  <a:schemeClr val="bg1">
                    <a:lumMod val="95000"/>
                  </a:schemeClr>
                </a:solidFill>
                <a:latin typeface="微软雅黑" panose="020B0503020204020204" pitchFamily="34" charset="-122"/>
                <a:ea typeface="微软雅黑" panose="020B0503020204020204" pitchFamily="34" charset="-122"/>
              </a:rPr>
              <a:t>谢谢各位老师指正</a:t>
            </a:r>
          </a:p>
        </p:txBody>
      </p:sp>
      <p:sp>
        <p:nvSpPr>
          <p:cNvPr id="16" name="TextBox 10">
            <a:extLst>
              <a:ext uri="{FF2B5EF4-FFF2-40B4-BE49-F238E27FC236}">
                <a16:creationId xmlns:a16="http://schemas.microsoft.com/office/drawing/2014/main" id="{41595F7B-6A77-4E42-8B71-C3929D2EEE00}"/>
              </a:ext>
            </a:extLst>
          </p:cNvPr>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中山大学智能工程学院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7" name="TextBox 6">
            <a:extLst>
              <a:ext uri="{FF2B5EF4-FFF2-40B4-BE49-F238E27FC236}">
                <a16:creationId xmlns:a16="http://schemas.microsoft.com/office/drawing/2014/main" id="{2238015A-CE3E-46F4-A94C-92CF7BDD7D34}"/>
              </a:ext>
            </a:extLst>
          </p:cNvPr>
          <p:cNvSpPr txBox="1"/>
          <p:nvPr/>
        </p:nvSpPr>
        <p:spPr>
          <a:xfrm>
            <a:off x="1701944" y="5644928"/>
            <a:ext cx="5057746"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14723"/>
                </a:solidFill>
                <a:latin typeface="微软雅黑" panose="020B0503020204020204" pitchFamily="34" charset="-122"/>
                <a:ea typeface="微软雅黑" panose="020B0503020204020204" pitchFamily="34" charset="-122"/>
              </a:rPr>
              <a:t>答辩人</a:t>
            </a:r>
            <a:r>
              <a:rPr lang="zh-CN" altLang="en-US" dirty="0">
                <a:solidFill>
                  <a:srgbClr val="014723"/>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马梓玚，刘梦莎，方桂安，何诗韵</a:t>
            </a:r>
            <a:endParaRPr lang="en-US" altLang="zh-CN" dirty="0">
              <a:solidFill>
                <a:srgbClr val="014723"/>
              </a:solidFill>
              <a:latin typeface="微软雅黑" panose="020B0503020204020204" pitchFamily="34" charset="-122"/>
              <a:ea typeface="微软雅黑" panose="020B0503020204020204" pitchFamily="34" charset="-122"/>
            </a:endParaRPr>
          </a:p>
        </p:txBody>
      </p:sp>
      <p:sp>
        <p:nvSpPr>
          <p:cNvPr id="24" name="TextBox 7">
            <a:extLst>
              <a:ext uri="{FF2B5EF4-FFF2-40B4-BE49-F238E27FC236}">
                <a16:creationId xmlns:a16="http://schemas.microsoft.com/office/drawing/2014/main" id="{E21AAA2D-DDD1-41C6-A534-60D3D03501EE}"/>
              </a:ext>
            </a:extLst>
          </p:cNvPr>
          <p:cNvSpPr txBox="1"/>
          <p:nvPr/>
        </p:nvSpPr>
        <p:spPr>
          <a:xfrm>
            <a:off x="7530494" y="5644928"/>
            <a:ext cx="1979982" cy="400085"/>
          </a:xfrm>
          <a:prstGeom prst="rect">
            <a:avLst/>
          </a:prstGeom>
          <a:noFill/>
        </p:spPr>
        <p:txBody>
          <a:bodyPr wrap="none" lIns="91416" tIns="45708" rIns="91416" bIns="45708" rtlCol="0">
            <a:spAutoFit/>
          </a:bodyPr>
          <a:lstStyle/>
          <a:p>
            <a:pPr algn="ctr"/>
            <a:r>
              <a:rPr lang="zh-CN" altLang="en-US" sz="2000" b="1" dirty="0">
                <a:solidFill>
                  <a:srgbClr val="014723"/>
                </a:solidFill>
                <a:latin typeface="微软雅黑" panose="020B0503020204020204" pitchFamily="34" charset="-122"/>
                <a:ea typeface="微软雅黑" panose="020B0503020204020204" pitchFamily="34" charset="-122"/>
              </a:rPr>
              <a:t>指导老师</a:t>
            </a:r>
            <a:r>
              <a:rPr lang="zh-CN" altLang="en-US" sz="2000" dirty="0">
                <a:solidFill>
                  <a:srgbClr val="014723"/>
                </a:solidFill>
                <a:latin typeface="微软雅黑" panose="020B0503020204020204" pitchFamily="34" charset="-122"/>
                <a:ea typeface="微软雅黑" panose="020B0503020204020204" pitchFamily="34" charset="-122"/>
              </a:rPr>
              <a:t>：沈颖</a:t>
            </a:r>
          </a:p>
        </p:txBody>
      </p:sp>
      <p:sp>
        <p:nvSpPr>
          <p:cNvPr id="25" name="Freeform 7">
            <a:extLst>
              <a:ext uri="{FF2B5EF4-FFF2-40B4-BE49-F238E27FC236}">
                <a16:creationId xmlns:a16="http://schemas.microsoft.com/office/drawing/2014/main" id="{E58E2E4D-A444-4045-A881-082C3C3D32D4}"/>
              </a:ext>
            </a:extLst>
          </p:cNvPr>
          <p:cNvSpPr>
            <a:spLocks noChangeAspect="1" noEditPoints="1"/>
          </p:cNvSpPr>
          <p:nvPr/>
        </p:nvSpPr>
        <p:spPr bwMode="auto">
          <a:xfrm>
            <a:off x="1239044" y="561184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14723"/>
          </a:solidFill>
          <a:ln>
            <a:noFill/>
          </a:ln>
        </p:spPr>
        <p:txBody>
          <a:bodyPr vert="horz" wrap="square" lIns="91416" tIns="45708" rIns="91416" bIns="45708" numCol="1" anchor="t" anchorCtr="0" compatLnSpc="1"/>
          <a:lstStyle/>
          <a:p>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26" name="Freeform 8">
            <a:extLst>
              <a:ext uri="{FF2B5EF4-FFF2-40B4-BE49-F238E27FC236}">
                <a16:creationId xmlns:a16="http://schemas.microsoft.com/office/drawing/2014/main" id="{2BF4BACB-C4FB-4049-9C55-03A3D5603561}"/>
              </a:ext>
            </a:extLst>
          </p:cNvPr>
          <p:cNvSpPr>
            <a:spLocks noChangeAspect="1" noEditPoints="1"/>
          </p:cNvSpPr>
          <p:nvPr/>
        </p:nvSpPr>
        <p:spPr bwMode="auto">
          <a:xfrm>
            <a:off x="6990446" y="5578767"/>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14723"/>
          </a:solidFill>
          <a:ln>
            <a:noFill/>
          </a:ln>
        </p:spPr>
        <p:txBody>
          <a:bodyPr vert="horz" wrap="square" lIns="91416" tIns="45708" rIns="91416" bIns="45708" numCol="1" anchor="t" anchorCtr="0" compatLnSpc="1"/>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strVal val="#ppt_w+.3"/>
                                          </p:val>
                                        </p:tav>
                                        <p:tav tm="100000">
                                          <p:val>
                                            <p:strVal val="#ppt_w"/>
                                          </p:val>
                                        </p:tav>
                                      </p:tavLst>
                                    </p:anim>
                                    <p:anim calcmode="lin" valueType="num">
                                      <p:cBhvr>
                                        <p:cTn id="8" dur="1000" fill="hold"/>
                                        <p:tgtEl>
                                          <p:spTgt spid="18"/>
                                        </p:tgtEl>
                                        <p:attrNameLst>
                                          <p:attrName>ppt_h</p:attrName>
                                        </p:attrNameLst>
                                      </p:cBhvr>
                                      <p:tavLst>
                                        <p:tav tm="0">
                                          <p:val>
                                            <p:strVal val="#ppt_h"/>
                                          </p:val>
                                        </p:tav>
                                        <p:tav tm="100000">
                                          <p:val>
                                            <p:strVal val="#ppt_h"/>
                                          </p:val>
                                        </p:tav>
                                      </p:tavLst>
                                    </p:anim>
                                    <p:animEffect transition="in" filter="fade">
                                      <p:cBhvr>
                                        <p:cTn id="9" dur="1000"/>
                                        <p:tgtEl>
                                          <p:spTgt spid="18"/>
                                        </p:tgtEl>
                                      </p:cBhvr>
                                    </p:animEffect>
                                  </p:childTnLst>
                                </p:cTn>
                              </p:par>
                            </p:childTnLst>
                          </p:cTn>
                        </p:par>
                        <p:par>
                          <p:cTn id="10" fill="hold">
                            <p:stCondLst>
                              <p:cond delay="1700"/>
                            </p:stCondLst>
                            <p:childTnLst>
                              <p:par>
                                <p:cTn id="11" presetID="8" presetClass="entr" presetSubtype="32" fill="hold" grpId="0" nodeType="afterEffect">
                                  <p:stCondLst>
                                    <p:cond delay="0"/>
                                  </p:stCondLst>
                                  <p:iterate type="lt">
                                    <p:tmPct val="10000"/>
                                  </p:iterate>
                                  <p:childTnLst>
                                    <p:set>
                                      <p:cBhvr>
                                        <p:cTn id="12" dur="1" fill="hold">
                                          <p:stCondLst>
                                            <p:cond delay="0"/>
                                          </p:stCondLst>
                                        </p:cTn>
                                        <p:tgtEl>
                                          <p:spTgt spid="20"/>
                                        </p:tgtEl>
                                        <p:attrNameLst>
                                          <p:attrName>style.visibility</p:attrName>
                                        </p:attrNameLst>
                                      </p:cBhvr>
                                      <p:to>
                                        <p:strVal val="visible"/>
                                      </p:to>
                                    </p:set>
                                    <p:animEffect transition="in" filter="diamond(out)">
                                      <p:cBhvr>
                                        <p:cTn id="13" dur="1000"/>
                                        <p:tgtEl>
                                          <p:spTgt spid="20"/>
                                        </p:tgtEl>
                                      </p:cBhvr>
                                    </p:animEffect>
                                  </p:childTnLst>
                                </p:cTn>
                              </p:par>
                            </p:childTnLst>
                          </p:cTn>
                        </p:par>
                        <p:par>
                          <p:cTn id="14" fill="hold">
                            <p:stCondLst>
                              <p:cond delay="3600"/>
                            </p:stCondLst>
                            <p:childTnLst>
                              <p:par>
                                <p:cTn id="15" presetID="16" presetClass="entr" presetSubtype="2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750"/>
                                        <p:tgtEl>
                                          <p:spTgt spid="21"/>
                                        </p:tgtEl>
                                      </p:cBhvr>
                                    </p:animEffect>
                                  </p:childTnLst>
                                </p:cTn>
                              </p:par>
                            </p:childTnLst>
                          </p:cTn>
                        </p:par>
                        <p:par>
                          <p:cTn id="18" fill="hold">
                            <p:stCondLst>
                              <p:cond delay="4350"/>
                            </p:stCondLst>
                            <p:childTnLst>
                              <p:par>
                                <p:cTn id="19" presetID="50" presetClass="entr" presetSubtype="0" decel="100000" fill="hold" grpId="0" nodeType="afterEffect">
                                  <p:stCondLst>
                                    <p:cond delay="0"/>
                                  </p:stCondLst>
                                  <p:iterate type="lt">
                                    <p:tmPct val="10000"/>
                                  </p:iterate>
                                  <p:childTnLst>
                                    <p:set>
                                      <p:cBhvr>
                                        <p:cTn id="20" dur="1" fill="hold">
                                          <p:stCondLst>
                                            <p:cond delay="0"/>
                                          </p:stCondLst>
                                        </p:cTn>
                                        <p:tgtEl>
                                          <p:spTgt spid="22"/>
                                        </p:tgtEl>
                                        <p:attrNameLst>
                                          <p:attrName>style.visibility</p:attrName>
                                        </p:attrNameLst>
                                      </p:cBhvr>
                                      <p:to>
                                        <p:strVal val="visible"/>
                                      </p:to>
                                    </p:set>
                                    <p:anim calcmode="lin" valueType="num">
                                      <p:cBhvr>
                                        <p:cTn id="21" dur="1000" fill="hold"/>
                                        <p:tgtEl>
                                          <p:spTgt spid="22"/>
                                        </p:tgtEl>
                                        <p:attrNameLst>
                                          <p:attrName>ppt_w</p:attrName>
                                        </p:attrNameLst>
                                      </p:cBhvr>
                                      <p:tavLst>
                                        <p:tav tm="0">
                                          <p:val>
                                            <p:strVal val="#ppt_w+.3"/>
                                          </p:val>
                                        </p:tav>
                                        <p:tav tm="100000">
                                          <p:val>
                                            <p:strVal val="#ppt_w"/>
                                          </p:val>
                                        </p:tav>
                                      </p:tavLst>
                                    </p:anim>
                                    <p:anim calcmode="lin" valueType="num">
                                      <p:cBhvr>
                                        <p:cTn id="22" dur="1000" fill="hold"/>
                                        <p:tgtEl>
                                          <p:spTgt spid="22"/>
                                        </p:tgtEl>
                                        <p:attrNameLst>
                                          <p:attrName>ppt_h</p:attrName>
                                        </p:attrNameLst>
                                      </p:cBhvr>
                                      <p:tavLst>
                                        <p:tav tm="0">
                                          <p:val>
                                            <p:strVal val="#ppt_h"/>
                                          </p:val>
                                        </p:tav>
                                        <p:tav tm="100000">
                                          <p:val>
                                            <p:strVal val="#ppt_h"/>
                                          </p:val>
                                        </p:tav>
                                      </p:tavLst>
                                    </p:anim>
                                    <p:animEffect transition="in" filter="fade">
                                      <p:cBhvr>
                                        <p:cTn id="23" dur="1000"/>
                                        <p:tgtEl>
                                          <p:spTgt spid="22"/>
                                        </p:tgtEl>
                                      </p:cBhvr>
                                    </p:animEffect>
                                  </p:childTnLst>
                                </p:cTn>
                              </p:par>
                            </p:childTnLst>
                          </p:cTn>
                        </p:par>
                        <p:par>
                          <p:cTn id="24" fill="hold">
                            <p:stCondLst>
                              <p:cond delay="6050"/>
                            </p:stCondLst>
                            <p:childTnLst>
                              <p:par>
                                <p:cTn id="25" presetID="8" presetClass="entr" presetSubtype="32" fill="hold" grpId="0" nodeType="afterEffect">
                                  <p:stCondLst>
                                    <p:cond delay="0"/>
                                  </p:stCondLst>
                                  <p:iterate type="lt">
                                    <p:tmPct val="10000"/>
                                  </p:iterate>
                                  <p:childTnLst>
                                    <p:set>
                                      <p:cBhvr>
                                        <p:cTn id="26" dur="1" fill="hold">
                                          <p:stCondLst>
                                            <p:cond delay="0"/>
                                          </p:stCondLst>
                                        </p:cTn>
                                        <p:tgtEl>
                                          <p:spTgt spid="16"/>
                                        </p:tgtEl>
                                        <p:attrNameLst>
                                          <p:attrName>style.visibility</p:attrName>
                                        </p:attrNameLst>
                                      </p:cBhvr>
                                      <p:to>
                                        <p:strVal val="visible"/>
                                      </p:to>
                                    </p:set>
                                    <p:animEffect transition="in" filter="diamond(out)">
                                      <p:cBhvr>
                                        <p:cTn id="27" dur="1000"/>
                                        <p:tgtEl>
                                          <p:spTgt spid="16"/>
                                        </p:tgtEl>
                                      </p:cBhvr>
                                    </p:animEffect>
                                  </p:childTnLst>
                                </p:cTn>
                              </p:par>
                            </p:childTnLst>
                          </p:cTn>
                        </p:par>
                        <p:par>
                          <p:cTn id="28" fill="hold">
                            <p:stCondLst>
                              <p:cond delay="7950"/>
                            </p:stCondLst>
                            <p:childTnLst>
                              <p:par>
                                <p:cTn id="29" presetID="53" presetClass="entr" presetSubtype="16"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Effect transition="in" filter="fade">
                                      <p:cBhvr>
                                        <p:cTn id="33" dur="500"/>
                                        <p:tgtEl>
                                          <p:spTgt spid="25"/>
                                        </p:tgtEl>
                                      </p:cBhvr>
                                    </p:animEffect>
                                  </p:childTnLst>
                                </p:cTn>
                              </p:par>
                            </p:childTnLst>
                          </p:cTn>
                        </p:par>
                        <p:par>
                          <p:cTn id="34" fill="hold">
                            <p:stCondLst>
                              <p:cond delay="845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8950"/>
                            </p:stCondLst>
                            <p:childTnLst>
                              <p:par>
                                <p:cTn id="39" presetID="53" presetClass="entr" presetSubtype="16"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childTnLst>
                          </p:cTn>
                        </p:par>
                        <p:par>
                          <p:cTn id="44" fill="hold">
                            <p:stCondLst>
                              <p:cond delay="9450"/>
                            </p:stCondLst>
                            <p:childTnLst>
                              <p:par>
                                <p:cTn id="45" presetID="22" presetClass="entr" presetSubtype="8"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animBg="1"/>
      <p:bldP spid="22" grpId="0"/>
      <p:bldP spid="16" grpId="0"/>
      <p:bldP spid="17" grpId="0"/>
      <p:bldP spid="24" grpId="0"/>
      <p:bldP spid="25"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t="21604" b="37591"/>
          <a:stretch>
            <a:fillRect/>
          </a:stretch>
        </p:blipFill>
        <p:spPr>
          <a:xfrm>
            <a:off x="-17299" y="0"/>
            <a:ext cx="12209296" cy="3736490"/>
          </a:xfrm>
          <a:prstGeom prst="rect">
            <a:avLst/>
          </a:prstGeom>
        </p:spPr>
      </p:pic>
      <p:sp>
        <p:nvSpPr>
          <p:cNvPr id="3" name="矩形 2"/>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Part.01</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chemeClr val="accent1"/>
                </a:solidFill>
                <a:latin typeface="微软雅黑" panose="020B0503020204020204" pitchFamily="34" charset="-122"/>
                <a:ea typeface="微软雅黑" panose="020B0503020204020204" pitchFamily="34" charset="-122"/>
              </a:rPr>
              <a:t>研究背景</a:t>
            </a:r>
          </a:p>
        </p:txBody>
      </p:sp>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t="19562" b="3296"/>
          <a:stretch>
            <a:fillRect/>
          </a:stretch>
        </p:blipFill>
        <p:spPr>
          <a:xfrm>
            <a:off x="2716059" y="661011"/>
            <a:ext cx="6759883" cy="2383189"/>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5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项目背景</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44" name="文本框 43">
            <a:extLst>
              <a:ext uri="{FF2B5EF4-FFF2-40B4-BE49-F238E27FC236}">
                <a16:creationId xmlns:a16="http://schemas.microsoft.com/office/drawing/2014/main" id="{80455CA5-F22C-4845-B01B-C96F79E172A8}"/>
              </a:ext>
            </a:extLst>
          </p:cNvPr>
          <p:cNvSpPr txBox="1"/>
          <p:nvPr/>
        </p:nvSpPr>
        <p:spPr>
          <a:xfrm>
            <a:off x="589022" y="1797536"/>
            <a:ext cx="6113497" cy="3108543"/>
          </a:xfrm>
          <a:prstGeom prst="rect">
            <a:avLst/>
          </a:prstGeom>
          <a:noFill/>
        </p:spPr>
        <p:txBody>
          <a:bodyPr wrap="square">
            <a:spAutoFit/>
          </a:bodyPr>
          <a:lstStyle/>
          <a:p>
            <a:pPr marL="285750" indent="-285750">
              <a:buFont typeface="Arial" panose="020B0604020202020204" pitchFamily="34" charset="0"/>
              <a:buChar char="•"/>
            </a:pPr>
            <a:r>
              <a:rPr lang="en-US" altLang="zh-CN" sz="2000" b="0" i="0" dirty="0">
                <a:solidFill>
                  <a:srgbClr val="242424"/>
                </a:solidFill>
                <a:effectLst/>
                <a:latin typeface="宋体" panose="02010600030101010101" pitchFamily="2" charset="-122"/>
                <a:ea typeface="宋体" panose="02010600030101010101" pitchFamily="2" charset="-122"/>
              </a:rPr>
              <a:t>2011</a:t>
            </a:r>
            <a:r>
              <a:rPr lang="zh-CN" altLang="en-US" sz="2000" b="0" i="0" dirty="0">
                <a:solidFill>
                  <a:srgbClr val="242424"/>
                </a:solidFill>
                <a:effectLst/>
                <a:latin typeface="宋体" panose="02010600030101010101" pitchFamily="2" charset="-122"/>
                <a:ea typeface="宋体" panose="02010600030101010101" pitchFamily="2" charset="-122"/>
              </a:rPr>
              <a:t>年日本地震，造成核泄漏事故。有谣言称盐将无法食用，在中国引起了一场抢盐风波</a:t>
            </a:r>
            <a:r>
              <a:rPr lang="zh-CN" altLang="en-US" sz="2000" dirty="0">
                <a:solidFill>
                  <a:srgbClr val="242424"/>
                </a:solidFill>
                <a:latin typeface="宋体" panose="02010600030101010101" pitchFamily="2" charset="-122"/>
                <a:ea typeface="宋体" panose="02010600030101010101" pitchFamily="2" charset="-122"/>
              </a:rPr>
              <a:t>，</a:t>
            </a:r>
            <a:r>
              <a:rPr lang="zh-CN" altLang="en-US" sz="2000" b="0" i="0" dirty="0">
                <a:solidFill>
                  <a:srgbClr val="242424"/>
                </a:solidFill>
                <a:effectLst/>
                <a:latin typeface="宋体" panose="02010600030101010101" pitchFamily="2" charset="-122"/>
                <a:ea typeface="宋体" panose="02010600030101010101" pitchFamily="2" charset="-122"/>
              </a:rPr>
              <a:t>许多地区的食盐在一天之内被抢光，市场秩序一片混乱。</a:t>
            </a:r>
            <a:endParaRPr lang="en-US" altLang="zh-CN" sz="2000" b="0" i="0" dirty="0">
              <a:solidFill>
                <a:srgbClr val="242424"/>
              </a:solidFill>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2000" dirty="0">
                <a:solidFill>
                  <a:srgbClr val="242424"/>
                </a:solidFill>
                <a:latin typeface="宋体" panose="02010600030101010101" pitchFamily="2" charset="-122"/>
                <a:ea typeface="宋体" panose="02010600030101010101" pitchFamily="2" charset="-122"/>
              </a:rPr>
              <a:t>2022</a:t>
            </a:r>
            <a:r>
              <a:rPr lang="zh-CN" altLang="en-US" sz="2000" dirty="0">
                <a:solidFill>
                  <a:srgbClr val="242424"/>
                </a:solidFill>
                <a:latin typeface="宋体" panose="02010600030101010101" pitchFamily="2" charset="-122"/>
                <a:ea typeface="宋体" panose="02010600030101010101" pitchFamily="2" charset="-122"/>
              </a:rPr>
              <a:t>年，朋友圈谣言称“重庆沙坪坝、江北区、渝北区开始管制，已被警方封锁”。 造成物资哄抢、人民恐慌。</a:t>
            </a:r>
            <a:endParaRPr lang="en-US" altLang="zh-CN" sz="2000" dirty="0">
              <a:solidFill>
                <a:srgbClr val="242424"/>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rgbClr val="242424"/>
                </a:solidFill>
                <a:latin typeface="宋体" panose="02010600030101010101" pitchFamily="2" charset="-122"/>
                <a:ea typeface="宋体" panose="02010600030101010101" pitchFamily="2" charset="-122"/>
              </a:rPr>
              <a:t>近期的世界杯，在比赛前谣言称有球队被收买，部分群众听信后下注体彩导致倾家荡产。</a:t>
            </a:r>
          </a:p>
          <a:p>
            <a:endParaRPr lang="zh-CN" altLang="en-US" dirty="0">
              <a:solidFill>
                <a:srgbClr val="242424"/>
              </a:solidFill>
              <a:latin typeface="宋体" panose="02010600030101010101" pitchFamily="2" charset="-122"/>
              <a:ea typeface="宋体" panose="02010600030101010101" pitchFamily="2" charset="-122"/>
            </a:endParaRPr>
          </a:p>
          <a:p>
            <a:endParaRPr lang="zh-CN" altLang="en-US" dirty="0"/>
          </a:p>
        </p:txBody>
      </p:sp>
      <p:sp>
        <p:nvSpPr>
          <p:cNvPr id="45" name="文本框 44">
            <a:extLst>
              <a:ext uri="{FF2B5EF4-FFF2-40B4-BE49-F238E27FC236}">
                <a16:creationId xmlns:a16="http://schemas.microsoft.com/office/drawing/2014/main" id="{00F0FD45-3591-4759-BFA7-253511C724B4}"/>
              </a:ext>
            </a:extLst>
          </p:cNvPr>
          <p:cNvSpPr txBox="1"/>
          <p:nvPr/>
        </p:nvSpPr>
        <p:spPr>
          <a:xfrm>
            <a:off x="435197" y="4857297"/>
            <a:ext cx="6076519" cy="1569660"/>
          </a:xfrm>
          <a:prstGeom prst="rect">
            <a:avLst/>
          </a:prstGeom>
          <a:noFill/>
        </p:spPr>
        <p:txBody>
          <a:bodyPr wrap="square">
            <a:spAutoFit/>
          </a:bodyPr>
          <a:lstStyle/>
          <a:p>
            <a:r>
              <a:rPr lang="zh-CN" altLang="en-US" sz="2400" b="0" i="0" dirty="0">
                <a:solidFill>
                  <a:srgbClr val="242424"/>
                </a:solidFill>
                <a:effectLst/>
                <a:latin typeface="宋体" panose="02010600030101010101" pitchFamily="2" charset="-122"/>
                <a:ea typeface="宋体" panose="02010600030101010101" pitchFamily="2" charset="-122"/>
              </a:rPr>
              <a:t>谣言影响着人们的生活，轻则</a:t>
            </a:r>
            <a:r>
              <a:rPr lang="zh-CN" altLang="en-US" sz="2400" dirty="0">
                <a:ln w="0"/>
                <a:solidFill>
                  <a:srgbClr val="C00000"/>
                </a:solidFill>
                <a:latin typeface="宋体" panose="02010600030101010101" pitchFamily="2" charset="-122"/>
                <a:ea typeface="宋体" panose="02010600030101010101" pitchFamily="2" charset="-122"/>
              </a:rPr>
              <a:t>影响出行</a:t>
            </a:r>
            <a:r>
              <a:rPr lang="zh-CN" altLang="en-US" sz="2400" b="0" i="0" dirty="0">
                <a:solidFill>
                  <a:srgbClr val="242424"/>
                </a:solidFill>
                <a:effectLst/>
                <a:latin typeface="宋体" panose="02010600030101010101" pitchFamily="2" charset="-122"/>
                <a:ea typeface="宋体" panose="02010600030101010101" pitchFamily="2" charset="-122"/>
              </a:rPr>
              <a:t>，重则</a:t>
            </a:r>
            <a:r>
              <a:rPr lang="zh-CN" altLang="en-US" sz="2400" dirty="0">
                <a:ln w="0"/>
                <a:solidFill>
                  <a:srgbClr val="C00000"/>
                </a:solidFill>
                <a:latin typeface="宋体" panose="02010600030101010101" pitchFamily="2" charset="-122"/>
                <a:ea typeface="宋体" panose="02010600030101010101" pitchFamily="2" charset="-122"/>
              </a:rPr>
              <a:t>倾家荡产、社会混乱</a:t>
            </a:r>
            <a:r>
              <a:rPr lang="zh-CN" altLang="en-US" sz="2400" b="0" i="0" dirty="0">
                <a:solidFill>
                  <a:srgbClr val="242424"/>
                </a:solidFill>
                <a:effectLst/>
                <a:latin typeface="宋体" panose="02010600030101010101" pitchFamily="2" charset="-122"/>
                <a:ea typeface="宋体" panose="02010600030101010101" pitchFamily="2" charset="-122"/>
              </a:rPr>
              <a:t>。特别是疫情时代，各种有关封控、红码的的谣言四处传播，给人们的生活造成了极大的不便。</a:t>
            </a:r>
            <a:endParaRPr lang="zh-CN" altLang="en-US" sz="2400" dirty="0"/>
          </a:p>
        </p:txBody>
      </p:sp>
      <p:pic>
        <p:nvPicPr>
          <p:cNvPr id="1030" name="Picture 6" descr="查看源图像">
            <a:extLst>
              <a:ext uri="{FF2B5EF4-FFF2-40B4-BE49-F238E27FC236}">
                <a16:creationId xmlns:a16="http://schemas.microsoft.com/office/drawing/2014/main" id="{F4EA1ED8-BD19-4A33-9098-C144407F0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2519" y="1066792"/>
            <a:ext cx="5159727" cy="534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04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研究现状</a:t>
            </a:r>
          </a:p>
        </p:txBody>
      </p:sp>
      <p:pic>
        <p:nvPicPr>
          <p:cNvPr id="33" name="图片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6" name="MH_Desc_1">
            <a:extLst>
              <a:ext uri="{FF2B5EF4-FFF2-40B4-BE49-F238E27FC236}">
                <a16:creationId xmlns:a16="http://schemas.microsoft.com/office/drawing/2014/main" id="{910883EB-B693-4342-8B61-AECF9A249A52}"/>
              </a:ext>
            </a:extLst>
          </p:cNvPr>
          <p:cNvSpPr txBox="1"/>
          <p:nvPr>
            <p:custDataLst>
              <p:tags r:id="rId1"/>
            </p:custDataLst>
          </p:nvPr>
        </p:nvSpPr>
        <p:spPr>
          <a:xfrm>
            <a:off x="1738005" y="2020465"/>
            <a:ext cx="2141505" cy="3697748"/>
          </a:xfrm>
          <a:prstGeom prst="rect">
            <a:avLst/>
          </a:prstGeom>
          <a:solidFill>
            <a:schemeClr val="accent1"/>
          </a:solidFill>
          <a:ln>
            <a:noFill/>
          </a:ln>
          <a:effectLst/>
          <a:scene3d>
            <a:camera prst="orthographicFront">
              <a:rot lat="0" lon="0" rev="0"/>
            </a:camera>
            <a:lightRig rig="soft" dir="t">
              <a:rot lat="0" lon="0" rev="0"/>
            </a:lightRig>
          </a:scene3d>
          <a:sp3d prstMaterial="matte">
            <a:contourClr>
              <a:srgbClr val="FFFFFF"/>
            </a:contourClr>
          </a:sp3d>
        </p:spPr>
        <p:txBody>
          <a:bodyPr tIns="81000" rIns="67500" bIns="81000" anchor="ctr"/>
          <a:lstStyle/>
          <a:p>
            <a:pPr algn="ctr" defTabSz="914400" eaLnBrk="1" fontAlgn="auto" hangingPunct="1">
              <a:lnSpc>
                <a:spcPct val="140000"/>
              </a:lnSpc>
              <a:spcBef>
                <a:spcPts val="0"/>
              </a:spcBef>
              <a:spcAft>
                <a:spcPts val="0"/>
              </a:spcAft>
              <a:defRPr/>
            </a:pPr>
            <a:endParaRPr lang="en-US" altLang="zh-CN" sz="1600" dirty="0">
              <a:solidFill>
                <a:srgbClr val="ED7D31">
                  <a:lumMod val="50000"/>
                </a:srgbClr>
              </a:solidFill>
              <a:latin typeface="宋体" panose="02010600030101010101" pitchFamily="2" charset="-122"/>
              <a:ea typeface="宋体" panose="02010600030101010101" pitchFamily="2" charset="-122"/>
            </a:endParaRPr>
          </a:p>
        </p:txBody>
      </p:sp>
      <p:sp>
        <p:nvSpPr>
          <p:cNvPr id="87" name="MH_Other_1">
            <a:extLst>
              <a:ext uri="{FF2B5EF4-FFF2-40B4-BE49-F238E27FC236}">
                <a16:creationId xmlns:a16="http://schemas.microsoft.com/office/drawing/2014/main" id="{05BAE485-E1A7-45EA-A3EB-C54594F98731}"/>
              </a:ext>
            </a:extLst>
          </p:cNvPr>
          <p:cNvSpPr/>
          <p:nvPr>
            <p:custDataLst>
              <p:tags r:id="rId2"/>
            </p:custDataLst>
          </p:nvPr>
        </p:nvSpPr>
        <p:spPr>
          <a:xfrm>
            <a:off x="4897851" y="5214937"/>
            <a:ext cx="5668928" cy="657318"/>
          </a:xfrm>
          <a:prstGeom prst="rect">
            <a:avLst/>
          </a:prstGeom>
          <a:noFill/>
          <a:ln>
            <a:solidFill>
              <a:schemeClr val="accent4"/>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8" name="MH_SubTitle_4">
            <a:extLst>
              <a:ext uri="{FF2B5EF4-FFF2-40B4-BE49-F238E27FC236}">
                <a16:creationId xmlns:a16="http://schemas.microsoft.com/office/drawing/2014/main" id="{138B2D3E-94BF-4120-8B83-5FE5CE65B7CD}"/>
              </a:ext>
            </a:extLst>
          </p:cNvPr>
          <p:cNvSpPr/>
          <p:nvPr>
            <p:custDataLst>
              <p:tags r:id="rId3"/>
            </p:custDataLst>
          </p:nvPr>
        </p:nvSpPr>
        <p:spPr>
          <a:xfrm>
            <a:off x="5112164" y="4912808"/>
            <a:ext cx="4293636" cy="727672"/>
          </a:xfrm>
          <a:prstGeom prst="roundRect">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7000" anchor="ctr">
            <a:normAutofit/>
          </a:bodyPr>
          <a:lstStyle/>
          <a:p>
            <a:pPr algn="ctr" defTabSz="914400" eaLnBrk="1" fontAlgn="auto" hangingPunct="1">
              <a:lnSpc>
                <a:spcPct val="110000"/>
              </a:lnSpc>
              <a:spcBef>
                <a:spcPts val="0"/>
              </a:spcBef>
              <a:spcAft>
                <a:spcPts val="0"/>
              </a:spcAft>
              <a:defRPr/>
            </a:pPr>
            <a:r>
              <a:rPr lang="zh-CN" altLang="en-US" sz="3200" dirty="0">
                <a:solidFill>
                  <a:prstClr val="white"/>
                </a:solidFill>
                <a:latin typeface="宋体" panose="02010600030101010101" pitchFamily="2" charset="-122"/>
                <a:ea typeface="宋体" panose="02010600030101010101" pitchFamily="2" charset="-122"/>
              </a:rPr>
              <a:t>现有数据集</a:t>
            </a:r>
          </a:p>
        </p:txBody>
      </p:sp>
      <p:sp>
        <p:nvSpPr>
          <p:cNvPr id="89" name="MH_Other_3">
            <a:extLst>
              <a:ext uri="{FF2B5EF4-FFF2-40B4-BE49-F238E27FC236}">
                <a16:creationId xmlns:a16="http://schemas.microsoft.com/office/drawing/2014/main" id="{B8C837F1-B963-4B93-A402-31427C9E71EB}"/>
              </a:ext>
            </a:extLst>
          </p:cNvPr>
          <p:cNvSpPr/>
          <p:nvPr>
            <p:custDataLst>
              <p:tags r:id="rId4"/>
            </p:custDataLst>
          </p:nvPr>
        </p:nvSpPr>
        <p:spPr>
          <a:xfrm>
            <a:off x="4897851" y="1946018"/>
            <a:ext cx="5668928" cy="657317"/>
          </a:xfrm>
          <a:prstGeom prst="rect">
            <a:avLst/>
          </a:prstGeom>
          <a:noFill/>
          <a:ln>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0" name="MH_SubTitle_3">
            <a:extLst>
              <a:ext uri="{FF2B5EF4-FFF2-40B4-BE49-F238E27FC236}">
                <a16:creationId xmlns:a16="http://schemas.microsoft.com/office/drawing/2014/main" id="{AC1A66B8-EC28-4C44-8B00-4D04D17CD716}"/>
              </a:ext>
            </a:extLst>
          </p:cNvPr>
          <p:cNvSpPr/>
          <p:nvPr>
            <p:custDataLst>
              <p:tags r:id="rId5"/>
            </p:custDataLst>
          </p:nvPr>
        </p:nvSpPr>
        <p:spPr>
          <a:xfrm>
            <a:off x="5112164" y="1643888"/>
            <a:ext cx="4293636" cy="727672"/>
          </a:xfrm>
          <a:prstGeom prst="roundRect">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7000" anchor="ctr">
            <a:normAutofit/>
          </a:bodyPr>
          <a:lstStyle/>
          <a:p>
            <a:pPr algn="ctr" defTabSz="914400" eaLnBrk="1" fontAlgn="auto" hangingPunct="1">
              <a:lnSpc>
                <a:spcPct val="110000"/>
              </a:lnSpc>
              <a:spcBef>
                <a:spcPts val="0"/>
              </a:spcBef>
              <a:spcAft>
                <a:spcPts val="0"/>
              </a:spcAft>
              <a:defRPr/>
            </a:pPr>
            <a:r>
              <a:rPr lang="zh-CN" altLang="en-US" sz="3200" dirty="0">
                <a:solidFill>
                  <a:prstClr val="white"/>
                </a:solidFill>
                <a:latin typeface="宋体" panose="02010600030101010101" pitchFamily="2" charset="-122"/>
                <a:ea typeface="宋体" panose="02010600030101010101" pitchFamily="2" charset="-122"/>
              </a:rPr>
              <a:t>长文本相似度计算</a:t>
            </a:r>
          </a:p>
        </p:txBody>
      </p:sp>
      <p:sp>
        <p:nvSpPr>
          <p:cNvPr id="91" name="MH_Other_5">
            <a:extLst>
              <a:ext uri="{FF2B5EF4-FFF2-40B4-BE49-F238E27FC236}">
                <a16:creationId xmlns:a16="http://schemas.microsoft.com/office/drawing/2014/main" id="{5D93AAFD-97B1-4CA5-BBB0-2D1F73E5B084}"/>
              </a:ext>
            </a:extLst>
          </p:cNvPr>
          <p:cNvSpPr/>
          <p:nvPr>
            <p:custDataLst>
              <p:tags r:id="rId6"/>
            </p:custDataLst>
          </p:nvPr>
        </p:nvSpPr>
        <p:spPr>
          <a:xfrm>
            <a:off x="4897851" y="3559441"/>
            <a:ext cx="5668928" cy="657317"/>
          </a:xfrm>
          <a:prstGeom prst="rect">
            <a:avLst/>
          </a:prstGeom>
          <a:noFill/>
          <a:ln>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2" name="MH_SubTitle_1">
            <a:extLst>
              <a:ext uri="{FF2B5EF4-FFF2-40B4-BE49-F238E27FC236}">
                <a16:creationId xmlns:a16="http://schemas.microsoft.com/office/drawing/2014/main" id="{B6B3CB46-D958-45EB-973D-D8822F747F90}"/>
              </a:ext>
            </a:extLst>
          </p:cNvPr>
          <p:cNvSpPr/>
          <p:nvPr>
            <p:custDataLst>
              <p:tags r:id="rId7"/>
            </p:custDataLst>
          </p:nvPr>
        </p:nvSpPr>
        <p:spPr>
          <a:xfrm>
            <a:off x="5112164" y="3257311"/>
            <a:ext cx="4293636" cy="727672"/>
          </a:xfrm>
          <a:prstGeom prst="roundRect">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7000" anchor="ctr">
            <a:normAutofit/>
          </a:bodyPr>
          <a:lstStyle/>
          <a:p>
            <a:pPr algn="ctr" defTabSz="914400" eaLnBrk="1" fontAlgn="auto" hangingPunct="1">
              <a:lnSpc>
                <a:spcPct val="110000"/>
              </a:lnSpc>
              <a:spcBef>
                <a:spcPts val="0"/>
              </a:spcBef>
              <a:spcAft>
                <a:spcPts val="0"/>
              </a:spcAft>
              <a:defRPr/>
            </a:pPr>
            <a:r>
              <a:rPr lang="zh-CN" altLang="en-US" sz="3200" dirty="0">
                <a:solidFill>
                  <a:prstClr val="white"/>
                </a:solidFill>
                <a:latin typeface="宋体" panose="02010600030101010101" pitchFamily="2" charset="-122"/>
                <a:ea typeface="宋体" panose="02010600030101010101" pitchFamily="2" charset="-122"/>
              </a:rPr>
              <a:t>事实检测</a:t>
            </a:r>
          </a:p>
        </p:txBody>
      </p:sp>
      <p:sp>
        <p:nvSpPr>
          <p:cNvPr id="93" name="矩形 92">
            <a:extLst>
              <a:ext uri="{FF2B5EF4-FFF2-40B4-BE49-F238E27FC236}">
                <a16:creationId xmlns:a16="http://schemas.microsoft.com/office/drawing/2014/main" id="{6F57B48C-6D8A-457B-B8EB-1FF6B3599D03}"/>
              </a:ext>
            </a:extLst>
          </p:cNvPr>
          <p:cNvSpPr>
            <a:spLocks noChangeArrowheads="1"/>
          </p:cNvSpPr>
          <p:nvPr/>
        </p:nvSpPr>
        <p:spPr bwMode="auto">
          <a:xfrm>
            <a:off x="1941690" y="2983748"/>
            <a:ext cx="1733550" cy="113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defTabSz="914400" eaLnBrk="1" hangingPunct="1">
              <a:lnSpc>
                <a:spcPct val="130000"/>
              </a:lnSpc>
              <a:spcBef>
                <a:spcPts val="600"/>
              </a:spcBef>
              <a:spcAft>
                <a:spcPts val="600"/>
              </a:spcAft>
              <a:buClr>
                <a:srgbClr val="00B050"/>
              </a:buClr>
              <a:buSzPct val="80000"/>
              <a:buFontTx/>
              <a:buNone/>
            </a:pPr>
            <a:r>
              <a:rPr lang="zh-CN" altLang="en-US" b="1" dirty="0">
                <a:solidFill>
                  <a:schemeClr val="bg1"/>
                </a:solidFill>
                <a:latin typeface="宋体" panose="02010600030101010101" pitchFamily="2" charset="-122"/>
              </a:rPr>
              <a:t>谣言检测相关工作</a:t>
            </a:r>
          </a:p>
        </p:txBody>
      </p:sp>
      <p:grpSp>
        <p:nvGrpSpPr>
          <p:cNvPr id="94" name="组合 93">
            <a:extLst>
              <a:ext uri="{FF2B5EF4-FFF2-40B4-BE49-F238E27FC236}">
                <a16:creationId xmlns:a16="http://schemas.microsoft.com/office/drawing/2014/main" id="{BAAAEB26-EE7B-4E3D-B19A-9FCACBBB16CE}"/>
              </a:ext>
            </a:extLst>
          </p:cNvPr>
          <p:cNvGrpSpPr/>
          <p:nvPr/>
        </p:nvGrpSpPr>
        <p:grpSpPr>
          <a:xfrm>
            <a:off x="2130369" y="4508518"/>
            <a:ext cx="1292226" cy="919163"/>
            <a:chOff x="9794875" y="2341563"/>
            <a:chExt cx="1292226" cy="919163"/>
          </a:xfrm>
        </p:grpSpPr>
        <p:sp>
          <p:nvSpPr>
            <p:cNvPr id="95" name="Freeform 15">
              <a:extLst>
                <a:ext uri="{FF2B5EF4-FFF2-40B4-BE49-F238E27FC236}">
                  <a16:creationId xmlns:a16="http://schemas.microsoft.com/office/drawing/2014/main" id="{BF2F9D3E-69B5-46B6-A0CB-29C02A684F97}"/>
                </a:ext>
              </a:extLst>
            </p:cNvPr>
            <p:cNvSpPr>
              <a:spLocks noEditPoints="1"/>
            </p:cNvSpPr>
            <p:nvPr/>
          </p:nvSpPr>
          <p:spPr bwMode="auto">
            <a:xfrm>
              <a:off x="10460038" y="2341563"/>
              <a:ext cx="627063" cy="919163"/>
            </a:xfrm>
            <a:custGeom>
              <a:avLst/>
              <a:gdLst>
                <a:gd name="T0" fmla="*/ 220 w 238"/>
                <a:gd name="T1" fmla="*/ 348 h 348"/>
                <a:gd name="T2" fmla="*/ 18 w 238"/>
                <a:gd name="T3" fmla="*/ 348 h 348"/>
                <a:gd name="T4" fmla="*/ 0 w 238"/>
                <a:gd name="T5" fmla="*/ 329 h 348"/>
                <a:gd name="T6" fmla="*/ 0 w 238"/>
                <a:gd name="T7" fmla="*/ 18 h 348"/>
                <a:gd name="T8" fmla="*/ 18 w 238"/>
                <a:gd name="T9" fmla="*/ 0 h 348"/>
                <a:gd name="T10" fmla="*/ 220 w 238"/>
                <a:gd name="T11" fmla="*/ 0 h 348"/>
                <a:gd name="T12" fmla="*/ 238 w 238"/>
                <a:gd name="T13" fmla="*/ 18 h 348"/>
                <a:gd name="T14" fmla="*/ 238 w 238"/>
                <a:gd name="T15" fmla="*/ 329 h 348"/>
                <a:gd name="T16" fmla="*/ 220 w 238"/>
                <a:gd name="T17" fmla="*/ 348 h 348"/>
                <a:gd name="T18" fmla="*/ 19 w 238"/>
                <a:gd name="T19" fmla="*/ 328 h 348"/>
                <a:gd name="T20" fmla="*/ 218 w 238"/>
                <a:gd name="T21" fmla="*/ 328 h 348"/>
                <a:gd name="T22" fmla="*/ 218 w 238"/>
                <a:gd name="T23" fmla="*/ 19 h 348"/>
                <a:gd name="T24" fmla="*/ 19 w 238"/>
                <a:gd name="T25" fmla="*/ 19 h 348"/>
                <a:gd name="T26" fmla="*/ 19 w 238"/>
                <a:gd name="T27" fmla="*/ 32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348">
                  <a:moveTo>
                    <a:pt x="220" y="348"/>
                  </a:moveTo>
                  <a:cubicBezTo>
                    <a:pt x="18" y="348"/>
                    <a:pt x="18" y="348"/>
                    <a:pt x="18" y="348"/>
                  </a:cubicBezTo>
                  <a:cubicBezTo>
                    <a:pt x="8" y="348"/>
                    <a:pt x="0" y="339"/>
                    <a:pt x="0" y="329"/>
                  </a:cubicBezTo>
                  <a:cubicBezTo>
                    <a:pt x="0" y="18"/>
                    <a:pt x="0" y="18"/>
                    <a:pt x="0" y="18"/>
                  </a:cubicBezTo>
                  <a:cubicBezTo>
                    <a:pt x="0" y="8"/>
                    <a:pt x="8" y="0"/>
                    <a:pt x="18" y="0"/>
                  </a:cubicBezTo>
                  <a:cubicBezTo>
                    <a:pt x="220" y="0"/>
                    <a:pt x="220" y="0"/>
                    <a:pt x="220" y="0"/>
                  </a:cubicBezTo>
                  <a:cubicBezTo>
                    <a:pt x="230" y="0"/>
                    <a:pt x="238" y="8"/>
                    <a:pt x="238" y="18"/>
                  </a:cubicBezTo>
                  <a:cubicBezTo>
                    <a:pt x="238" y="329"/>
                    <a:pt x="238" y="329"/>
                    <a:pt x="238" y="329"/>
                  </a:cubicBezTo>
                  <a:cubicBezTo>
                    <a:pt x="238" y="339"/>
                    <a:pt x="230" y="348"/>
                    <a:pt x="220" y="348"/>
                  </a:cubicBezTo>
                  <a:close/>
                  <a:moveTo>
                    <a:pt x="19" y="328"/>
                  </a:moveTo>
                  <a:cubicBezTo>
                    <a:pt x="218" y="328"/>
                    <a:pt x="218" y="328"/>
                    <a:pt x="218" y="328"/>
                  </a:cubicBezTo>
                  <a:cubicBezTo>
                    <a:pt x="218" y="19"/>
                    <a:pt x="218" y="19"/>
                    <a:pt x="218" y="19"/>
                  </a:cubicBezTo>
                  <a:cubicBezTo>
                    <a:pt x="19" y="19"/>
                    <a:pt x="19" y="19"/>
                    <a:pt x="19" y="19"/>
                  </a:cubicBezTo>
                  <a:lnTo>
                    <a:pt x="19" y="3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6">
              <a:extLst>
                <a:ext uri="{FF2B5EF4-FFF2-40B4-BE49-F238E27FC236}">
                  <a16:creationId xmlns:a16="http://schemas.microsoft.com/office/drawing/2014/main" id="{B1F188C2-D429-491E-AED7-20F33EB36809}"/>
                </a:ext>
              </a:extLst>
            </p:cNvPr>
            <p:cNvSpPr>
              <a:spLocks noEditPoints="1"/>
            </p:cNvSpPr>
            <p:nvPr/>
          </p:nvSpPr>
          <p:spPr bwMode="auto">
            <a:xfrm>
              <a:off x="9794875" y="2341563"/>
              <a:ext cx="627063" cy="919163"/>
            </a:xfrm>
            <a:custGeom>
              <a:avLst/>
              <a:gdLst>
                <a:gd name="T0" fmla="*/ 220 w 238"/>
                <a:gd name="T1" fmla="*/ 348 h 348"/>
                <a:gd name="T2" fmla="*/ 18 w 238"/>
                <a:gd name="T3" fmla="*/ 348 h 348"/>
                <a:gd name="T4" fmla="*/ 0 w 238"/>
                <a:gd name="T5" fmla="*/ 329 h 348"/>
                <a:gd name="T6" fmla="*/ 0 w 238"/>
                <a:gd name="T7" fmla="*/ 18 h 348"/>
                <a:gd name="T8" fmla="*/ 18 w 238"/>
                <a:gd name="T9" fmla="*/ 0 h 348"/>
                <a:gd name="T10" fmla="*/ 220 w 238"/>
                <a:gd name="T11" fmla="*/ 0 h 348"/>
                <a:gd name="T12" fmla="*/ 238 w 238"/>
                <a:gd name="T13" fmla="*/ 18 h 348"/>
                <a:gd name="T14" fmla="*/ 238 w 238"/>
                <a:gd name="T15" fmla="*/ 329 h 348"/>
                <a:gd name="T16" fmla="*/ 220 w 238"/>
                <a:gd name="T17" fmla="*/ 348 h 348"/>
                <a:gd name="T18" fmla="*/ 19 w 238"/>
                <a:gd name="T19" fmla="*/ 328 h 348"/>
                <a:gd name="T20" fmla="*/ 219 w 238"/>
                <a:gd name="T21" fmla="*/ 328 h 348"/>
                <a:gd name="T22" fmla="*/ 219 w 238"/>
                <a:gd name="T23" fmla="*/ 19 h 348"/>
                <a:gd name="T24" fmla="*/ 19 w 238"/>
                <a:gd name="T25" fmla="*/ 19 h 348"/>
                <a:gd name="T26" fmla="*/ 19 w 238"/>
                <a:gd name="T27" fmla="*/ 32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348">
                  <a:moveTo>
                    <a:pt x="220" y="348"/>
                  </a:moveTo>
                  <a:cubicBezTo>
                    <a:pt x="18" y="348"/>
                    <a:pt x="18" y="348"/>
                    <a:pt x="18" y="348"/>
                  </a:cubicBezTo>
                  <a:cubicBezTo>
                    <a:pt x="8" y="348"/>
                    <a:pt x="0" y="339"/>
                    <a:pt x="0" y="329"/>
                  </a:cubicBezTo>
                  <a:cubicBezTo>
                    <a:pt x="0" y="18"/>
                    <a:pt x="0" y="18"/>
                    <a:pt x="0" y="18"/>
                  </a:cubicBezTo>
                  <a:cubicBezTo>
                    <a:pt x="0" y="8"/>
                    <a:pt x="8" y="0"/>
                    <a:pt x="18" y="0"/>
                  </a:cubicBezTo>
                  <a:cubicBezTo>
                    <a:pt x="220" y="0"/>
                    <a:pt x="220" y="0"/>
                    <a:pt x="220" y="0"/>
                  </a:cubicBezTo>
                  <a:cubicBezTo>
                    <a:pt x="230" y="0"/>
                    <a:pt x="238" y="8"/>
                    <a:pt x="238" y="18"/>
                  </a:cubicBezTo>
                  <a:cubicBezTo>
                    <a:pt x="238" y="329"/>
                    <a:pt x="238" y="329"/>
                    <a:pt x="238" y="329"/>
                  </a:cubicBezTo>
                  <a:cubicBezTo>
                    <a:pt x="238" y="339"/>
                    <a:pt x="230" y="348"/>
                    <a:pt x="220" y="348"/>
                  </a:cubicBezTo>
                  <a:close/>
                  <a:moveTo>
                    <a:pt x="19" y="328"/>
                  </a:moveTo>
                  <a:cubicBezTo>
                    <a:pt x="219" y="328"/>
                    <a:pt x="219" y="328"/>
                    <a:pt x="219" y="328"/>
                  </a:cubicBezTo>
                  <a:cubicBezTo>
                    <a:pt x="219" y="19"/>
                    <a:pt x="219" y="19"/>
                    <a:pt x="219" y="19"/>
                  </a:cubicBezTo>
                  <a:cubicBezTo>
                    <a:pt x="19" y="19"/>
                    <a:pt x="19" y="19"/>
                    <a:pt x="19" y="19"/>
                  </a:cubicBezTo>
                  <a:lnTo>
                    <a:pt x="19" y="3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7">
              <a:extLst>
                <a:ext uri="{FF2B5EF4-FFF2-40B4-BE49-F238E27FC236}">
                  <a16:creationId xmlns:a16="http://schemas.microsoft.com/office/drawing/2014/main" id="{F3F0647A-0529-46F8-A30A-0C632498C8E5}"/>
                </a:ext>
              </a:extLst>
            </p:cNvPr>
            <p:cNvSpPr>
              <a:spLocks/>
            </p:cNvSpPr>
            <p:nvPr/>
          </p:nvSpPr>
          <p:spPr bwMode="auto">
            <a:xfrm>
              <a:off x="10401300" y="3074988"/>
              <a:ext cx="76200" cy="42863"/>
            </a:xfrm>
            <a:custGeom>
              <a:avLst/>
              <a:gdLst>
                <a:gd name="T0" fmla="*/ 23 w 29"/>
                <a:gd name="T1" fmla="*/ 16 h 16"/>
                <a:gd name="T2" fmla="*/ 6 w 29"/>
                <a:gd name="T3" fmla="*/ 16 h 16"/>
                <a:gd name="T4" fmla="*/ 0 w 29"/>
                <a:gd name="T5" fmla="*/ 9 h 16"/>
                <a:gd name="T6" fmla="*/ 29 w 29"/>
                <a:gd name="T7" fmla="*/ 9 h 16"/>
                <a:gd name="T8" fmla="*/ 23 w 29"/>
                <a:gd name="T9" fmla="*/ 16 h 16"/>
              </a:gdLst>
              <a:ahLst/>
              <a:cxnLst>
                <a:cxn ang="0">
                  <a:pos x="T0" y="T1"/>
                </a:cxn>
                <a:cxn ang="0">
                  <a:pos x="T2" y="T3"/>
                </a:cxn>
                <a:cxn ang="0">
                  <a:pos x="T4" y="T5"/>
                </a:cxn>
                <a:cxn ang="0">
                  <a:pos x="T6" y="T7"/>
                </a:cxn>
                <a:cxn ang="0">
                  <a:pos x="T8" y="T9"/>
                </a:cxn>
              </a:cxnLst>
              <a:rect l="0" t="0" r="r" b="b"/>
              <a:pathLst>
                <a:path w="29" h="16">
                  <a:moveTo>
                    <a:pt x="23" y="16"/>
                  </a:moveTo>
                  <a:cubicBezTo>
                    <a:pt x="14" y="10"/>
                    <a:pt x="7" y="15"/>
                    <a:pt x="6" y="16"/>
                  </a:cubicBezTo>
                  <a:cubicBezTo>
                    <a:pt x="0" y="9"/>
                    <a:pt x="0" y="9"/>
                    <a:pt x="0" y="9"/>
                  </a:cubicBezTo>
                  <a:cubicBezTo>
                    <a:pt x="4" y="5"/>
                    <a:pt x="16" y="0"/>
                    <a:pt x="29" y="9"/>
                  </a:cubicBez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8">
              <a:extLst>
                <a:ext uri="{FF2B5EF4-FFF2-40B4-BE49-F238E27FC236}">
                  <a16:creationId xmlns:a16="http://schemas.microsoft.com/office/drawing/2014/main" id="{9F8B9B63-9D53-4646-89FE-7E0F842AD584}"/>
                </a:ext>
              </a:extLst>
            </p:cNvPr>
            <p:cNvSpPr>
              <a:spLocks/>
            </p:cNvSpPr>
            <p:nvPr/>
          </p:nvSpPr>
          <p:spPr bwMode="auto">
            <a:xfrm>
              <a:off x="10334625" y="3122613"/>
              <a:ext cx="203200" cy="63500"/>
            </a:xfrm>
            <a:custGeom>
              <a:avLst/>
              <a:gdLst>
                <a:gd name="T0" fmla="*/ 69 w 77"/>
                <a:gd name="T1" fmla="*/ 2 h 24"/>
                <a:gd name="T2" fmla="*/ 69 w 77"/>
                <a:gd name="T3" fmla="*/ 2 h 24"/>
                <a:gd name="T4" fmla="*/ 37 w 77"/>
                <a:gd name="T5" fmla="*/ 15 h 24"/>
                <a:gd name="T6" fmla="*/ 7 w 77"/>
                <a:gd name="T7" fmla="*/ 2 h 24"/>
                <a:gd name="T8" fmla="*/ 7 w 77"/>
                <a:gd name="T9" fmla="*/ 2 h 24"/>
                <a:gd name="T10" fmla="*/ 1 w 77"/>
                <a:gd name="T11" fmla="*/ 8 h 24"/>
                <a:gd name="T12" fmla="*/ 1 w 77"/>
                <a:gd name="T13" fmla="*/ 8 h 24"/>
                <a:gd name="T14" fmla="*/ 36 w 77"/>
                <a:gd name="T15" fmla="*/ 24 h 24"/>
                <a:gd name="T16" fmla="*/ 38 w 77"/>
                <a:gd name="T17" fmla="*/ 24 h 24"/>
                <a:gd name="T18" fmla="*/ 75 w 77"/>
                <a:gd name="T19" fmla="*/ 9 h 24"/>
                <a:gd name="T20" fmla="*/ 69 w 77"/>
                <a:gd name="T21"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24">
                  <a:moveTo>
                    <a:pt x="69" y="2"/>
                  </a:moveTo>
                  <a:cubicBezTo>
                    <a:pt x="69" y="2"/>
                    <a:pt x="69" y="2"/>
                    <a:pt x="69" y="2"/>
                  </a:cubicBezTo>
                  <a:cubicBezTo>
                    <a:pt x="59" y="11"/>
                    <a:pt x="48" y="16"/>
                    <a:pt x="37" y="15"/>
                  </a:cubicBezTo>
                  <a:cubicBezTo>
                    <a:pt x="22" y="15"/>
                    <a:pt x="12" y="6"/>
                    <a:pt x="7" y="2"/>
                  </a:cubicBezTo>
                  <a:cubicBezTo>
                    <a:pt x="7" y="2"/>
                    <a:pt x="7" y="2"/>
                    <a:pt x="7" y="2"/>
                  </a:cubicBezTo>
                  <a:cubicBezTo>
                    <a:pt x="0" y="2"/>
                    <a:pt x="1" y="8"/>
                    <a:pt x="1" y="8"/>
                  </a:cubicBezTo>
                  <a:cubicBezTo>
                    <a:pt x="1" y="8"/>
                    <a:pt x="1" y="8"/>
                    <a:pt x="1" y="8"/>
                  </a:cubicBezTo>
                  <a:cubicBezTo>
                    <a:pt x="6" y="13"/>
                    <a:pt x="19" y="24"/>
                    <a:pt x="36" y="24"/>
                  </a:cubicBezTo>
                  <a:cubicBezTo>
                    <a:pt x="37" y="24"/>
                    <a:pt x="38" y="24"/>
                    <a:pt x="38" y="24"/>
                  </a:cubicBezTo>
                  <a:cubicBezTo>
                    <a:pt x="51" y="24"/>
                    <a:pt x="64" y="19"/>
                    <a:pt x="75" y="9"/>
                  </a:cubicBezTo>
                  <a:cubicBezTo>
                    <a:pt x="77" y="0"/>
                    <a:pt x="69" y="2"/>
                    <a:pt x="69"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9">
              <a:extLst>
                <a:ext uri="{FF2B5EF4-FFF2-40B4-BE49-F238E27FC236}">
                  <a16:creationId xmlns:a16="http://schemas.microsoft.com/office/drawing/2014/main" id="{53F2DE24-38A9-417C-AD5A-11F309CDF45E}"/>
                </a:ext>
              </a:extLst>
            </p:cNvPr>
            <p:cNvSpPr>
              <a:spLocks/>
            </p:cNvSpPr>
            <p:nvPr/>
          </p:nvSpPr>
          <p:spPr bwMode="auto">
            <a:xfrm>
              <a:off x="10401300" y="2959101"/>
              <a:ext cx="76200" cy="42863"/>
            </a:xfrm>
            <a:custGeom>
              <a:avLst/>
              <a:gdLst>
                <a:gd name="T0" fmla="*/ 23 w 29"/>
                <a:gd name="T1" fmla="*/ 16 h 16"/>
                <a:gd name="T2" fmla="*/ 6 w 29"/>
                <a:gd name="T3" fmla="*/ 16 h 16"/>
                <a:gd name="T4" fmla="*/ 0 w 29"/>
                <a:gd name="T5" fmla="*/ 9 h 16"/>
                <a:gd name="T6" fmla="*/ 29 w 29"/>
                <a:gd name="T7" fmla="*/ 8 h 16"/>
                <a:gd name="T8" fmla="*/ 23 w 29"/>
                <a:gd name="T9" fmla="*/ 16 h 16"/>
              </a:gdLst>
              <a:ahLst/>
              <a:cxnLst>
                <a:cxn ang="0">
                  <a:pos x="T0" y="T1"/>
                </a:cxn>
                <a:cxn ang="0">
                  <a:pos x="T2" y="T3"/>
                </a:cxn>
                <a:cxn ang="0">
                  <a:pos x="T4" y="T5"/>
                </a:cxn>
                <a:cxn ang="0">
                  <a:pos x="T6" y="T7"/>
                </a:cxn>
                <a:cxn ang="0">
                  <a:pos x="T8" y="T9"/>
                </a:cxn>
              </a:cxnLst>
              <a:rect l="0" t="0" r="r" b="b"/>
              <a:pathLst>
                <a:path w="29" h="16">
                  <a:moveTo>
                    <a:pt x="23" y="16"/>
                  </a:moveTo>
                  <a:cubicBezTo>
                    <a:pt x="14" y="9"/>
                    <a:pt x="7" y="15"/>
                    <a:pt x="6" y="16"/>
                  </a:cubicBezTo>
                  <a:cubicBezTo>
                    <a:pt x="0" y="9"/>
                    <a:pt x="0" y="9"/>
                    <a:pt x="0" y="9"/>
                  </a:cubicBezTo>
                  <a:cubicBezTo>
                    <a:pt x="4" y="5"/>
                    <a:pt x="16" y="0"/>
                    <a:pt x="29" y="8"/>
                  </a:cubicBez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0">
              <a:extLst>
                <a:ext uri="{FF2B5EF4-FFF2-40B4-BE49-F238E27FC236}">
                  <a16:creationId xmlns:a16="http://schemas.microsoft.com/office/drawing/2014/main" id="{56DE769D-6F9A-4648-A466-01997A7D6FE4}"/>
                </a:ext>
              </a:extLst>
            </p:cNvPr>
            <p:cNvSpPr>
              <a:spLocks/>
            </p:cNvSpPr>
            <p:nvPr/>
          </p:nvSpPr>
          <p:spPr bwMode="auto">
            <a:xfrm>
              <a:off x="10334625" y="3006726"/>
              <a:ext cx="203200" cy="63500"/>
            </a:xfrm>
            <a:custGeom>
              <a:avLst/>
              <a:gdLst>
                <a:gd name="T0" fmla="*/ 69 w 77"/>
                <a:gd name="T1" fmla="*/ 1 h 24"/>
                <a:gd name="T2" fmla="*/ 69 w 77"/>
                <a:gd name="T3" fmla="*/ 1 h 24"/>
                <a:gd name="T4" fmla="*/ 37 w 77"/>
                <a:gd name="T5" fmla="*/ 15 h 24"/>
                <a:gd name="T6" fmla="*/ 7 w 77"/>
                <a:gd name="T7" fmla="*/ 1 h 24"/>
                <a:gd name="T8" fmla="*/ 7 w 77"/>
                <a:gd name="T9" fmla="*/ 1 h 24"/>
                <a:gd name="T10" fmla="*/ 1 w 77"/>
                <a:gd name="T11" fmla="*/ 8 h 24"/>
                <a:gd name="T12" fmla="*/ 1 w 77"/>
                <a:gd name="T13" fmla="*/ 8 h 24"/>
                <a:gd name="T14" fmla="*/ 36 w 77"/>
                <a:gd name="T15" fmla="*/ 24 h 24"/>
                <a:gd name="T16" fmla="*/ 38 w 77"/>
                <a:gd name="T17" fmla="*/ 24 h 24"/>
                <a:gd name="T18" fmla="*/ 75 w 77"/>
                <a:gd name="T19" fmla="*/ 8 h 24"/>
                <a:gd name="T20" fmla="*/ 69 w 77"/>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24">
                  <a:moveTo>
                    <a:pt x="69" y="1"/>
                  </a:moveTo>
                  <a:cubicBezTo>
                    <a:pt x="69" y="1"/>
                    <a:pt x="69" y="1"/>
                    <a:pt x="69" y="1"/>
                  </a:cubicBezTo>
                  <a:cubicBezTo>
                    <a:pt x="59" y="11"/>
                    <a:pt x="48" y="15"/>
                    <a:pt x="37" y="15"/>
                  </a:cubicBezTo>
                  <a:cubicBezTo>
                    <a:pt x="22" y="14"/>
                    <a:pt x="12" y="5"/>
                    <a:pt x="7" y="1"/>
                  </a:cubicBezTo>
                  <a:cubicBezTo>
                    <a:pt x="7" y="1"/>
                    <a:pt x="7" y="1"/>
                    <a:pt x="7" y="1"/>
                  </a:cubicBezTo>
                  <a:cubicBezTo>
                    <a:pt x="0" y="1"/>
                    <a:pt x="1" y="8"/>
                    <a:pt x="1" y="8"/>
                  </a:cubicBezTo>
                  <a:cubicBezTo>
                    <a:pt x="1" y="8"/>
                    <a:pt x="1" y="8"/>
                    <a:pt x="1" y="8"/>
                  </a:cubicBezTo>
                  <a:cubicBezTo>
                    <a:pt x="6" y="13"/>
                    <a:pt x="19" y="23"/>
                    <a:pt x="36" y="24"/>
                  </a:cubicBezTo>
                  <a:cubicBezTo>
                    <a:pt x="37" y="24"/>
                    <a:pt x="38" y="24"/>
                    <a:pt x="38" y="24"/>
                  </a:cubicBezTo>
                  <a:cubicBezTo>
                    <a:pt x="51" y="24"/>
                    <a:pt x="64" y="19"/>
                    <a:pt x="75" y="8"/>
                  </a:cubicBezTo>
                  <a:cubicBezTo>
                    <a:pt x="77" y="0"/>
                    <a:pt x="69" y="1"/>
                    <a:pt x="69"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1">
              <a:extLst>
                <a:ext uri="{FF2B5EF4-FFF2-40B4-BE49-F238E27FC236}">
                  <a16:creationId xmlns:a16="http://schemas.microsoft.com/office/drawing/2014/main" id="{03E59B63-10D1-41BA-B32B-43016E406193}"/>
                </a:ext>
              </a:extLst>
            </p:cNvPr>
            <p:cNvSpPr>
              <a:spLocks/>
            </p:cNvSpPr>
            <p:nvPr/>
          </p:nvSpPr>
          <p:spPr bwMode="auto">
            <a:xfrm>
              <a:off x="10401300" y="2846388"/>
              <a:ext cx="76200" cy="41275"/>
            </a:xfrm>
            <a:custGeom>
              <a:avLst/>
              <a:gdLst>
                <a:gd name="T0" fmla="*/ 23 w 29"/>
                <a:gd name="T1" fmla="*/ 16 h 16"/>
                <a:gd name="T2" fmla="*/ 6 w 29"/>
                <a:gd name="T3" fmla="*/ 16 h 16"/>
                <a:gd name="T4" fmla="*/ 0 w 29"/>
                <a:gd name="T5" fmla="*/ 9 h 16"/>
                <a:gd name="T6" fmla="*/ 29 w 29"/>
                <a:gd name="T7" fmla="*/ 9 h 16"/>
                <a:gd name="T8" fmla="*/ 23 w 29"/>
                <a:gd name="T9" fmla="*/ 16 h 16"/>
              </a:gdLst>
              <a:ahLst/>
              <a:cxnLst>
                <a:cxn ang="0">
                  <a:pos x="T0" y="T1"/>
                </a:cxn>
                <a:cxn ang="0">
                  <a:pos x="T2" y="T3"/>
                </a:cxn>
                <a:cxn ang="0">
                  <a:pos x="T4" y="T5"/>
                </a:cxn>
                <a:cxn ang="0">
                  <a:pos x="T6" y="T7"/>
                </a:cxn>
                <a:cxn ang="0">
                  <a:pos x="T8" y="T9"/>
                </a:cxn>
              </a:cxnLst>
              <a:rect l="0" t="0" r="r" b="b"/>
              <a:pathLst>
                <a:path w="29" h="16">
                  <a:moveTo>
                    <a:pt x="23" y="16"/>
                  </a:moveTo>
                  <a:cubicBezTo>
                    <a:pt x="14" y="10"/>
                    <a:pt x="7" y="15"/>
                    <a:pt x="6" y="16"/>
                  </a:cubicBezTo>
                  <a:cubicBezTo>
                    <a:pt x="0" y="9"/>
                    <a:pt x="0" y="9"/>
                    <a:pt x="0" y="9"/>
                  </a:cubicBezTo>
                  <a:cubicBezTo>
                    <a:pt x="4" y="5"/>
                    <a:pt x="16" y="0"/>
                    <a:pt x="29" y="9"/>
                  </a:cubicBez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2">
              <a:extLst>
                <a:ext uri="{FF2B5EF4-FFF2-40B4-BE49-F238E27FC236}">
                  <a16:creationId xmlns:a16="http://schemas.microsoft.com/office/drawing/2014/main" id="{0E00D26F-58EC-4805-964D-386BDD4A01D9}"/>
                </a:ext>
              </a:extLst>
            </p:cNvPr>
            <p:cNvSpPr>
              <a:spLocks/>
            </p:cNvSpPr>
            <p:nvPr/>
          </p:nvSpPr>
          <p:spPr bwMode="auto">
            <a:xfrm>
              <a:off x="10334625" y="2895601"/>
              <a:ext cx="203200" cy="63500"/>
            </a:xfrm>
            <a:custGeom>
              <a:avLst/>
              <a:gdLst>
                <a:gd name="T0" fmla="*/ 69 w 77"/>
                <a:gd name="T1" fmla="*/ 1 h 24"/>
                <a:gd name="T2" fmla="*/ 69 w 77"/>
                <a:gd name="T3" fmla="*/ 1 h 24"/>
                <a:gd name="T4" fmla="*/ 37 w 77"/>
                <a:gd name="T5" fmla="*/ 14 h 24"/>
                <a:gd name="T6" fmla="*/ 7 w 77"/>
                <a:gd name="T7" fmla="*/ 1 h 24"/>
                <a:gd name="T8" fmla="*/ 7 w 77"/>
                <a:gd name="T9" fmla="*/ 1 h 24"/>
                <a:gd name="T10" fmla="*/ 1 w 77"/>
                <a:gd name="T11" fmla="*/ 7 h 24"/>
                <a:gd name="T12" fmla="*/ 1 w 77"/>
                <a:gd name="T13" fmla="*/ 7 h 24"/>
                <a:gd name="T14" fmla="*/ 36 w 77"/>
                <a:gd name="T15" fmla="*/ 24 h 24"/>
                <a:gd name="T16" fmla="*/ 38 w 77"/>
                <a:gd name="T17" fmla="*/ 24 h 24"/>
                <a:gd name="T18" fmla="*/ 75 w 77"/>
                <a:gd name="T19" fmla="*/ 8 h 24"/>
                <a:gd name="T20" fmla="*/ 69 w 77"/>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24">
                  <a:moveTo>
                    <a:pt x="69" y="1"/>
                  </a:moveTo>
                  <a:cubicBezTo>
                    <a:pt x="69" y="1"/>
                    <a:pt x="69" y="1"/>
                    <a:pt x="69" y="1"/>
                  </a:cubicBezTo>
                  <a:cubicBezTo>
                    <a:pt x="59" y="10"/>
                    <a:pt x="48" y="15"/>
                    <a:pt x="37" y="14"/>
                  </a:cubicBezTo>
                  <a:cubicBezTo>
                    <a:pt x="22" y="14"/>
                    <a:pt x="12" y="5"/>
                    <a:pt x="7" y="1"/>
                  </a:cubicBezTo>
                  <a:cubicBezTo>
                    <a:pt x="7" y="1"/>
                    <a:pt x="7" y="1"/>
                    <a:pt x="7" y="1"/>
                  </a:cubicBezTo>
                  <a:cubicBezTo>
                    <a:pt x="0" y="1"/>
                    <a:pt x="1" y="7"/>
                    <a:pt x="1" y="7"/>
                  </a:cubicBezTo>
                  <a:cubicBezTo>
                    <a:pt x="1" y="7"/>
                    <a:pt x="1" y="7"/>
                    <a:pt x="1" y="7"/>
                  </a:cubicBezTo>
                  <a:cubicBezTo>
                    <a:pt x="6" y="12"/>
                    <a:pt x="19" y="23"/>
                    <a:pt x="36" y="24"/>
                  </a:cubicBezTo>
                  <a:cubicBezTo>
                    <a:pt x="37" y="24"/>
                    <a:pt x="38" y="24"/>
                    <a:pt x="38" y="24"/>
                  </a:cubicBezTo>
                  <a:cubicBezTo>
                    <a:pt x="51" y="24"/>
                    <a:pt x="64" y="18"/>
                    <a:pt x="75" y="8"/>
                  </a:cubicBezTo>
                  <a:cubicBezTo>
                    <a:pt x="77" y="0"/>
                    <a:pt x="69" y="1"/>
                    <a:pt x="69"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3">
              <a:extLst>
                <a:ext uri="{FF2B5EF4-FFF2-40B4-BE49-F238E27FC236}">
                  <a16:creationId xmlns:a16="http://schemas.microsoft.com/office/drawing/2014/main" id="{A17ACFFF-EA01-4B97-A319-E211AC4DAF62}"/>
                </a:ext>
              </a:extLst>
            </p:cNvPr>
            <p:cNvSpPr>
              <a:spLocks/>
            </p:cNvSpPr>
            <p:nvPr/>
          </p:nvSpPr>
          <p:spPr bwMode="auto">
            <a:xfrm>
              <a:off x="10401300" y="2732088"/>
              <a:ext cx="76200" cy="42863"/>
            </a:xfrm>
            <a:custGeom>
              <a:avLst/>
              <a:gdLst>
                <a:gd name="T0" fmla="*/ 23 w 29"/>
                <a:gd name="T1" fmla="*/ 16 h 16"/>
                <a:gd name="T2" fmla="*/ 6 w 29"/>
                <a:gd name="T3" fmla="*/ 16 h 16"/>
                <a:gd name="T4" fmla="*/ 0 w 29"/>
                <a:gd name="T5" fmla="*/ 9 h 16"/>
                <a:gd name="T6" fmla="*/ 29 w 29"/>
                <a:gd name="T7" fmla="*/ 9 h 16"/>
                <a:gd name="T8" fmla="*/ 23 w 29"/>
                <a:gd name="T9" fmla="*/ 16 h 16"/>
              </a:gdLst>
              <a:ahLst/>
              <a:cxnLst>
                <a:cxn ang="0">
                  <a:pos x="T0" y="T1"/>
                </a:cxn>
                <a:cxn ang="0">
                  <a:pos x="T2" y="T3"/>
                </a:cxn>
                <a:cxn ang="0">
                  <a:pos x="T4" y="T5"/>
                </a:cxn>
                <a:cxn ang="0">
                  <a:pos x="T6" y="T7"/>
                </a:cxn>
                <a:cxn ang="0">
                  <a:pos x="T8" y="T9"/>
                </a:cxn>
              </a:cxnLst>
              <a:rect l="0" t="0" r="r" b="b"/>
              <a:pathLst>
                <a:path w="29" h="16">
                  <a:moveTo>
                    <a:pt x="23" y="16"/>
                  </a:moveTo>
                  <a:cubicBezTo>
                    <a:pt x="14" y="9"/>
                    <a:pt x="7" y="15"/>
                    <a:pt x="6" y="16"/>
                  </a:cubicBezTo>
                  <a:cubicBezTo>
                    <a:pt x="0" y="9"/>
                    <a:pt x="0" y="9"/>
                    <a:pt x="0" y="9"/>
                  </a:cubicBezTo>
                  <a:cubicBezTo>
                    <a:pt x="4" y="5"/>
                    <a:pt x="16" y="0"/>
                    <a:pt x="29" y="9"/>
                  </a:cubicBez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4">
              <a:extLst>
                <a:ext uri="{FF2B5EF4-FFF2-40B4-BE49-F238E27FC236}">
                  <a16:creationId xmlns:a16="http://schemas.microsoft.com/office/drawing/2014/main" id="{594A0921-05CC-4414-B89A-F2A921685953}"/>
                </a:ext>
              </a:extLst>
            </p:cNvPr>
            <p:cNvSpPr>
              <a:spLocks/>
            </p:cNvSpPr>
            <p:nvPr/>
          </p:nvSpPr>
          <p:spPr bwMode="auto">
            <a:xfrm>
              <a:off x="10334625" y="2779713"/>
              <a:ext cx="203200" cy="63500"/>
            </a:xfrm>
            <a:custGeom>
              <a:avLst/>
              <a:gdLst>
                <a:gd name="T0" fmla="*/ 69 w 77"/>
                <a:gd name="T1" fmla="*/ 2 h 24"/>
                <a:gd name="T2" fmla="*/ 69 w 77"/>
                <a:gd name="T3" fmla="*/ 2 h 24"/>
                <a:gd name="T4" fmla="*/ 37 w 77"/>
                <a:gd name="T5" fmla="*/ 15 h 24"/>
                <a:gd name="T6" fmla="*/ 7 w 77"/>
                <a:gd name="T7" fmla="*/ 2 h 24"/>
                <a:gd name="T8" fmla="*/ 7 w 77"/>
                <a:gd name="T9" fmla="*/ 2 h 24"/>
                <a:gd name="T10" fmla="*/ 1 w 77"/>
                <a:gd name="T11" fmla="*/ 8 h 24"/>
                <a:gd name="T12" fmla="*/ 1 w 77"/>
                <a:gd name="T13" fmla="*/ 8 h 24"/>
                <a:gd name="T14" fmla="*/ 36 w 77"/>
                <a:gd name="T15" fmla="*/ 24 h 24"/>
                <a:gd name="T16" fmla="*/ 38 w 77"/>
                <a:gd name="T17" fmla="*/ 24 h 24"/>
                <a:gd name="T18" fmla="*/ 75 w 77"/>
                <a:gd name="T19" fmla="*/ 8 h 24"/>
                <a:gd name="T20" fmla="*/ 69 w 77"/>
                <a:gd name="T21"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24">
                  <a:moveTo>
                    <a:pt x="69" y="2"/>
                  </a:moveTo>
                  <a:cubicBezTo>
                    <a:pt x="69" y="2"/>
                    <a:pt x="69" y="2"/>
                    <a:pt x="69" y="2"/>
                  </a:cubicBezTo>
                  <a:cubicBezTo>
                    <a:pt x="59" y="11"/>
                    <a:pt x="48" y="16"/>
                    <a:pt x="37" y="15"/>
                  </a:cubicBezTo>
                  <a:cubicBezTo>
                    <a:pt x="22" y="15"/>
                    <a:pt x="12" y="6"/>
                    <a:pt x="7" y="2"/>
                  </a:cubicBezTo>
                  <a:cubicBezTo>
                    <a:pt x="7" y="2"/>
                    <a:pt x="7" y="2"/>
                    <a:pt x="7" y="2"/>
                  </a:cubicBezTo>
                  <a:cubicBezTo>
                    <a:pt x="0" y="2"/>
                    <a:pt x="1" y="8"/>
                    <a:pt x="1" y="8"/>
                  </a:cubicBezTo>
                  <a:cubicBezTo>
                    <a:pt x="1" y="8"/>
                    <a:pt x="1" y="8"/>
                    <a:pt x="1" y="8"/>
                  </a:cubicBezTo>
                  <a:cubicBezTo>
                    <a:pt x="6" y="13"/>
                    <a:pt x="19" y="24"/>
                    <a:pt x="36" y="24"/>
                  </a:cubicBezTo>
                  <a:cubicBezTo>
                    <a:pt x="37" y="24"/>
                    <a:pt x="38" y="24"/>
                    <a:pt x="38" y="24"/>
                  </a:cubicBezTo>
                  <a:cubicBezTo>
                    <a:pt x="51" y="24"/>
                    <a:pt x="64" y="19"/>
                    <a:pt x="75" y="8"/>
                  </a:cubicBezTo>
                  <a:cubicBezTo>
                    <a:pt x="77" y="0"/>
                    <a:pt x="69" y="2"/>
                    <a:pt x="69"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5">
              <a:extLst>
                <a:ext uri="{FF2B5EF4-FFF2-40B4-BE49-F238E27FC236}">
                  <a16:creationId xmlns:a16="http://schemas.microsoft.com/office/drawing/2014/main" id="{D06D2FD3-A787-499E-A653-973414A0ADF7}"/>
                </a:ext>
              </a:extLst>
            </p:cNvPr>
            <p:cNvSpPr>
              <a:spLocks/>
            </p:cNvSpPr>
            <p:nvPr/>
          </p:nvSpPr>
          <p:spPr bwMode="auto">
            <a:xfrm>
              <a:off x="10401300" y="2619376"/>
              <a:ext cx="76200" cy="44450"/>
            </a:xfrm>
            <a:custGeom>
              <a:avLst/>
              <a:gdLst>
                <a:gd name="T0" fmla="*/ 23 w 29"/>
                <a:gd name="T1" fmla="*/ 17 h 17"/>
                <a:gd name="T2" fmla="*/ 6 w 29"/>
                <a:gd name="T3" fmla="*/ 16 h 17"/>
                <a:gd name="T4" fmla="*/ 0 w 29"/>
                <a:gd name="T5" fmla="*/ 9 h 17"/>
                <a:gd name="T6" fmla="*/ 29 w 29"/>
                <a:gd name="T7" fmla="*/ 9 h 17"/>
                <a:gd name="T8" fmla="*/ 23 w 29"/>
                <a:gd name="T9" fmla="*/ 17 h 17"/>
              </a:gdLst>
              <a:ahLst/>
              <a:cxnLst>
                <a:cxn ang="0">
                  <a:pos x="T0" y="T1"/>
                </a:cxn>
                <a:cxn ang="0">
                  <a:pos x="T2" y="T3"/>
                </a:cxn>
                <a:cxn ang="0">
                  <a:pos x="T4" y="T5"/>
                </a:cxn>
                <a:cxn ang="0">
                  <a:pos x="T6" y="T7"/>
                </a:cxn>
                <a:cxn ang="0">
                  <a:pos x="T8" y="T9"/>
                </a:cxn>
              </a:cxnLst>
              <a:rect l="0" t="0" r="r" b="b"/>
              <a:pathLst>
                <a:path w="29" h="17">
                  <a:moveTo>
                    <a:pt x="23" y="17"/>
                  </a:moveTo>
                  <a:cubicBezTo>
                    <a:pt x="14" y="10"/>
                    <a:pt x="7" y="16"/>
                    <a:pt x="6" y="16"/>
                  </a:cubicBezTo>
                  <a:cubicBezTo>
                    <a:pt x="0" y="9"/>
                    <a:pt x="0" y="9"/>
                    <a:pt x="0" y="9"/>
                  </a:cubicBezTo>
                  <a:cubicBezTo>
                    <a:pt x="4" y="5"/>
                    <a:pt x="16" y="0"/>
                    <a:pt x="29" y="9"/>
                  </a:cubicBezTo>
                  <a:lnTo>
                    <a:pt x="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6">
              <a:extLst>
                <a:ext uri="{FF2B5EF4-FFF2-40B4-BE49-F238E27FC236}">
                  <a16:creationId xmlns:a16="http://schemas.microsoft.com/office/drawing/2014/main" id="{6437761C-A66F-4FBA-BA92-CA0442CEC18C}"/>
                </a:ext>
              </a:extLst>
            </p:cNvPr>
            <p:cNvSpPr>
              <a:spLocks/>
            </p:cNvSpPr>
            <p:nvPr/>
          </p:nvSpPr>
          <p:spPr bwMode="auto">
            <a:xfrm>
              <a:off x="10334625" y="2668588"/>
              <a:ext cx="203200" cy="63500"/>
            </a:xfrm>
            <a:custGeom>
              <a:avLst/>
              <a:gdLst>
                <a:gd name="T0" fmla="*/ 69 w 77"/>
                <a:gd name="T1" fmla="*/ 1 h 24"/>
                <a:gd name="T2" fmla="*/ 69 w 77"/>
                <a:gd name="T3" fmla="*/ 1 h 24"/>
                <a:gd name="T4" fmla="*/ 37 w 77"/>
                <a:gd name="T5" fmla="*/ 15 h 24"/>
                <a:gd name="T6" fmla="*/ 7 w 77"/>
                <a:gd name="T7" fmla="*/ 1 h 24"/>
                <a:gd name="T8" fmla="*/ 7 w 77"/>
                <a:gd name="T9" fmla="*/ 1 h 24"/>
                <a:gd name="T10" fmla="*/ 1 w 77"/>
                <a:gd name="T11" fmla="*/ 8 h 24"/>
                <a:gd name="T12" fmla="*/ 1 w 77"/>
                <a:gd name="T13" fmla="*/ 8 h 24"/>
                <a:gd name="T14" fmla="*/ 36 w 77"/>
                <a:gd name="T15" fmla="*/ 24 h 24"/>
                <a:gd name="T16" fmla="*/ 38 w 77"/>
                <a:gd name="T17" fmla="*/ 24 h 24"/>
                <a:gd name="T18" fmla="*/ 75 w 77"/>
                <a:gd name="T19" fmla="*/ 8 h 24"/>
                <a:gd name="T20" fmla="*/ 69 w 77"/>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24">
                  <a:moveTo>
                    <a:pt x="69" y="1"/>
                  </a:moveTo>
                  <a:cubicBezTo>
                    <a:pt x="69" y="1"/>
                    <a:pt x="69" y="1"/>
                    <a:pt x="69" y="1"/>
                  </a:cubicBezTo>
                  <a:cubicBezTo>
                    <a:pt x="59" y="11"/>
                    <a:pt x="48" y="15"/>
                    <a:pt x="37" y="15"/>
                  </a:cubicBezTo>
                  <a:cubicBezTo>
                    <a:pt x="22" y="14"/>
                    <a:pt x="12" y="5"/>
                    <a:pt x="7" y="1"/>
                  </a:cubicBezTo>
                  <a:cubicBezTo>
                    <a:pt x="7" y="1"/>
                    <a:pt x="7" y="1"/>
                    <a:pt x="7" y="1"/>
                  </a:cubicBezTo>
                  <a:cubicBezTo>
                    <a:pt x="0" y="1"/>
                    <a:pt x="1" y="8"/>
                    <a:pt x="1" y="8"/>
                  </a:cubicBezTo>
                  <a:cubicBezTo>
                    <a:pt x="1" y="8"/>
                    <a:pt x="1" y="8"/>
                    <a:pt x="1" y="8"/>
                  </a:cubicBezTo>
                  <a:cubicBezTo>
                    <a:pt x="6" y="13"/>
                    <a:pt x="19" y="23"/>
                    <a:pt x="36" y="24"/>
                  </a:cubicBezTo>
                  <a:cubicBezTo>
                    <a:pt x="37" y="24"/>
                    <a:pt x="38" y="24"/>
                    <a:pt x="38" y="24"/>
                  </a:cubicBezTo>
                  <a:cubicBezTo>
                    <a:pt x="51" y="24"/>
                    <a:pt x="64" y="18"/>
                    <a:pt x="75" y="8"/>
                  </a:cubicBezTo>
                  <a:cubicBezTo>
                    <a:pt x="77" y="0"/>
                    <a:pt x="69" y="1"/>
                    <a:pt x="69"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7">
              <a:extLst>
                <a:ext uri="{FF2B5EF4-FFF2-40B4-BE49-F238E27FC236}">
                  <a16:creationId xmlns:a16="http://schemas.microsoft.com/office/drawing/2014/main" id="{A742D2D1-AA67-45F0-A240-ECB1914E57D5}"/>
                </a:ext>
              </a:extLst>
            </p:cNvPr>
            <p:cNvSpPr>
              <a:spLocks/>
            </p:cNvSpPr>
            <p:nvPr/>
          </p:nvSpPr>
          <p:spPr bwMode="auto">
            <a:xfrm>
              <a:off x="10401300" y="2508251"/>
              <a:ext cx="76200" cy="41275"/>
            </a:xfrm>
            <a:custGeom>
              <a:avLst/>
              <a:gdLst>
                <a:gd name="T0" fmla="*/ 23 w 29"/>
                <a:gd name="T1" fmla="*/ 16 h 16"/>
                <a:gd name="T2" fmla="*/ 6 w 29"/>
                <a:gd name="T3" fmla="*/ 16 h 16"/>
                <a:gd name="T4" fmla="*/ 0 w 29"/>
                <a:gd name="T5" fmla="*/ 9 h 16"/>
                <a:gd name="T6" fmla="*/ 29 w 29"/>
                <a:gd name="T7" fmla="*/ 9 h 16"/>
                <a:gd name="T8" fmla="*/ 23 w 29"/>
                <a:gd name="T9" fmla="*/ 16 h 16"/>
              </a:gdLst>
              <a:ahLst/>
              <a:cxnLst>
                <a:cxn ang="0">
                  <a:pos x="T0" y="T1"/>
                </a:cxn>
                <a:cxn ang="0">
                  <a:pos x="T2" y="T3"/>
                </a:cxn>
                <a:cxn ang="0">
                  <a:pos x="T4" y="T5"/>
                </a:cxn>
                <a:cxn ang="0">
                  <a:pos x="T6" y="T7"/>
                </a:cxn>
                <a:cxn ang="0">
                  <a:pos x="T8" y="T9"/>
                </a:cxn>
              </a:cxnLst>
              <a:rect l="0" t="0" r="r" b="b"/>
              <a:pathLst>
                <a:path w="29" h="16">
                  <a:moveTo>
                    <a:pt x="23" y="16"/>
                  </a:moveTo>
                  <a:cubicBezTo>
                    <a:pt x="14" y="9"/>
                    <a:pt x="7" y="15"/>
                    <a:pt x="6" y="16"/>
                  </a:cubicBezTo>
                  <a:cubicBezTo>
                    <a:pt x="0" y="9"/>
                    <a:pt x="0" y="9"/>
                    <a:pt x="0" y="9"/>
                  </a:cubicBezTo>
                  <a:cubicBezTo>
                    <a:pt x="4" y="5"/>
                    <a:pt x="16" y="0"/>
                    <a:pt x="29" y="9"/>
                  </a:cubicBez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8">
              <a:extLst>
                <a:ext uri="{FF2B5EF4-FFF2-40B4-BE49-F238E27FC236}">
                  <a16:creationId xmlns:a16="http://schemas.microsoft.com/office/drawing/2014/main" id="{64AEBECA-E2BC-4756-BC75-E1952FBF1AA7}"/>
                </a:ext>
              </a:extLst>
            </p:cNvPr>
            <p:cNvSpPr>
              <a:spLocks/>
            </p:cNvSpPr>
            <p:nvPr/>
          </p:nvSpPr>
          <p:spPr bwMode="auto">
            <a:xfrm>
              <a:off x="10334625" y="2555876"/>
              <a:ext cx="203200" cy="63500"/>
            </a:xfrm>
            <a:custGeom>
              <a:avLst/>
              <a:gdLst>
                <a:gd name="T0" fmla="*/ 69 w 77"/>
                <a:gd name="T1" fmla="*/ 2 h 24"/>
                <a:gd name="T2" fmla="*/ 69 w 77"/>
                <a:gd name="T3" fmla="*/ 2 h 24"/>
                <a:gd name="T4" fmla="*/ 37 w 77"/>
                <a:gd name="T5" fmla="*/ 15 h 24"/>
                <a:gd name="T6" fmla="*/ 7 w 77"/>
                <a:gd name="T7" fmla="*/ 2 h 24"/>
                <a:gd name="T8" fmla="*/ 7 w 77"/>
                <a:gd name="T9" fmla="*/ 2 h 24"/>
                <a:gd name="T10" fmla="*/ 1 w 77"/>
                <a:gd name="T11" fmla="*/ 8 h 24"/>
                <a:gd name="T12" fmla="*/ 1 w 77"/>
                <a:gd name="T13" fmla="*/ 8 h 24"/>
                <a:gd name="T14" fmla="*/ 36 w 77"/>
                <a:gd name="T15" fmla="*/ 24 h 24"/>
                <a:gd name="T16" fmla="*/ 38 w 77"/>
                <a:gd name="T17" fmla="*/ 24 h 24"/>
                <a:gd name="T18" fmla="*/ 75 w 77"/>
                <a:gd name="T19" fmla="*/ 8 h 24"/>
                <a:gd name="T20" fmla="*/ 69 w 77"/>
                <a:gd name="T21"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24">
                  <a:moveTo>
                    <a:pt x="69" y="2"/>
                  </a:moveTo>
                  <a:cubicBezTo>
                    <a:pt x="69" y="2"/>
                    <a:pt x="69" y="2"/>
                    <a:pt x="69" y="2"/>
                  </a:cubicBezTo>
                  <a:cubicBezTo>
                    <a:pt x="59" y="11"/>
                    <a:pt x="48" y="16"/>
                    <a:pt x="37" y="15"/>
                  </a:cubicBezTo>
                  <a:cubicBezTo>
                    <a:pt x="22" y="15"/>
                    <a:pt x="12" y="6"/>
                    <a:pt x="7" y="2"/>
                  </a:cubicBezTo>
                  <a:cubicBezTo>
                    <a:pt x="7" y="2"/>
                    <a:pt x="7" y="2"/>
                    <a:pt x="7" y="2"/>
                  </a:cubicBezTo>
                  <a:cubicBezTo>
                    <a:pt x="0" y="2"/>
                    <a:pt x="1" y="8"/>
                    <a:pt x="1" y="8"/>
                  </a:cubicBezTo>
                  <a:cubicBezTo>
                    <a:pt x="1" y="8"/>
                    <a:pt x="1" y="8"/>
                    <a:pt x="1" y="8"/>
                  </a:cubicBezTo>
                  <a:cubicBezTo>
                    <a:pt x="6" y="13"/>
                    <a:pt x="19" y="23"/>
                    <a:pt x="36" y="24"/>
                  </a:cubicBezTo>
                  <a:cubicBezTo>
                    <a:pt x="37" y="24"/>
                    <a:pt x="38" y="24"/>
                    <a:pt x="38" y="24"/>
                  </a:cubicBezTo>
                  <a:cubicBezTo>
                    <a:pt x="51" y="24"/>
                    <a:pt x="64" y="19"/>
                    <a:pt x="75" y="8"/>
                  </a:cubicBezTo>
                  <a:cubicBezTo>
                    <a:pt x="77" y="0"/>
                    <a:pt x="69" y="2"/>
                    <a:pt x="69"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9">
              <a:extLst>
                <a:ext uri="{FF2B5EF4-FFF2-40B4-BE49-F238E27FC236}">
                  <a16:creationId xmlns:a16="http://schemas.microsoft.com/office/drawing/2014/main" id="{DDAFF8E7-6B10-4438-9064-642A225CD1D1}"/>
                </a:ext>
              </a:extLst>
            </p:cNvPr>
            <p:cNvSpPr>
              <a:spLocks/>
            </p:cNvSpPr>
            <p:nvPr/>
          </p:nvSpPr>
          <p:spPr bwMode="auto">
            <a:xfrm>
              <a:off x="10401300" y="2393951"/>
              <a:ext cx="76200" cy="42863"/>
            </a:xfrm>
            <a:custGeom>
              <a:avLst/>
              <a:gdLst>
                <a:gd name="T0" fmla="*/ 23 w 29"/>
                <a:gd name="T1" fmla="*/ 16 h 16"/>
                <a:gd name="T2" fmla="*/ 6 w 29"/>
                <a:gd name="T3" fmla="*/ 16 h 16"/>
                <a:gd name="T4" fmla="*/ 0 w 29"/>
                <a:gd name="T5" fmla="*/ 9 h 16"/>
                <a:gd name="T6" fmla="*/ 29 w 29"/>
                <a:gd name="T7" fmla="*/ 9 h 16"/>
                <a:gd name="T8" fmla="*/ 23 w 29"/>
                <a:gd name="T9" fmla="*/ 16 h 16"/>
              </a:gdLst>
              <a:ahLst/>
              <a:cxnLst>
                <a:cxn ang="0">
                  <a:pos x="T0" y="T1"/>
                </a:cxn>
                <a:cxn ang="0">
                  <a:pos x="T2" y="T3"/>
                </a:cxn>
                <a:cxn ang="0">
                  <a:pos x="T4" y="T5"/>
                </a:cxn>
                <a:cxn ang="0">
                  <a:pos x="T6" y="T7"/>
                </a:cxn>
                <a:cxn ang="0">
                  <a:pos x="T8" y="T9"/>
                </a:cxn>
              </a:cxnLst>
              <a:rect l="0" t="0" r="r" b="b"/>
              <a:pathLst>
                <a:path w="29" h="16">
                  <a:moveTo>
                    <a:pt x="23" y="16"/>
                  </a:moveTo>
                  <a:cubicBezTo>
                    <a:pt x="14" y="10"/>
                    <a:pt x="7" y="15"/>
                    <a:pt x="6" y="16"/>
                  </a:cubicBezTo>
                  <a:cubicBezTo>
                    <a:pt x="0" y="9"/>
                    <a:pt x="0" y="9"/>
                    <a:pt x="0" y="9"/>
                  </a:cubicBezTo>
                  <a:cubicBezTo>
                    <a:pt x="4" y="5"/>
                    <a:pt x="16" y="0"/>
                    <a:pt x="29" y="9"/>
                  </a:cubicBezTo>
                  <a:lnTo>
                    <a:pt x="2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0">
              <a:extLst>
                <a:ext uri="{FF2B5EF4-FFF2-40B4-BE49-F238E27FC236}">
                  <a16:creationId xmlns:a16="http://schemas.microsoft.com/office/drawing/2014/main" id="{2F571026-7150-4BB5-AA0C-3F0534842DB1}"/>
                </a:ext>
              </a:extLst>
            </p:cNvPr>
            <p:cNvSpPr>
              <a:spLocks/>
            </p:cNvSpPr>
            <p:nvPr/>
          </p:nvSpPr>
          <p:spPr bwMode="auto">
            <a:xfrm>
              <a:off x="10334625" y="2444751"/>
              <a:ext cx="203200" cy="63500"/>
            </a:xfrm>
            <a:custGeom>
              <a:avLst/>
              <a:gdLst>
                <a:gd name="T0" fmla="*/ 69 w 77"/>
                <a:gd name="T1" fmla="*/ 1 h 24"/>
                <a:gd name="T2" fmla="*/ 69 w 77"/>
                <a:gd name="T3" fmla="*/ 1 h 24"/>
                <a:gd name="T4" fmla="*/ 37 w 77"/>
                <a:gd name="T5" fmla="*/ 15 h 24"/>
                <a:gd name="T6" fmla="*/ 7 w 77"/>
                <a:gd name="T7" fmla="*/ 1 h 24"/>
                <a:gd name="T8" fmla="*/ 7 w 77"/>
                <a:gd name="T9" fmla="*/ 1 h 24"/>
                <a:gd name="T10" fmla="*/ 1 w 77"/>
                <a:gd name="T11" fmla="*/ 7 h 24"/>
                <a:gd name="T12" fmla="*/ 1 w 77"/>
                <a:gd name="T13" fmla="*/ 8 h 24"/>
                <a:gd name="T14" fmla="*/ 36 w 77"/>
                <a:gd name="T15" fmla="*/ 24 h 24"/>
                <a:gd name="T16" fmla="*/ 38 w 77"/>
                <a:gd name="T17" fmla="*/ 24 h 24"/>
                <a:gd name="T18" fmla="*/ 75 w 77"/>
                <a:gd name="T19" fmla="*/ 8 h 24"/>
                <a:gd name="T20" fmla="*/ 69 w 77"/>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24">
                  <a:moveTo>
                    <a:pt x="69" y="1"/>
                  </a:moveTo>
                  <a:cubicBezTo>
                    <a:pt x="69" y="1"/>
                    <a:pt x="69" y="1"/>
                    <a:pt x="69" y="1"/>
                  </a:cubicBezTo>
                  <a:cubicBezTo>
                    <a:pt x="59" y="10"/>
                    <a:pt x="48" y="15"/>
                    <a:pt x="37" y="15"/>
                  </a:cubicBezTo>
                  <a:cubicBezTo>
                    <a:pt x="22" y="14"/>
                    <a:pt x="12" y="5"/>
                    <a:pt x="7" y="1"/>
                  </a:cubicBezTo>
                  <a:cubicBezTo>
                    <a:pt x="7" y="1"/>
                    <a:pt x="7" y="1"/>
                    <a:pt x="7" y="1"/>
                  </a:cubicBezTo>
                  <a:cubicBezTo>
                    <a:pt x="0" y="1"/>
                    <a:pt x="1" y="7"/>
                    <a:pt x="1" y="7"/>
                  </a:cubicBezTo>
                  <a:cubicBezTo>
                    <a:pt x="1" y="8"/>
                    <a:pt x="1" y="8"/>
                    <a:pt x="1" y="8"/>
                  </a:cubicBezTo>
                  <a:cubicBezTo>
                    <a:pt x="6" y="12"/>
                    <a:pt x="19" y="23"/>
                    <a:pt x="36" y="24"/>
                  </a:cubicBezTo>
                  <a:cubicBezTo>
                    <a:pt x="37" y="24"/>
                    <a:pt x="38" y="24"/>
                    <a:pt x="38" y="24"/>
                  </a:cubicBezTo>
                  <a:cubicBezTo>
                    <a:pt x="51" y="24"/>
                    <a:pt x="64" y="18"/>
                    <a:pt x="75" y="8"/>
                  </a:cubicBezTo>
                  <a:cubicBezTo>
                    <a:pt x="77" y="0"/>
                    <a:pt x="69" y="1"/>
                    <a:pt x="69"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Rectangle 31">
              <a:extLst>
                <a:ext uri="{FF2B5EF4-FFF2-40B4-BE49-F238E27FC236}">
                  <a16:creationId xmlns:a16="http://schemas.microsoft.com/office/drawing/2014/main" id="{BC69DBA1-8CC1-4685-9AFE-288B5BBF074F}"/>
                </a:ext>
              </a:extLst>
            </p:cNvPr>
            <p:cNvSpPr>
              <a:spLocks noChangeArrowheads="1"/>
            </p:cNvSpPr>
            <p:nvPr/>
          </p:nvSpPr>
          <p:spPr bwMode="auto">
            <a:xfrm>
              <a:off x="9882188" y="3073401"/>
              <a:ext cx="434975"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Rectangle 32">
              <a:extLst>
                <a:ext uri="{FF2B5EF4-FFF2-40B4-BE49-F238E27FC236}">
                  <a16:creationId xmlns:a16="http://schemas.microsoft.com/office/drawing/2014/main" id="{A7F40809-1061-4E94-80A3-38BDBE742626}"/>
                </a:ext>
              </a:extLst>
            </p:cNvPr>
            <p:cNvSpPr>
              <a:spLocks noChangeArrowheads="1"/>
            </p:cNvSpPr>
            <p:nvPr/>
          </p:nvSpPr>
          <p:spPr bwMode="auto">
            <a:xfrm>
              <a:off x="9882188" y="2524126"/>
              <a:ext cx="434975"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Rectangle 33">
              <a:extLst>
                <a:ext uri="{FF2B5EF4-FFF2-40B4-BE49-F238E27FC236}">
                  <a16:creationId xmlns:a16="http://schemas.microsoft.com/office/drawing/2014/main" id="{7CD48652-3688-4D06-AEF6-FFF58C98913E}"/>
                </a:ext>
              </a:extLst>
            </p:cNvPr>
            <p:cNvSpPr>
              <a:spLocks noChangeArrowheads="1"/>
            </p:cNvSpPr>
            <p:nvPr/>
          </p:nvSpPr>
          <p:spPr bwMode="auto">
            <a:xfrm>
              <a:off x="10591800" y="2697163"/>
              <a:ext cx="384175"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Rectangle 34">
              <a:extLst>
                <a:ext uri="{FF2B5EF4-FFF2-40B4-BE49-F238E27FC236}">
                  <a16:creationId xmlns:a16="http://schemas.microsoft.com/office/drawing/2014/main" id="{AF73C535-B058-47BE-9D2D-465CA60C400F}"/>
                </a:ext>
              </a:extLst>
            </p:cNvPr>
            <p:cNvSpPr>
              <a:spLocks noChangeArrowheads="1"/>
            </p:cNvSpPr>
            <p:nvPr/>
          </p:nvSpPr>
          <p:spPr bwMode="auto">
            <a:xfrm>
              <a:off x="10591800" y="2803526"/>
              <a:ext cx="384175"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Rectangle 35">
              <a:extLst>
                <a:ext uri="{FF2B5EF4-FFF2-40B4-BE49-F238E27FC236}">
                  <a16:creationId xmlns:a16="http://schemas.microsoft.com/office/drawing/2014/main" id="{FCBF3725-ACE9-4F3F-9827-E647EE804EE8}"/>
                </a:ext>
              </a:extLst>
            </p:cNvPr>
            <p:cNvSpPr>
              <a:spLocks noChangeArrowheads="1"/>
            </p:cNvSpPr>
            <p:nvPr/>
          </p:nvSpPr>
          <p:spPr bwMode="auto">
            <a:xfrm>
              <a:off x="10591800" y="2597151"/>
              <a:ext cx="384175" cy="42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500"/>
                                        <p:tgtEl>
                                          <p:spTgt spid="8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fade">
                                      <p:cBhvr>
                                        <p:cTn id="37" dur="500"/>
                                        <p:tgtEl>
                                          <p:spTgt spid="88"/>
                                        </p:tgtEl>
                                      </p:cBhvr>
                                    </p:animEffect>
                                  </p:childTnLst>
                                </p:cTn>
                              </p:par>
                              <p:par>
                                <p:cTn id="38" presetID="22" presetClass="entr" presetSubtype="1" fill="hold" nodeType="withEffect">
                                  <p:stCondLst>
                                    <p:cond delay="0"/>
                                  </p:stCondLst>
                                  <p:childTnLst>
                                    <p:set>
                                      <p:cBhvr>
                                        <p:cTn id="39" dur="1" fill="hold">
                                          <p:stCondLst>
                                            <p:cond delay="0"/>
                                          </p:stCondLst>
                                        </p:cTn>
                                        <p:tgtEl>
                                          <p:spTgt spid="86"/>
                                        </p:tgtEl>
                                        <p:attrNameLst>
                                          <p:attrName>style.visibility</p:attrName>
                                        </p:attrNameLst>
                                      </p:cBhvr>
                                      <p:to>
                                        <p:strVal val="visible"/>
                                      </p:to>
                                    </p:set>
                                    <p:animEffect transition="in" filter="wipe(up)">
                                      <p:cBhvr>
                                        <p:cTn id="40" dur="500"/>
                                        <p:tgtEl>
                                          <p:spTgt spid="86"/>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wipe(up)">
                                      <p:cBhvr>
                                        <p:cTn id="4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88" grpId="0" animBg="1"/>
      <p:bldP spid="90" grpId="0" animBg="1"/>
      <p:bldP spid="92" grpId="0" animBg="1"/>
      <p:bldP spid="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93" name="矩形 92">
            <a:extLst>
              <a:ext uri="{FF2B5EF4-FFF2-40B4-BE49-F238E27FC236}">
                <a16:creationId xmlns:a16="http://schemas.microsoft.com/office/drawing/2014/main" id="{6F57B48C-6D8A-457B-B8EB-1FF6B3599D03}"/>
              </a:ext>
            </a:extLst>
          </p:cNvPr>
          <p:cNvSpPr>
            <a:spLocks noChangeArrowheads="1"/>
          </p:cNvSpPr>
          <p:nvPr/>
        </p:nvSpPr>
        <p:spPr bwMode="auto">
          <a:xfrm>
            <a:off x="1941690" y="2983748"/>
            <a:ext cx="1733550" cy="113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defTabSz="914400" eaLnBrk="1" hangingPunct="1">
              <a:lnSpc>
                <a:spcPct val="130000"/>
              </a:lnSpc>
              <a:spcBef>
                <a:spcPts val="600"/>
              </a:spcBef>
              <a:spcAft>
                <a:spcPts val="600"/>
              </a:spcAft>
              <a:buClr>
                <a:srgbClr val="00B050"/>
              </a:buClr>
              <a:buSzPct val="80000"/>
              <a:buFontTx/>
              <a:buNone/>
            </a:pPr>
            <a:r>
              <a:rPr lang="zh-CN" altLang="en-US" b="1" dirty="0">
                <a:solidFill>
                  <a:schemeClr val="bg1"/>
                </a:solidFill>
                <a:latin typeface="宋体" panose="02010600030101010101" pitchFamily="2" charset="-122"/>
              </a:rPr>
              <a:t>谣言检测相关工作</a:t>
            </a:r>
          </a:p>
        </p:txBody>
      </p:sp>
      <mc:AlternateContent xmlns:mc="http://schemas.openxmlformats.org/markup-compatibility/2006">
        <mc:Choice xmlns:a14="http://schemas.microsoft.com/office/drawing/2010/main" Requires="a14">
          <p:graphicFrame>
            <p:nvGraphicFramePr>
              <p:cNvPr id="45" name="表格 44">
                <a:extLst>
                  <a:ext uri="{FF2B5EF4-FFF2-40B4-BE49-F238E27FC236}">
                    <a16:creationId xmlns:a16="http://schemas.microsoft.com/office/drawing/2014/main" id="{CEE5BA1F-A803-4486-9118-2BC5342676CE}"/>
                  </a:ext>
                </a:extLst>
              </p:cNvPr>
              <p:cNvGraphicFramePr>
                <a:graphicFrameLocks noGrp="1"/>
              </p:cNvGraphicFramePr>
              <p:nvPr/>
            </p:nvGraphicFramePr>
            <p:xfrm>
              <a:off x="1135781" y="1464372"/>
              <a:ext cx="10114547" cy="3723318"/>
            </p:xfrm>
            <a:graphic>
              <a:graphicData uri="http://schemas.openxmlformats.org/drawingml/2006/table">
                <a:tbl>
                  <a:tblPr/>
                  <a:tblGrid>
                    <a:gridCol w="2456201">
                      <a:extLst>
                        <a:ext uri="{9D8B030D-6E8A-4147-A177-3AD203B41FA5}">
                          <a16:colId xmlns:a16="http://schemas.microsoft.com/office/drawing/2014/main" val="20000"/>
                        </a:ext>
                      </a:extLst>
                    </a:gridCol>
                    <a:gridCol w="7658346">
                      <a:extLst>
                        <a:ext uri="{9D8B030D-6E8A-4147-A177-3AD203B41FA5}">
                          <a16:colId xmlns:a16="http://schemas.microsoft.com/office/drawing/2014/main" val="20001"/>
                        </a:ext>
                      </a:extLst>
                    </a:gridCol>
                  </a:tblGrid>
                  <a:tr h="277801">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rPr>
                            <a:t>长文本相似度计算</a:t>
                          </a:r>
                          <a:endParaRPr kumimoji="0"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marL="91437" marR="91437" marT="45730" marB="45730" anchor="ctr"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chemeClr val="accent1"/>
                        </a:solidFill>
                      </a:tcPr>
                    </a:tc>
                    <a:tc hMerge="1">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8454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单一语义文本匹配</a:t>
                          </a:r>
                          <a14:m>
                            <m:oMath xmlns:m="http://schemas.openxmlformats.org/officeDocument/2006/math">
                              <m:sSup>
                                <m:sSupPr>
                                  <m:ctrlPr>
                                    <a:rPr kumimoji="0" lang="en-US" altLang="zh-CN" sz="2000" b="0" i="1" u="none" strike="noStrike" kern="1200" cap="none" spc="0" normalizeH="0" baseline="0" noProof="0" smtClean="0">
                                      <a:ln>
                                        <a:noFill/>
                                      </a:ln>
                                      <a:solidFill>
                                        <a:srgbClr val="FFFFFF"/>
                                      </a:solidFill>
                                      <a:effectLst/>
                                      <a:uLnTx/>
                                      <a:uFillTx/>
                                      <a:latin typeface="Cambria Math" panose="02040503050406030204" pitchFamily="18" charset="0"/>
                                      <a:ea typeface="微软雅黑" panose="020B0503020204020204" pitchFamily="34" charset="-122"/>
                                      <a:cs typeface="+mn-cs"/>
                                    </a:rPr>
                                  </m:ctrlPr>
                                </m:sSupPr>
                                <m:e>
                                  <m:r>
                                    <a:rPr kumimoji="0" lang="en-US" altLang="zh-CN" sz="2000" b="0" i="0" u="none" strike="noStrike" kern="1200" cap="none" spc="0" normalizeH="0" baseline="0" noProof="0">
                                      <a:ln>
                                        <a:noFill/>
                                      </a:ln>
                                      <a:solidFill>
                                        <a:srgbClr val="FFFFFF"/>
                                      </a:solidFill>
                                      <a:effectLst/>
                                      <a:uLnTx/>
                                      <a:uFillTx/>
                                      <a:latin typeface="Cambria Math" panose="02040503050406030204" pitchFamily="18" charset="0"/>
                                      <a:ea typeface="微软雅黑" panose="020B0503020204020204" pitchFamily="34" charset="-122"/>
                                      <a:cs typeface="+mn-cs"/>
                                    </a:rPr>
                                    <m:t> </m:t>
                                  </m:r>
                                </m:e>
                                <m:sup>
                                  <m:r>
                                    <a:rPr kumimoji="0" lang="en-US" altLang="zh-CN" sz="20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1</m:t>
                                  </m:r>
                                </m:sup>
                              </m:sSup>
                            </m:oMath>
                          </a14:m>
                          <a:endPar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ingle Semantic Text Matching</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37" marR="91437" marT="45730" marB="45730" anchor="ctr" horzOverflow="overflow">
                        <a:lnL w="9525" cap="flat" cmpd="sng" algn="ctr">
                          <a:solidFill>
                            <a:srgbClr val="7D60A0"/>
                          </a:solidFill>
                          <a:prstDash val="solid"/>
                          <a:round/>
                          <a:headEnd type="none" w="med" len="med"/>
                          <a:tailEnd type="none" w="med" len="med"/>
                        </a:lnL>
                        <a:lnR>
                          <a:noFill/>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将</a:t>
                          </a:r>
                          <a:r>
                            <a:rPr lang="zh-CN" altLang="en-US" sz="1600" kern="1200" dirty="0">
                              <a:ln w="0"/>
                              <a:solidFill>
                                <a:srgbClr val="C00000"/>
                              </a:solidFill>
                              <a:latin typeface="宋体" panose="02010600030101010101" pitchFamily="2" charset="-122"/>
                              <a:ea typeface="宋体" panose="02010600030101010101" pitchFamily="2" charset="-122"/>
                              <a:cs typeface="+mn-cs"/>
                            </a:rPr>
                            <a:t>高维</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稀疏文本特征</a:t>
                          </a:r>
                          <a:r>
                            <a:rPr lang="zh-CN" altLang="en-US" sz="1600" kern="1200" dirty="0">
                              <a:ln w="0"/>
                              <a:solidFill>
                                <a:srgbClr val="C00000"/>
                              </a:solidFill>
                              <a:latin typeface="宋体" panose="02010600030101010101" pitchFamily="2" charset="-122"/>
                              <a:ea typeface="宋体" panose="02010600030101010101" pitchFamily="2" charset="-122"/>
                              <a:cs typeface="+mn-cs"/>
                            </a:rPr>
                            <a:t>映射到</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语义空间中的</a:t>
                          </a:r>
                          <a:r>
                            <a:rPr lang="zh-CN" altLang="en-US" sz="1600" kern="1200" dirty="0">
                              <a:ln w="0"/>
                              <a:solidFill>
                                <a:srgbClr val="C00000"/>
                              </a:solidFill>
                              <a:latin typeface="宋体" panose="02010600030101010101" pitchFamily="2" charset="-122"/>
                              <a:ea typeface="宋体" panose="02010600030101010101" pitchFamily="2" charset="-122"/>
                              <a:cs typeface="+mn-cs"/>
                            </a:rPr>
                            <a:t>低维</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密集特征。通过</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DNN</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将待检测文本表示为低纬度语义向量，用余弦距离</a:t>
                          </a:r>
                          <a:r>
                            <a:rPr lang="zh-CN" altLang="en-US" sz="1600" kern="1200" dirty="0">
                              <a:ln w="0"/>
                              <a:solidFill>
                                <a:srgbClr val="C00000"/>
                              </a:solidFill>
                              <a:latin typeface="宋体" panose="02010600030101010101" pitchFamily="2" charset="-122"/>
                              <a:ea typeface="宋体" panose="02010600030101010101" pitchFamily="2" charset="-122"/>
                              <a:cs typeface="+mn-cs"/>
                            </a:rPr>
                            <a:t>计算两个语义向量之间的距离</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优点：结构简单。</a:t>
                          </a:r>
                          <a:endPar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缺点：复杂的句子被压缩成基于单一语义的单个向量时，将丢失重要的局部信息。</a:t>
                          </a: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119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多语义文本匹配</a:t>
                          </a:r>
                          <a14:m>
                            <m:oMath xmlns:m="http://schemas.openxmlformats.org/officeDocument/2006/math">
                              <m:sSup>
                                <m:sSupPr>
                                  <m:ctrlPr>
                                    <a:rPr kumimoji="0" lang="en-US" altLang="zh-CN" sz="1600" b="0" i="1" u="none" strike="noStrike" kern="1200" cap="none" spc="0" normalizeH="0" baseline="0" noProof="0" smtClean="0">
                                      <a:ln>
                                        <a:noFill/>
                                      </a:ln>
                                      <a:solidFill>
                                        <a:srgbClr val="FFFFFF"/>
                                      </a:solidFill>
                                      <a:effectLst/>
                                      <a:uLnTx/>
                                      <a:uFillTx/>
                                      <a:latin typeface="Cambria Math" panose="02040503050406030204" pitchFamily="18" charset="0"/>
                                      <a:ea typeface="微软雅黑" panose="020B0503020204020204" pitchFamily="34" charset="-122"/>
                                      <a:cs typeface="+mn-cs"/>
                                    </a:rPr>
                                  </m:ctrlPr>
                                </m:sSupPr>
                                <m:e>
                                  <m:r>
                                    <a:rPr kumimoji="0" lang="en-US" altLang="zh-CN" sz="1600" b="0" i="0" u="none" strike="noStrike" kern="1200" cap="none" spc="0" normalizeH="0" baseline="0" noProof="0">
                                      <a:ln>
                                        <a:noFill/>
                                      </a:ln>
                                      <a:solidFill>
                                        <a:srgbClr val="FFFFFF"/>
                                      </a:solidFill>
                                      <a:effectLst/>
                                      <a:uLnTx/>
                                      <a:uFillTx/>
                                      <a:latin typeface="Cambria Math" panose="02040503050406030204" pitchFamily="18" charset="0"/>
                                      <a:ea typeface="微软雅黑" panose="020B0503020204020204" pitchFamily="34" charset="-122"/>
                                      <a:cs typeface="+mn-cs"/>
                                    </a:rPr>
                                    <m:t> </m:t>
                                  </m:r>
                                </m:e>
                                <m:sup>
                                  <m:r>
                                    <a:rPr kumimoji="0" lang="en-US" altLang="zh-CN" sz="16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2</m:t>
                                  </m:r>
                                </m:sup>
                              </m:sSup>
                            </m:oMath>
                          </a14:m>
                          <a:endPar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Multi-Semantic Document Matching</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txBody>
                      <a:tcPr marL="91437" marR="91437" marT="45730" marB="45730" anchor="ctr" horzOverflow="overflow">
                        <a:lnL w="9525" cap="flat" cmpd="sng" algn="ctr">
                          <a:solidFill>
                            <a:srgbClr val="7D60A0"/>
                          </a:solidFill>
                          <a:prstDash val="solid"/>
                          <a:round/>
                          <a:headEnd type="none" w="med" len="med"/>
                          <a:tailEnd type="none" w="med" len="med"/>
                        </a:lnL>
                        <a:lnR>
                          <a:noFill/>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在</a:t>
                          </a:r>
                          <a:r>
                            <a:rPr lang="zh-CN" altLang="en-US" sz="1600" kern="1200" dirty="0">
                              <a:ln w="0"/>
                              <a:solidFill>
                                <a:srgbClr val="C00000"/>
                              </a:solidFill>
                              <a:latin typeface="宋体" panose="02010600030101010101" pitchFamily="2" charset="-122"/>
                              <a:ea typeface="宋体" panose="02010600030101010101" pitchFamily="2" charset="-122"/>
                              <a:cs typeface="+mn-cs"/>
                            </a:rPr>
                            <a:t>文本匹配之前做大量的交互工作</a:t>
                          </a: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，这样我们就可以做一些局部相似性，综合文本之间的匹配度。</a:t>
                          </a:r>
                          <a:endParaRPr kumimoji="0" lang="en-US" altLang="zh-CN"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优点：能够捕捉到输入句子之间更多的交互特征。</a:t>
                          </a:r>
                          <a:endPar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缺点：网络复杂，模型训练的资源消耗大，需要大量的文本数据训练。</a:t>
                          </a: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7569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知识图谱</a:t>
                          </a:r>
                          <a14:m>
                            <m:oMath xmlns:m="http://schemas.openxmlformats.org/officeDocument/2006/math">
                              <m:sSup>
                                <m:sSupPr>
                                  <m:ctrlPr>
                                    <a:rPr kumimoji="0" lang="en-US" altLang="zh-CN" sz="1600" b="0" i="1" u="none" strike="noStrike" kern="1200" cap="none" spc="0" normalizeH="0" baseline="0" noProof="0" smtClean="0">
                                      <a:ln>
                                        <a:noFill/>
                                      </a:ln>
                                      <a:solidFill>
                                        <a:srgbClr val="FFFFFF"/>
                                      </a:solidFill>
                                      <a:effectLst/>
                                      <a:uLnTx/>
                                      <a:uFillTx/>
                                      <a:latin typeface="Cambria Math" panose="02040503050406030204" pitchFamily="18" charset="0"/>
                                      <a:ea typeface="微软雅黑" panose="020B0503020204020204" pitchFamily="34" charset="-122"/>
                                      <a:cs typeface="+mn-cs"/>
                                    </a:rPr>
                                  </m:ctrlPr>
                                </m:sSupPr>
                                <m:e>
                                  <m:r>
                                    <a:rPr kumimoji="0" lang="en-US" altLang="zh-CN" sz="1600" b="0" i="0" u="none" strike="noStrike" kern="1200" cap="none" spc="0" normalizeH="0" baseline="0" noProof="0">
                                      <a:ln>
                                        <a:noFill/>
                                      </a:ln>
                                      <a:solidFill>
                                        <a:srgbClr val="FFFFFF"/>
                                      </a:solidFill>
                                      <a:effectLst/>
                                      <a:uLnTx/>
                                      <a:uFillTx/>
                                      <a:latin typeface="Cambria Math" panose="02040503050406030204" pitchFamily="18" charset="0"/>
                                      <a:ea typeface="微软雅黑" panose="020B0503020204020204" pitchFamily="34" charset="-122"/>
                                      <a:cs typeface="+mn-cs"/>
                                    </a:rPr>
                                    <m:t> </m:t>
                                  </m:r>
                                </m:e>
                                <m:sup>
                                  <m:r>
                                    <a:rPr kumimoji="0" lang="en-US" altLang="zh-CN" sz="16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3</m:t>
                                  </m:r>
                                </m:sup>
                              </m:sSup>
                            </m:oMath>
                          </a14:m>
                          <a:endPar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Knowledge Graph </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37" marR="91437" marT="45730" marB="45730" anchor="ctr" horzOverflow="overflow">
                        <a:lnL w="9525" cap="flat" cmpd="sng" algn="ctr">
                          <a:solidFill>
                            <a:srgbClr val="7D60A0"/>
                          </a:solidFill>
                          <a:prstDash val="solid"/>
                          <a:round/>
                          <a:headEnd type="none" w="med" len="med"/>
                          <a:tailEnd type="none" w="med" len="med"/>
                        </a:lnL>
                        <a:lnR>
                          <a:noFill/>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初始文本可以看作是一个</a:t>
                          </a:r>
                          <a:r>
                            <a:rPr lang="zh-CN" altLang="en-US" sz="1600" kern="1200" dirty="0">
                              <a:ln w="0"/>
                              <a:solidFill>
                                <a:srgbClr val="C00000"/>
                              </a:solidFill>
                              <a:latin typeface="宋体" panose="02010600030101010101" pitchFamily="2" charset="-122"/>
                              <a:ea typeface="宋体" panose="02010600030101010101" pitchFamily="2" charset="-122"/>
                              <a:cs typeface="+mn-cs"/>
                            </a:rPr>
                            <a:t>查询图</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lang="zh-CN" altLang="en-US" sz="1600" b="0" i="0" dirty="0">
                              <a:solidFill>
                                <a:srgbClr val="222222"/>
                              </a:solidFill>
                              <a:effectLst/>
                              <a:latin typeface="宋体" panose="02010600030101010101" pitchFamily="2" charset="-122"/>
                              <a:ea typeface="宋体" panose="02010600030101010101" pitchFamily="2" charset="-122"/>
                            </a:rPr>
                            <a:t>通过</a:t>
                          </a:r>
                          <a:r>
                            <a:rPr lang="zh-CN" altLang="en-US" sz="1600" kern="1200" dirty="0">
                              <a:ln w="0"/>
                              <a:solidFill>
                                <a:srgbClr val="C00000"/>
                              </a:solidFill>
                              <a:latin typeface="宋体" panose="02010600030101010101" pitchFamily="2" charset="-122"/>
                              <a:ea typeface="宋体" panose="02010600030101010101" pitchFamily="2" charset="-122"/>
                              <a:cs typeface="+mn-cs"/>
                            </a:rPr>
                            <a:t>提取</a:t>
                          </a:r>
                          <a:r>
                            <a:rPr lang="zh-CN" altLang="en-US" sz="1600" b="0" i="0" dirty="0">
                              <a:solidFill>
                                <a:srgbClr val="222222"/>
                              </a:solidFill>
                              <a:effectLst/>
                              <a:latin typeface="宋体" panose="02010600030101010101" pitchFamily="2" charset="-122"/>
                              <a:ea typeface="宋体" panose="02010600030101010101" pitchFamily="2" charset="-122"/>
                            </a:rPr>
                            <a:t>出两幅图的</a:t>
                          </a:r>
                          <a:r>
                            <a:rPr lang="zh-CN" altLang="en-US" sz="1600" kern="1200" dirty="0">
                              <a:ln w="0"/>
                              <a:solidFill>
                                <a:srgbClr val="C00000"/>
                              </a:solidFill>
                              <a:latin typeface="宋体" panose="02010600030101010101" pitchFamily="2" charset="-122"/>
                              <a:ea typeface="宋体" panose="02010600030101010101" pitchFamily="2" charset="-122"/>
                              <a:cs typeface="+mn-cs"/>
                            </a:rPr>
                            <a:t>特征向量</a:t>
                          </a:r>
                          <a:r>
                            <a:rPr lang="zh-CN" altLang="en-US" sz="1600" b="0" i="0" dirty="0">
                              <a:solidFill>
                                <a:srgbClr val="222222"/>
                              </a:solidFill>
                              <a:effectLst/>
                              <a:latin typeface="宋体" panose="02010600030101010101" pitchFamily="2" charset="-122"/>
                              <a:ea typeface="宋体" panose="02010600030101010101" pitchFamily="2" charset="-122"/>
                            </a:rPr>
                            <a:t>，进行向量的相似度检测，即可得出两图的相似度。</a:t>
                          </a:r>
                          <a:endParaRPr lang="en-US" altLang="zh-CN" sz="1600" b="0" i="0" dirty="0">
                            <a:solidFill>
                              <a:srgbClr val="222222"/>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i="0" dirty="0">
                              <a:solidFill>
                                <a:srgbClr val="222222"/>
                              </a:solidFill>
                              <a:effectLst/>
                              <a:latin typeface="宋体" panose="02010600030101010101" pitchFamily="2" charset="-122"/>
                              <a:ea typeface="宋体" panose="02010600030101010101" pitchFamily="2" charset="-122"/>
                            </a:rPr>
                            <a:t>优点：</a:t>
                          </a:r>
                          <a:r>
                            <a:rPr lang="zh-CN" altLang="en-US" sz="1600" b="0" i="0" dirty="0">
                              <a:solidFill>
                                <a:srgbClr val="333333"/>
                              </a:solidFill>
                              <a:effectLst/>
                              <a:latin typeface="宋体" panose="02010600030101010101" pitchFamily="2" charset="-122"/>
                              <a:ea typeface="宋体" panose="02010600030101010101" pitchFamily="2" charset="-122"/>
                            </a:rPr>
                            <a:t>语义更丰富，可以有效地表达语义信息。</a:t>
                          </a:r>
                          <a:endParaRPr lang="en-US" altLang="zh-CN" sz="1600" b="0" i="0" dirty="0">
                            <a:solidFill>
                              <a:srgbClr val="333333"/>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i="0" dirty="0">
                              <a:solidFill>
                                <a:srgbClr val="333333"/>
                              </a:solidFill>
                              <a:effectLst/>
                              <a:latin typeface="宋体" panose="02010600030101010101" pitchFamily="2" charset="-122"/>
                              <a:ea typeface="宋体" panose="02010600030101010101" pitchFamily="2" charset="-122"/>
                            </a:rPr>
                            <a:t>缺点：当输入长文本时，图的结构很复杂。</a:t>
                          </a:r>
                          <a:endParaRPr lang="zh-CN" altLang="en-US" sz="1600" dirty="0">
                            <a:latin typeface="宋体" panose="02010600030101010101" pitchFamily="2" charset="-122"/>
                            <a:ea typeface="宋体" panose="02010600030101010101" pitchFamily="2" charset="-122"/>
                          </a:endParaRP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Choice>
        <mc:Fallback>
          <p:graphicFrame>
            <p:nvGraphicFramePr>
              <p:cNvPr id="45" name="表格 44">
                <a:extLst>
                  <a:ext uri="{FF2B5EF4-FFF2-40B4-BE49-F238E27FC236}">
                    <a16:creationId xmlns:a16="http://schemas.microsoft.com/office/drawing/2014/main" id="{CEE5BA1F-A803-4486-9118-2BC5342676CE}"/>
                  </a:ext>
                </a:extLst>
              </p:cNvPr>
              <p:cNvGraphicFramePr>
                <a:graphicFrameLocks noGrp="1"/>
              </p:cNvGraphicFramePr>
              <p:nvPr/>
            </p:nvGraphicFramePr>
            <p:xfrm>
              <a:off x="1135781" y="1464372"/>
              <a:ext cx="10114547" cy="3723318"/>
            </p:xfrm>
            <a:graphic>
              <a:graphicData uri="http://schemas.openxmlformats.org/drawingml/2006/table">
                <a:tbl>
                  <a:tblPr/>
                  <a:tblGrid>
                    <a:gridCol w="2456201">
                      <a:extLst>
                        <a:ext uri="{9D8B030D-6E8A-4147-A177-3AD203B41FA5}">
                          <a16:colId xmlns:a16="http://schemas.microsoft.com/office/drawing/2014/main" val="20000"/>
                        </a:ext>
                      </a:extLst>
                    </a:gridCol>
                    <a:gridCol w="7658346">
                      <a:extLst>
                        <a:ext uri="{9D8B030D-6E8A-4147-A177-3AD203B41FA5}">
                          <a16:colId xmlns:a16="http://schemas.microsoft.com/office/drawing/2014/main" val="20001"/>
                        </a:ext>
                      </a:extLst>
                    </a:gridCol>
                  </a:tblGrid>
                  <a:tr h="396260">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rPr>
                            <a:t>长文本相似度计算</a:t>
                          </a:r>
                          <a:endParaRPr kumimoji="0"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marL="91437" marR="91437" marT="45730" marB="45730" anchor="ctr"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chemeClr val="accent1"/>
                        </a:solidFill>
                      </a:tcPr>
                    </a:tc>
                    <a:tc hMerge="1">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84545">
                    <a:tc>
                      <a:txBody>
                        <a:bodyPr/>
                        <a:lstStyle/>
                        <a:p>
                          <a:endParaRPr lang="zh-CN"/>
                        </a:p>
                      </a:txBody>
                      <a:tcPr marL="91437" marR="91437" marT="45730" marB="45730" anchor="ctr" horzOverflow="overflow">
                        <a:lnL w="9525" cap="flat" cmpd="sng" algn="ctr">
                          <a:solidFill>
                            <a:srgbClr val="7D60A0"/>
                          </a:solidFill>
                          <a:prstDash val="solid"/>
                          <a:round/>
                          <a:headEnd type="none" w="med" len="med"/>
                          <a:tailEnd type="none" w="med" len="med"/>
                        </a:lnL>
                        <a:lnR>
                          <a:noFill/>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blipFill>
                          <a:blip r:embed="rId4"/>
                          <a:stretch>
                            <a:fillRect l="-248" t="-40449" r="-312407" b="-208989"/>
                          </a:stretch>
                        </a:blip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将</a:t>
                          </a:r>
                          <a:r>
                            <a:rPr lang="zh-CN" altLang="en-US" sz="1600" kern="1200" dirty="0">
                              <a:ln w="0"/>
                              <a:solidFill>
                                <a:srgbClr val="C00000"/>
                              </a:solidFill>
                              <a:latin typeface="宋体" panose="02010600030101010101" pitchFamily="2" charset="-122"/>
                              <a:ea typeface="宋体" panose="02010600030101010101" pitchFamily="2" charset="-122"/>
                              <a:cs typeface="+mn-cs"/>
                            </a:rPr>
                            <a:t>高维</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稀疏文本特征</a:t>
                          </a:r>
                          <a:r>
                            <a:rPr lang="zh-CN" altLang="en-US" sz="1600" kern="1200" dirty="0">
                              <a:ln w="0"/>
                              <a:solidFill>
                                <a:srgbClr val="C00000"/>
                              </a:solidFill>
                              <a:latin typeface="宋体" panose="02010600030101010101" pitchFamily="2" charset="-122"/>
                              <a:ea typeface="宋体" panose="02010600030101010101" pitchFamily="2" charset="-122"/>
                              <a:cs typeface="+mn-cs"/>
                            </a:rPr>
                            <a:t>映射到</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语义空间中的</a:t>
                          </a:r>
                          <a:r>
                            <a:rPr lang="zh-CN" altLang="en-US" sz="1600" kern="1200" dirty="0">
                              <a:ln w="0"/>
                              <a:solidFill>
                                <a:srgbClr val="C00000"/>
                              </a:solidFill>
                              <a:latin typeface="宋体" panose="02010600030101010101" pitchFamily="2" charset="-122"/>
                              <a:ea typeface="宋体" panose="02010600030101010101" pitchFamily="2" charset="-122"/>
                              <a:cs typeface="+mn-cs"/>
                            </a:rPr>
                            <a:t>低维</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密集特征。通过</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DNN</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将待检测文本表示为低纬度语义向量，用余弦距离</a:t>
                          </a:r>
                          <a:r>
                            <a:rPr lang="zh-CN" altLang="en-US" sz="1600" kern="1200" dirty="0">
                              <a:ln w="0"/>
                              <a:solidFill>
                                <a:srgbClr val="C00000"/>
                              </a:solidFill>
                              <a:latin typeface="宋体" panose="02010600030101010101" pitchFamily="2" charset="-122"/>
                              <a:ea typeface="宋体" panose="02010600030101010101" pitchFamily="2" charset="-122"/>
                              <a:cs typeface="+mn-cs"/>
                            </a:rPr>
                            <a:t>计算两个语义向量之间的距离</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优点：结构简单。</a:t>
                          </a:r>
                          <a:endPar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缺点：复杂的句子被压缩成基于单一语义的单个向量时，将丢失重要的局部信息。</a:t>
                          </a: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6820">
                    <a:tc>
                      <a:txBody>
                        <a:bodyPr/>
                        <a:lstStyle/>
                        <a:p>
                          <a:endParaRPr lang="zh-CN"/>
                        </a:p>
                      </a:txBody>
                      <a:tcPr marL="91437" marR="91437" marT="45730" marB="45730" anchor="ctr" horzOverflow="overflow">
                        <a:lnL w="9525" cap="flat" cmpd="sng" algn="ctr">
                          <a:solidFill>
                            <a:srgbClr val="7D60A0"/>
                          </a:solidFill>
                          <a:prstDash val="solid"/>
                          <a:round/>
                          <a:headEnd type="none" w="med" len="med"/>
                          <a:tailEnd type="none" w="med" len="med"/>
                        </a:lnL>
                        <a:lnR>
                          <a:noFill/>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blipFill>
                          <a:blip r:embed="rId4"/>
                          <a:stretch>
                            <a:fillRect l="-248" t="-142857" r="-312407" b="-112571"/>
                          </a:stretch>
                        </a:blip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在</a:t>
                          </a:r>
                          <a:r>
                            <a:rPr lang="zh-CN" altLang="en-US" sz="1600" kern="1200" dirty="0">
                              <a:ln w="0"/>
                              <a:solidFill>
                                <a:srgbClr val="C00000"/>
                              </a:solidFill>
                              <a:latin typeface="宋体" panose="02010600030101010101" pitchFamily="2" charset="-122"/>
                              <a:ea typeface="宋体" panose="02010600030101010101" pitchFamily="2" charset="-122"/>
                              <a:cs typeface="+mn-cs"/>
                            </a:rPr>
                            <a:t>文本匹配之前做大量的交互工作</a:t>
                          </a: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，这样我们就可以做一些局部相似性，综合文本之间的匹配度。</a:t>
                          </a:r>
                          <a:endParaRPr kumimoji="0" lang="en-US" altLang="zh-CN"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优点：能够捕捉到输入句子之间更多的交互特征。</a:t>
                          </a:r>
                          <a:endPar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缺点：网络复杂，模型训练的资源消耗大，需要大量的文本数据训练。</a:t>
                          </a: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75693">
                    <a:tc>
                      <a:txBody>
                        <a:bodyPr/>
                        <a:lstStyle/>
                        <a:p>
                          <a:endParaRPr lang="zh-CN"/>
                        </a:p>
                      </a:txBody>
                      <a:tcPr marL="91437" marR="91437" marT="45730" marB="45730" anchor="ctr" horzOverflow="overflow">
                        <a:lnL w="9525" cap="flat" cmpd="sng" algn="ctr">
                          <a:solidFill>
                            <a:srgbClr val="7D60A0"/>
                          </a:solidFill>
                          <a:prstDash val="solid"/>
                          <a:round/>
                          <a:headEnd type="none" w="med" len="med"/>
                          <a:tailEnd type="none" w="med" len="med"/>
                        </a:lnL>
                        <a:lnR>
                          <a:noFill/>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blipFill>
                          <a:blip r:embed="rId4"/>
                          <a:stretch>
                            <a:fillRect l="-248" t="-220207" r="-312407" b="-2073"/>
                          </a:stretch>
                        </a:blip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初始文本可以看作是一个</a:t>
                          </a:r>
                          <a:r>
                            <a:rPr lang="zh-CN" altLang="en-US" sz="1600" kern="1200" dirty="0">
                              <a:ln w="0"/>
                              <a:solidFill>
                                <a:srgbClr val="C00000"/>
                              </a:solidFill>
                              <a:latin typeface="宋体" panose="02010600030101010101" pitchFamily="2" charset="-122"/>
                              <a:ea typeface="宋体" panose="02010600030101010101" pitchFamily="2" charset="-122"/>
                              <a:cs typeface="+mn-cs"/>
                            </a:rPr>
                            <a:t>查询图</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lang="zh-CN" altLang="en-US" sz="1600" b="0" i="0" dirty="0">
                              <a:solidFill>
                                <a:srgbClr val="222222"/>
                              </a:solidFill>
                              <a:effectLst/>
                              <a:latin typeface="宋体" panose="02010600030101010101" pitchFamily="2" charset="-122"/>
                              <a:ea typeface="宋体" panose="02010600030101010101" pitchFamily="2" charset="-122"/>
                            </a:rPr>
                            <a:t>通过</a:t>
                          </a:r>
                          <a:r>
                            <a:rPr lang="zh-CN" altLang="en-US" sz="1600" kern="1200" dirty="0">
                              <a:ln w="0"/>
                              <a:solidFill>
                                <a:srgbClr val="C00000"/>
                              </a:solidFill>
                              <a:latin typeface="宋体" panose="02010600030101010101" pitchFamily="2" charset="-122"/>
                              <a:ea typeface="宋体" panose="02010600030101010101" pitchFamily="2" charset="-122"/>
                              <a:cs typeface="+mn-cs"/>
                            </a:rPr>
                            <a:t>提取</a:t>
                          </a:r>
                          <a:r>
                            <a:rPr lang="zh-CN" altLang="en-US" sz="1600" b="0" i="0" dirty="0">
                              <a:solidFill>
                                <a:srgbClr val="222222"/>
                              </a:solidFill>
                              <a:effectLst/>
                              <a:latin typeface="宋体" panose="02010600030101010101" pitchFamily="2" charset="-122"/>
                              <a:ea typeface="宋体" panose="02010600030101010101" pitchFamily="2" charset="-122"/>
                            </a:rPr>
                            <a:t>出两幅图的</a:t>
                          </a:r>
                          <a:r>
                            <a:rPr lang="zh-CN" altLang="en-US" sz="1600" kern="1200" dirty="0">
                              <a:ln w="0"/>
                              <a:solidFill>
                                <a:srgbClr val="C00000"/>
                              </a:solidFill>
                              <a:latin typeface="宋体" panose="02010600030101010101" pitchFamily="2" charset="-122"/>
                              <a:ea typeface="宋体" panose="02010600030101010101" pitchFamily="2" charset="-122"/>
                              <a:cs typeface="+mn-cs"/>
                            </a:rPr>
                            <a:t>特征向量</a:t>
                          </a:r>
                          <a:r>
                            <a:rPr lang="zh-CN" altLang="en-US" sz="1600" b="0" i="0" dirty="0">
                              <a:solidFill>
                                <a:srgbClr val="222222"/>
                              </a:solidFill>
                              <a:effectLst/>
                              <a:latin typeface="宋体" panose="02010600030101010101" pitchFamily="2" charset="-122"/>
                              <a:ea typeface="宋体" panose="02010600030101010101" pitchFamily="2" charset="-122"/>
                            </a:rPr>
                            <a:t>，进行向量的相似度检测，即可得出两图的相似度。</a:t>
                          </a:r>
                          <a:endParaRPr lang="en-US" altLang="zh-CN" sz="1600" b="0" i="0" dirty="0">
                            <a:solidFill>
                              <a:srgbClr val="222222"/>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i="0" dirty="0">
                              <a:solidFill>
                                <a:srgbClr val="222222"/>
                              </a:solidFill>
                              <a:effectLst/>
                              <a:latin typeface="宋体" panose="02010600030101010101" pitchFamily="2" charset="-122"/>
                              <a:ea typeface="宋体" panose="02010600030101010101" pitchFamily="2" charset="-122"/>
                            </a:rPr>
                            <a:t>优点：</a:t>
                          </a:r>
                          <a:r>
                            <a:rPr lang="zh-CN" altLang="en-US" sz="1600" b="0" i="0" dirty="0">
                              <a:solidFill>
                                <a:srgbClr val="333333"/>
                              </a:solidFill>
                              <a:effectLst/>
                              <a:latin typeface="宋体" panose="02010600030101010101" pitchFamily="2" charset="-122"/>
                              <a:ea typeface="宋体" panose="02010600030101010101" pitchFamily="2" charset="-122"/>
                            </a:rPr>
                            <a:t>语义更丰富，可以有效地表达语义信息。</a:t>
                          </a:r>
                          <a:endParaRPr lang="en-US" altLang="zh-CN" sz="1600" b="0" i="0" dirty="0">
                            <a:solidFill>
                              <a:srgbClr val="333333"/>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i="0" dirty="0">
                              <a:solidFill>
                                <a:srgbClr val="333333"/>
                              </a:solidFill>
                              <a:effectLst/>
                              <a:latin typeface="宋体" panose="02010600030101010101" pitchFamily="2" charset="-122"/>
                              <a:ea typeface="宋体" panose="02010600030101010101" pitchFamily="2" charset="-122"/>
                            </a:rPr>
                            <a:t>缺点：当输入长文本时，图的结构很复杂。</a:t>
                          </a:r>
                          <a:endParaRPr lang="zh-CN" altLang="en-US" sz="1600" dirty="0">
                            <a:latin typeface="宋体" panose="02010600030101010101" pitchFamily="2" charset="-122"/>
                            <a:ea typeface="宋体" panose="02010600030101010101" pitchFamily="2" charset="-122"/>
                          </a:endParaRP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Fallback>
      </mc:AlternateContent>
      <p:cxnSp>
        <p:nvCxnSpPr>
          <p:cNvPr id="17" name="直接连接符 16">
            <a:extLst>
              <a:ext uri="{FF2B5EF4-FFF2-40B4-BE49-F238E27FC236}">
                <a16:creationId xmlns:a16="http://schemas.microsoft.com/office/drawing/2014/main" id="{8F79C43C-4746-469B-95AB-08CAEA25F779}"/>
              </a:ext>
            </a:extLst>
          </p:cNvPr>
          <p:cNvCxnSpPr>
            <a:cxnSpLocks/>
          </p:cNvCxnSpPr>
          <p:nvPr/>
        </p:nvCxnSpPr>
        <p:spPr>
          <a:xfrm flipV="1">
            <a:off x="373910" y="1387370"/>
            <a:ext cx="3793829"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6">
            <a:extLst>
              <a:ext uri="{FF2B5EF4-FFF2-40B4-BE49-F238E27FC236}">
                <a16:creationId xmlns:a16="http://schemas.microsoft.com/office/drawing/2014/main" id="{DC7036E7-F8F5-4733-92C3-260EEF3DFEDD}"/>
              </a:ext>
            </a:extLst>
          </p:cNvPr>
          <p:cNvSpPr txBox="1"/>
          <p:nvPr/>
        </p:nvSpPr>
        <p:spPr>
          <a:xfrm>
            <a:off x="466594" y="954963"/>
            <a:ext cx="2862136"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1.2.1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长文本相似度计算</a:t>
            </a:r>
          </a:p>
        </p:txBody>
      </p:sp>
      <p:sp>
        <p:nvSpPr>
          <p:cNvPr id="19" name="文本框 18">
            <a:extLst>
              <a:ext uri="{FF2B5EF4-FFF2-40B4-BE49-F238E27FC236}">
                <a16:creationId xmlns:a16="http://schemas.microsoft.com/office/drawing/2014/main" id="{4C74665F-76A8-460A-8D7B-359A5BCC3BB7}"/>
              </a:ext>
            </a:extLst>
          </p:cNvPr>
          <p:cNvSpPr txBox="1"/>
          <p:nvPr/>
        </p:nvSpPr>
        <p:spPr>
          <a:xfrm>
            <a:off x="61269" y="5314048"/>
            <a:ext cx="9673164" cy="523220"/>
          </a:xfrm>
          <a:prstGeom prst="rect">
            <a:avLst/>
          </a:prstGeom>
          <a:noFill/>
        </p:spPr>
        <p:txBody>
          <a:bodyPr wrap="square">
            <a:spAutoFit/>
          </a:bodyPr>
          <a:lstStyle/>
          <a:p>
            <a:r>
              <a:rPr lang="en-US" altLang="zh-CN" sz="1400" dirty="0"/>
              <a:t>[1] Huang, P.S.; He, X.; Gao, J.; Deng, L.; </a:t>
            </a:r>
            <a:r>
              <a:rPr lang="en-US" altLang="zh-CN" sz="1400" dirty="0" err="1"/>
              <a:t>Acero</a:t>
            </a:r>
            <a:r>
              <a:rPr lang="en-US" altLang="zh-CN" sz="1400" dirty="0"/>
              <a:t>, A.; Heck, L. Learning deep structured semantic models for web search using clickthrough </a:t>
            </a:r>
            <a:r>
              <a:rPr lang="en-US" altLang="zh-CN" sz="1400" dirty="0" err="1"/>
              <a:t>data.Burlingame</a:t>
            </a:r>
            <a:r>
              <a:rPr lang="en-US" altLang="zh-CN" sz="1400" dirty="0"/>
              <a:t>, CA, USA, 27 October–1 November 2013; pp. 2333–2338.</a:t>
            </a:r>
            <a:endParaRPr lang="zh-CN" altLang="en-US" sz="1400" dirty="0"/>
          </a:p>
        </p:txBody>
      </p:sp>
      <p:sp>
        <p:nvSpPr>
          <p:cNvPr id="20" name="文本框 19">
            <a:extLst>
              <a:ext uri="{FF2B5EF4-FFF2-40B4-BE49-F238E27FC236}">
                <a16:creationId xmlns:a16="http://schemas.microsoft.com/office/drawing/2014/main" id="{7113B7F1-9477-4F68-80FB-C13321A37C8B}"/>
              </a:ext>
            </a:extLst>
          </p:cNvPr>
          <p:cNvSpPr txBox="1"/>
          <p:nvPr/>
        </p:nvSpPr>
        <p:spPr>
          <a:xfrm>
            <a:off x="60635" y="5823113"/>
            <a:ext cx="9586912" cy="523220"/>
          </a:xfrm>
          <a:prstGeom prst="rect">
            <a:avLst/>
          </a:prstGeom>
          <a:noFill/>
        </p:spPr>
        <p:txBody>
          <a:bodyPr wrap="square">
            <a:spAutoFit/>
          </a:bodyPr>
          <a:lstStyle/>
          <a:p>
            <a:r>
              <a:rPr lang="en-US" altLang="zh-CN" sz="1400" dirty="0"/>
              <a:t>[2] Wan, S.; Lan, Y.; Guo, J.; Xu, J.; Pang, L.; Cheng, X. A deep architecture for semantic matching with multiple positional sentence representations. Phoenix, AZ, USA, 12–17 February 2016. </a:t>
            </a:r>
            <a:endParaRPr lang="zh-CN" altLang="en-US" sz="1400" dirty="0"/>
          </a:p>
        </p:txBody>
      </p:sp>
      <p:sp>
        <p:nvSpPr>
          <p:cNvPr id="32" name="文本框 31">
            <a:extLst>
              <a:ext uri="{FF2B5EF4-FFF2-40B4-BE49-F238E27FC236}">
                <a16:creationId xmlns:a16="http://schemas.microsoft.com/office/drawing/2014/main" id="{738C2361-2CA6-43AE-BBCB-60C4113F4CD6}"/>
              </a:ext>
            </a:extLst>
          </p:cNvPr>
          <p:cNvSpPr txBox="1"/>
          <p:nvPr/>
        </p:nvSpPr>
        <p:spPr>
          <a:xfrm>
            <a:off x="60635" y="6346333"/>
            <a:ext cx="9586912" cy="738664"/>
          </a:xfrm>
          <a:prstGeom prst="rect">
            <a:avLst/>
          </a:prstGeom>
          <a:noFill/>
        </p:spPr>
        <p:txBody>
          <a:bodyPr wrap="square" rtlCol="0">
            <a:spAutoFit/>
          </a:bodyPr>
          <a:lstStyle/>
          <a:p>
            <a:r>
              <a:rPr lang="en-US" altLang="zh-CN" sz="1400" dirty="0"/>
              <a:t>[3] Li, </a:t>
            </a:r>
            <a:r>
              <a:rPr lang="en-US" altLang="zh-CN" sz="1400" dirty="0" err="1"/>
              <a:t>Yujia</a:t>
            </a:r>
            <a:r>
              <a:rPr lang="en-US" altLang="zh-CN" sz="1400" dirty="0"/>
              <a:t>, </a:t>
            </a:r>
            <a:r>
              <a:rPr lang="en-US" altLang="zh-CN" sz="1400" dirty="0" err="1"/>
              <a:t>Chenjie</a:t>
            </a:r>
            <a:r>
              <a:rPr lang="en-US" altLang="zh-CN" sz="1400" dirty="0"/>
              <a:t> Gu, Thomas </a:t>
            </a:r>
            <a:r>
              <a:rPr lang="en-US" altLang="zh-CN" sz="1400" dirty="0" err="1"/>
              <a:t>Dullien</a:t>
            </a:r>
            <a:r>
              <a:rPr lang="en-US" altLang="zh-CN" sz="1400" dirty="0"/>
              <a:t>, Oriol </a:t>
            </a:r>
            <a:r>
              <a:rPr lang="en-US" altLang="zh-CN" sz="1400" dirty="0" err="1"/>
              <a:t>Vinyals</a:t>
            </a:r>
            <a:r>
              <a:rPr lang="en-US" altLang="zh-CN" sz="1400" dirty="0"/>
              <a:t>, and </a:t>
            </a:r>
            <a:r>
              <a:rPr lang="en-US" altLang="zh-CN" sz="1400" dirty="0" err="1"/>
              <a:t>Pushmeet</a:t>
            </a:r>
            <a:r>
              <a:rPr lang="en-US" altLang="zh-CN" sz="1400" dirty="0"/>
              <a:t> Kohli. "Graph matching networks for learning the similarity of graph structured objects." In International conference on machine learning, pp. 3835-3845. PMLR, 2019.</a:t>
            </a:r>
          </a:p>
          <a:p>
            <a:endParaRPr lang="zh-CN" altLang="en-US" sz="1400" dirty="0"/>
          </a:p>
        </p:txBody>
      </p:sp>
    </p:spTree>
    <p:extLst>
      <p:ext uri="{BB962C8B-B14F-4D97-AF65-F5344CB8AC3E}">
        <p14:creationId xmlns:p14="http://schemas.microsoft.com/office/powerpoint/2010/main" val="2429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22" presetClass="entr" presetSubtype="1" fill="hold" grpId="0" nodeType="with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up)">
                                      <p:cBhvr>
                                        <p:cTn id="12" dur="500"/>
                                        <p:tgtEl>
                                          <p:spTgt spid="93"/>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right)">
                                      <p:cBhvr>
                                        <p:cTn id="16" dur="500"/>
                                        <p:tgtEl>
                                          <p:spTgt spid="1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93"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93" name="矩形 92">
            <a:extLst>
              <a:ext uri="{FF2B5EF4-FFF2-40B4-BE49-F238E27FC236}">
                <a16:creationId xmlns:a16="http://schemas.microsoft.com/office/drawing/2014/main" id="{6F57B48C-6D8A-457B-B8EB-1FF6B3599D03}"/>
              </a:ext>
            </a:extLst>
          </p:cNvPr>
          <p:cNvSpPr>
            <a:spLocks noChangeArrowheads="1"/>
          </p:cNvSpPr>
          <p:nvPr/>
        </p:nvSpPr>
        <p:spPr bwMode="auto">
          <a:xfrm>
            <a:off x="1941690" y="2983748"/>
            <a:ext cx="1733550" cy="113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defTabSz="914400" eaLnBrk="1" hangingPunct="1">
              <a:lnSpc>
                <a:spcPct val="130000"/>
              </a:lnSpc>
              <a:spcBef>
                <a:spcPts val="600"/>
              </a:spcBef>
              <a:spcAft>
                <a:spcPts val="600"/>
              </a:spcAft>
              <a:buClr>
                <a:srgbClr val="00B050"/>
              </a:buClr>
              <a:buSzPct val="80000"/>
              <a:buFontTx/>
              <a:buNone/>
            </a:pPr>
            <a:r>
              <a:rPr lang="zh-CN" altLang="en-US" b="1" dirty="0">
                <a:solidFill>
                  <a:schemeClr val="bg1"/>
                </a:solidFill>
                <a:latin typeface="宋体" panose="02010600030101010101" pitchFamily="2" charset="-122"/>
              </a:rPr>
              <a:t>谣言检测相关工作</a:t>
            </a:r>
          </a:p>
        </p:txBody>
      </p:sp>
      <mc:AlternateContent xmlns:mc="http://schemas.openxmlformats.org/markup-compatibility/2006">
        <mc:Choice xmlns:a14="http://schemas.microsoft.com/office/drawing/2010/main" Requires="a14">
          <p:graphicFrame>
            <p:nvGraphicFramePr>
              <p:cNvPr id="45" name="表格 44">
                <a:extLst>
                  <a:ext uri="{FF2B5EF4-FFF2-40B4-BE49-F238E27FC236}">
                    <a16:creationId xmlns:a16="http://schemas.microsoft.com/office/drawing/2014/main" id="{CEE5BA1F-A803-4486-9118-2BC5342676CE}"/>
                  </a:ext>
                </a:extLst>
              </p:cNvPr>
              <p:cNvGraphicFramePr>
                <a:graphicFrameLocks noGrp="1"/>
              </p:cNvGraphicFramePr>
              <p:nvPr/>
            </p:nvGraphicFramePr>
            <p:xfrm>
              <a:off x="1135781" y="1464372"/>
              <a:ext cx="10114547" cy="3898775"/>
            </p:xfrm>
            <a:graphic>
              <a:graphicData uri="http://schemas.openxmlformats.org/drawingml/2006/table">
                <a:tbl>
                  <a:tblPr/>
                  <a:tblGrid>
                    <a:gridCol w="2456201">
                      <a:extLst>
                        <a:ext uri="{9D8B030D-6E8A-4147-A177-3AD203B41FA5}">
                          <a16:colId xmlns:a16="http://schemas.microsoft.com/office/drawing/2014/main" val="20000"/>
                        </a:ext>
                      </a:extLst>
                    </a:gridCol>
                    <a:gridCol w="7658346">
                      <a:extLst>
                        <a:ext uri="{9D8B030D-6E8A-4147-A177-3AD203B41FA5}">
                          <a16:colId xmlns:a16="http://schemas.microsoft.com/office/drawing/2014/main" val="20001"/>
                        </a:ext>
                      </a:extLst>
                    </a:gridCol>
                  </a:tblGrid>
                  <a:tr h="372433">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rPr>
                            <a:t>事实检测算法</a:t>
                          </a:r>
                          <a:endParaRPr kumimoji="0"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marL="91437" marR="91437" marT="45730" marB="45730" anchor="ctr"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chemeClr val="accent1"/>
                        </a:solidFill>
                      </a:tcPr>
                    </a:tc>
                    <a:tc hMerge="1">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8454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基于语义的方法</a:t>
                          </a:r>
                          <a14:m>
                            <m:oMath xmlns:m="http://schemas.openxmlformats.org/officeDocument/2006/math">
                              <m:sSup>
                                <m:sSupPr>
                                  <m:ctrlPr>
                                    <a:rPr kumimoji="0" lang="en-US" altLang="zh-CN" sz="1600" b="0" i="1" u="none" strike="noStrike" kern="1200" cap="none" spc="0" normalizeH="0" baseline="0" noProof="0" smtClean="0">
                                      <a:ln>
                                        <a:noFill/>
                                      </a:ln>
                                      <a:solidFill>
                                        <a:srgbClr val="FFFFFF"/>
                                      </a:solidFill>
                                      <a:effectLst/>
                                      <a:uLnTx/>
                                      <a:uFillTx/>
                                      <a:latin typeface="Cambria Math" panose="02040503050406030204" pitchFamily="18" charset="0"/>
                                      <a:ea typeface="微软雅黑" panose="020B0503020204020204" pitchFamily="34" charset="-122"/>
                                      <a:cs typeface="+mn-cs"/>
                                    </a:rPr>
                                  </m:ctrlPr>
                                </m:sSupPr>
                                <m:e>
                                  <m:r>
                                    <a:rPr kumimoji="0" lang="en-US" altLang="zh-CN" sz="1600" b="0" i="0" u="none" strike="noStrike" kern="1200" cap="none" spc="0" normalizeH="0" baseline="0" noProof="0">
                                      <a:ln>
                                        <a:noFill/>
                                      </a:ln>
                                      <a:solidFill>
                                        <a:srgbClr val="FFFFFF"/>
                                      </a:solidFill>
                                      <a:effectLst/>
                                      <a:uLnTx/>
                                      <a:uFillTx/>
                                      <a:latin typeface="Cambria Math" panose="02040503050406030204" pitchFamily="18" charset="0"/>
                                      <a:ea typeface="微软雅黑" panose="020B0503020204020204" pitchFamily="34" charset="-122"/>
                                      <a:cs typeface="+mn-cs"/>
                                    </a:rPr>
                                    <m:t> </m:t>
                                  </m:r>
                                </m:e>
                                <m:sup>
                                  <m:r>
                                    <a:rPr kumimoji="0" lang="en-US" altLang="zh-CN" sz="16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1</m:t>
                                  </m:r>
                                </m:sup>
                              </m:sSup>
                            </m:oMath>
                          </a14:m>
                          <a:endParaRPr kumimoji="0" lang="en-US" altLang="zh-CN"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endParaRPr>
                        </a:p>
                      </a:txBody>
                      <a:tcPr marL="91437" marR="91437" marT="45730" marB="45730" anchor="ctr" horzOverflow="overflow">
                        <a:lnL w="9525" cap="flat" cmpd="sng" algn="ctr">
                          <a:solidFill>
                            <a:srgbClr val="7D60A0"/>
                          </a:solidFill>
                          <a:prstDash val="solid"/>
                          <a:round/>
                          <a:headEnd type="none" w="med" len="med"/>
                          <a:tailEnd type="none" w="med" len="med"/>
                        </a:lnL>
                        <a:lnR>
                          <a:noFill/>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从</a:t>
                          </a:r>
                          <a:r>
                            <a:rPr lang="zh-CN" altLang="en-US" sz="1600" kern="1200" dirty="0">
                              <a:ln w="0"/>
                              <a:solidFill>
                                <a:srgbClr val="C00000"/>
                              </a:solidFill>
                              <a:latin typeface="宋体" panose="02010600030101010101" pitchFamily="2" charset="-122"/>
                              <a:ea typeface="宋体" panose="02010600030101010101" pitchFamily="2" charset="-122"/>
                              <a:cs typeface="+mn-cs"/>
                            </a:rPr>
                            <a:t>词汇、句法、语义等层面</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表示新闻内容</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例如计算某些词的频率</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，分析写作者的情感。</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优点：完全依靠新闻内容，适合</a:t>
                          </a:r>
                          <a:r>
                            <a:rPr lang="zh-CN" altLang="en-US" sz="1600" kern="1200" dirty="0">
                              <a:ln w="0"/>
                              <a:solidFill>
                                <a:srgbClr val="C00000"/>
                              </a:solidFill>
                              <a:latin typeface="宋体" panose="02010600030101010101" pitchFamily="2" charset="-122"/>
                              <a:ea typeface="宋体" panose="02010600030101010101" pitchFamily="2" charset="-122"/>
                              <a:cs typeface="+mn-cs"/>
                            </a:rPr>
                            <a:t>新闻早期检测</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缺点：</a:t>
                          </a:r>
                          <a:r>
                            <a:rPr lang="zh-CN" altLang="en-US" sz="1600" dirty="0">
                              <a:solidFill>
                                <a:srgbClr val="000000"/>
                              </a:solidFill>
                              <a:latin typeface="宋体" panose="02010600030101010101" pitchFamily="2" charset="-122"/>
                              <a:ea typeface="宋体" panose="02010600030101010101" pitchFamily="2" charset="-122"/>
                            </a:rPr>
                            <a:t>对于信息</a:t>
                          </a: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比较稀疏的长文本新闻，</a:t>
                          </a:r>
                          <a:r>
                            <a:rPr lang="zh-CN" altLang="en-US" sz="1600" kern="1200" dirty="0">
                              <a:ln w="0"/>
                              <a:solidFill>
                                <a:srgbClr val="C00000"/>
                              </a:solidFill>
                              <a:latin typeface="宋体" panose="02010600030101010101" pitchFamily="2" charset="-122"/>
                              <a:ea typeface="宋体" panose="02010600030101010101" pitchFamily="2" charset="-122"/>
                              <a:cs typeface="+mn-cs"/>
                            </a:rPr>
                            <a:t>难以提取</a:t>
                          </a: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具有判别性的</a:t>
                          </a:r>
                          <a:r>
                            <a:rPr lang="zh-CN" altLang="en-US" sz="1600" kern="1200" dirty="0">
                              <a:ln w="0"/>
                              <a:solidFill>
                                <a:srgbClr val="C00000"/>
                              </a:solidFill>
                              <a:latin typeface="宋体" panose="02010600030101010101" pitchFamily="2" charset="-122"/>
                              <a:ea typeface="宋体" panose="02010600030101010101" pitchFamily="2" charset="-122"/>
                              <a:cs typeface="+mn-cs"/>
                            </a:rPr>
                            <a:t>语义特征</a:t>
                          </a: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，没办法较好地判断真实性。</a:t>
                          </a: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119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基于传播的方法</a:t>
                          </a:r>
                          <a14:m>
                            <m:oMath xmlns:m="http://schemas.openxmlformats.org/officeDocument/2006/math">
                              <m:sSup>
                                <m:sSupPr>
                                  <m:ctrlPr>
                                    <a:rPr kumimoji="0" lang="en-US" altLang="zh-CN" sz="1600" b="0" i="1" u="none" strike="noStrike" kern="1200" cap="none" spc="0" normalizeH="0" baseline="0" noProof="0" smtClean="0">
                                      <a:ln>
                                        <a:noFill/>
                                      </a:ln>
                                      <a:solidFill>
                                        <a:srgbClr val="FFFFFF"/>
                                      </a:solidFill>
                                      <a:effectLst/>
                                      <a:uLnTx/>
                                      <a:uFillTx/>
                                      <a:latin typeface="Cambria Math" panose="02040503050406030204" pitchFamily="18" charset="0"/>
                                      <a:ea typeface="微软雅黑" panose="020B0503020204020204" pitchFamily="34" charset="-122"/>
                                      <a:cs typeface="+mn-cs"/>
                                    </a:rPr>
                                  </m:ctrlPr>
                                </m:sSupPr>
                                <m:e>
                                  <m:r>
                                    <a:rPr kumimoji="0" lang="en-US" altLang="zh-CN" sz="1600" b="0" i="0" u="none" strike="noStrike" kern="1200" cap="none" spc="0" normalizeH="0" baseline="0" noProof="0">
                                      <a:ln>
                                        <a:noFill/>
                                      </a:ln>
                                      <a:solidFill>
                                        <a:srgbClr val="FFFFFF"/>
                                      </a:solidFill>
                                      <a:effectLst/>
                                      <a:uLnTx/>
                                      <a:uFillTx/>
                                      <a:latin typeface="Cambria Math" panose="02040503050406030204" pitchFamily="18" charset="0"/>
                                      <a:ea typeface="微软雅黑" panose="020B0503020204020204" pitchFamily="34" charset="-122"/>
                                      <a:cs typeface="+mn-cs"/>
                                    </a:rPr>
                                    <m:t> </m:t>
                                  </m:r>
                                </m:e>
                                <m:sup>
                                  <m:r>
                                    <a:rPr kumimoji="0" lang="en-US" altLang="zh-CN" sz="16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2</m:t>
                                  </m:r>
                                </m:sup>
                              </m:sSup>
                            </m:oMath>
                          </a14:m>
                          <a:endParaRPr kumimoji="0" lang="en-US" altLang="zh-CN"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endParaRPr>
                        </a:p>
                      </a:txBody>
                      <a:tcPr marL="91437" marR="91437" marT="45730" marB="45730" anchor="ctr" horzOverflow="overflow">
                        <a:lnL w="9525" cap="flat" cmpd="sng" algn="ctr">
                          <a:solidFill>
                            <a:srgbClr val="7D60A0"/>
                          </a:solidFill>
                          <a:prstDash val="solid"/>
                          <a:round/>
                          <a:headEnd type="none" w="med" len="med"/>
                          <a:tailEnd type="none" w="med" len="med"/>
                        </a:lnL>
                        <a:lnR>
                          <a:noFill/>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将新闻的传播过程用</a:t>
                          </a:r>
                          <a:r>
                            <a:rPr lang="zh-CN" altLang="en-US" sz="1600" kern="1200" dirty="0">
                              <a:ln w="0"/>
                              <a:solidFill>
                                <a:srgbClr val="C00000"/>
                              </a:solidFill>
                              <a:latin typeface="宋体" panose="02010600030101010101" pitchFamily="2" charset="-122"/>
                              <a:ea typeface="宋体" panose="02010600030101010101" pitchFamily="2" charset="-122"/>
                              <a:cs typeface="+mn-cs"/>
                            </a:rPr>
                            <a:t>图表示出来</a:t>
                          </a: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，再对图进行分类。</a:t>
                          </a:r>
                          <a:endParaRPr kumimoji="0" lang="en-US" altLang="zh-CN"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优点：更好地表示假新闻的</a:t>
                          </a:r>
                          <a:r>
                            <a:rPr lang="zh-CN" altLang="en-US" sz="1600" kern="1200" dirty="0">
                              <a:ln w="0"/>
                              <a:solidFill>
                                <a:srgbClr val="C00000"/>
                              </a:solidFill>
                              <a:latin typeface="宋体" panose="02010600030101010101" pitchFamily="2" charset="-122"/>
                              <a:ea typeface="宋体" panose="02010600030101010101" pitchFamily="2" charset="-122"/>
                              <a:cs typeface="+mn-cs"/>
                            </a:rPr>
                            <a:t>传播模式</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缺点</a:t>
                          </a: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：只</a:t>
                          </a:r>
                          <a:r>
                            <a:rPr lang="zh-CN" altLang="en-US" sz="1600" kern="1200" noProof="0" dirty="0">
                              <a:ln w="0"/>
                              <a:solidFill>
                                <a:srgbClr val="C00000"/>
                              </a:solidFill>
                              <a:latin typeface="宋体" panose="02010600030101010101" pitchFamily="2" charset="-122"/>
                              <a:ea typeface="宋体" panose="02010600030101010101" pitchFamily="2" charset="-122"/>
                              <a:cs typeface="+mn-cs"/>
                            </a:rPr>
                            <a:t>适用于</a:t>
                          </a:r>
                          <a:r>
                            <a:rPr kumimoji="0" lang="zh-CN" altLang="en-US" sz="1600" b="0" i="0" u="none" strike="noStrike" kern="1200" cap="none" normalizeH="0" baseline="0" noProof="0" dirty="0">
                              <a:ln>
                                <a:noFill/>
                              </a:ln>
                              <a:solidFill>
                                <a:schemeClr val="tx1"/>
                              </a:solidFill>
                              <a:effectLst/>
                              <a:latin typeface="宋体" panose="02010600030101010101" pitchFamily="2" charset="-122"/>
                              <a:ea typeface="宋体" panose="02010600030101010101" pitchFamily="2" charset="-122"/>
                              <a:cs typeface="+mn-cs"/>
                            </a:rPr>
                            <a:t>有转发关系的</a:t>
                          </a:r>
                          <a:r>
                            <a:rPr lang="zh-CN" altLang="en-US" sz="1600" kern="1200" noProof="0" dirty="0">
                              <a:ln w="0"/>
                              <a:solidFill>
                                <a:srgbClr val="C00000"/>
                              </a:solidFill>
                              <a:latin typeface="宋体" panose="02010600030101010101" pitchFamily="2" charset="-122"/>
                              <a:ea typeface="宋体" panose="02010600030101010101" pitchFamily="2" charset="-122"/>
                              <a:cs typeface="+mn-cs"/>
                            </a:rPr>
                            <a:t>社交媒体</a:t>
                          </a:r>
                          <a:r>
                            <a:rPr kumimoji="0" lang="zh-CN" altLang="en-US" sz="16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，无法检测未标明转发关系的新闻。</a:t>
                          </a:r>
                          <a:endPar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7569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800" kern="1200" dirty="0">
                              <a:ln w="0"/>
                              <a:solidFill>
                                <a:srgbClr val="FF0000"/>
                              </a:solidFill>
                              <a:latin typeface="宋体" panose="02010600030101010101" pitchFamily="2" charset="-122"/>
                              <a:ea typeface="宋体" panose="02010600030101010101" pitchFamily="2" charset="-122"/>
                              <a:cs typeface="+mn-cs"/>
                            </a:rPr>
                            <a:t>基于知识的方法</a:t>
                          </a:r>
                          <a14:m>
                            <m:oMath xmlns:m="http://schemas.openxmlformats.org/officeDocument/2006/math">
                              <m:sSup>
                                <m:sSupPr>
                                  <m:ctrlPr>
                                    <a:rPr kumimoji="0" lang="en-US" altLang="zh-CN" sz="1600" b="0" i="1" u="none" strike="noStrike" kern="1200" cap="none" spc="0" normalizeH="0" baseline="0" noProof="0" smtClean="0">
                                      <a:ln>
                                        <a:noFill/>
                                      </a:ln>
                                      <a:solidFill>
                                        <a:srgbClr val="FFFFFF"/>
                                      </a:solidFill>
                                      <a:effectLst/>
                                      <a:uLnTx/>
                                      <a:uFillTx/>
                                      <a:latin typeface="Cambria Math" panose="02040503050406030204" pitchFamily="18" charset="0"/>
                                      <a:ea typeface="微软雅黑" panose="020B0503020204020204" pitchFamily="34" charset="-122"/>
                                      <a:cs typeface="+mn-cs"/>
                                    </a:rPr>
                                  </m:ctrlPr>
                                </m:sSupPr>
                                <m:e>
                                  <m:r>
                                    <a:rPr kumimoji="0" lang="en-US" altLang="zh-CN" sz="1600" b="0" i="0" u="none" strike="noStrike" kern="1200" cap="none" spc="0" normalizeH="0" baseline="0" noProof="0">
                                      <a:ln>
                                        <a:noFill/>
                                      </a:ln>
                                      <a:solidFill>
                                        <a:srgbClr val="FFFFFF"/>
                                      </a:solidFill>
                                      <a:effectLst/>
                                      <a:uLnTx/>
                                      <a:uFillTx/>
                                      <a:latin typeface="Cambria Math" panose="02040503050406030204" pitchFamily="18" charset="0"/>
                                      <a:ea typeface="微软雅黑" panose="020B0503020204020204" pitchFamily="34" charset="-122"/>
                                      <a:cs typeface="+mn-cs"/>
                                    </a:rPr>
                                    <m:t> </m:t>
                                  </m:r>
                                </m:e>
                                <m:sup>
                                  <m:r>
                                    <a:rPr kumimoji="0" lang="en-US" altLang="zh-CN" sz="16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3</m:t>
                                  </m:r>
                                </m:sup>
                              </m:sSup>
                            </m:oMath>
                          </a14:m>
                          <a:endParaRPr kumimoji="0" lang="en-US" altLang="zh-CN" sz="1600" b="0" i="0" u="none" strike="noStrike" kern="1200" cap="none" normalizeH="0" baseline="0" dirty="0">
                            <a:ln>
                              <a:noFill/>
                            </a:ln>
                            <a:solidFill>
                              <a:srgbClr val="FF0000"/>
                            </a:solidFill>
                            <a:effectLst/>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91437" marR="91437" marT="45730" marB="45730" anchor="ctr" horzOverflow="overflow">
                        <a:lnL w="9525" cap="flat" cmpd="sng" algn="ctr">
                          <a:solidFill>
                            <a:srgbClr val="7D60A0"/>
                          </a:solidFill>
                          <a:prstDash val="solid"/>
                          <a:round/>
                          <a:headEnd type="none" w="med" len="med"/>
                          <a:tailEnd type="none" w="med" len="med"/>
                        </a:lnL>
                        <a:lnR>
                          <a:noFill/>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从新闻库</a:t>
                          </a:r>
                          <a:r>
                            <a:rPr lang="zh-CN" altLang="en-US" sz="1600" kern="1200" dirty="0">
                              <a:ln w="0"/>
                              <a:solidFill>
                                <a:srgbClr val="C00000"/>
                              </a:solidFill>
                              <a:latin typeface="宋体" panose="02010600030101010101" pitchFamily="2" charset="-122"/>
                              <a:ea typeface="宋体" panose="02010600030101010101" pitchFamily="2" charset="-122"/>
                              <a:cs typeface="+mn-cs"/>
                            </a:rPr>
                            <a:t>提取</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相关的</a:t>
                          </a:r>
                          <a:r>
                            <a:rPr lang="zh-CN" altLang="en-US" sz="1600" kern="1200" dirty="0">
                              <a:ln w="0"/>
                              <a:solidFill>
                                <a:srgbClr val="C00000"/>
                              </a:solidFill>
                              <a:latin typeface="宋体" panose="02010600030101010101" pitchFamily="2" charset="-122"/>
                              <a:ea typeface="宋体" panose="02010600030101010101" pitchFamily="2" charset="-122"/>
                              <a:cs typeface="+mn-cs"/>
                            </a:rPr>
                            <a:t>文本</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，与输入新闻</a:t>
                          </a:r>
                          <a:r>
                            <a:rPr lang="zh-CN" altLang="en-US" sz="1600" kern="1200" dirty="0">
                              <a:ln w="0"/>
                              <a:solidFill>
                                <a:srgbClr val="C00000"/>
                              </a:solidFill>
                              <a:latin typeface="宋体" panose="02010600030101010101" pitchFamily="2" charset="-122"/>
                              <a:ea typeface="宋体" panose="02010600030101010101" pitchFamily="2" charset="-122"/>
                              <a:cs typeface="+mn-cs"/>
                            </a:rPr>
                            <a:t>融合</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，再进行事实验证。</a:t>
                          </a:r>
                          <a:endPar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i="0" dirty="0">
                              <a:solidFill>
                                <a:srgbClr val="222222"/>
                              </a:solidFill>
                              <a:effectLst/>
                              <a:latin typeface="宋体" panose="02010600030101010101" pitchFamily="2" charset="-122"/>
                              <a:ea typeface="宋体" panose="02010600030101010101" pitchFamily="2" charset="-122"/>
                            </a:rPr>
                            <a:t>优点：</a:t>
                          </a:r>
                          <a:r>
                            <a:rPr lang="zh-CN" altLang="en-US" sz="1600" kern="1200" dirty="0">
                              <a:ln w="0"/>
                              <a:solidFill>
                                <a:srgbClr val="C00000"/>
                              </a:solidFill>
                              <a:latin typeface="宋体" panose="02010600030101010101" pitchFamily="2" charset="-122"/>
                              <a:ea typeface="宋体" panose="02010600030101010101" pitchFamily="2" charset="-122"/>
                              <a:cs typeface="+mn-cs"/>
                            </a:rPr>
                            <a:t>利用证据</a:t>
                          </a:r>
                          <a:r>
                            <a:rPr lang="zh-CN" altLang="en-US" sz="1600" b="0" i="0" dirty="0">
                              <a:solidFill>
                                <a:srgbClr val="333333"/>
                              </a:solidFill>
                              <a:effectLst/>
                              <a:latin typeface="宋体" panose="02010600030101010101" pitchFamily="2" charset="-122"/>
                              <a:ea typeface="宋体" panose="02010600030101010101" pitchFamily="2" charset="-122"/>
                            </a:rPr>
                            <a:t>判断新闻真假，准确性高，说服力强、</a:t>
                          </a: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i="0" dirty="0">
                              <a:solidFill>
                                <a:srgbClr val="333333"/>
                              </a:solidFill>
                              <a:effectLst/>
                              <a:latin typeface="宋体" panose="02010600030101010101" pitchFamily="2" charset="-122"/>
                              <a:ea typeface="宋体" panose="02010600030101010101" pitchFamily="2" charset="-122"/>
                            </a:rPr>
                            <a:t>缺点：</a:t>
                          </a:r>
                          <a:r>
                            <a:rPr lang="en-US" altLang="zh-CN" sz="1600" b="0" i="0" dirty="0">
                              <a:solidFill>
                                <a:srgbClr val="333333"/>
                              </a:solidFill>
                              <a:effectLst/>
                              <a:latin typeface="宋体" panose="02010600030101010101" pitchFamily="2" charset="-122"/>
                              <a:ea typeface="宋体" panose="02010600030101010101" pitchFamily="2" charset="-122"/>
                            </a:rPr>
                            <a:t>1</a:t>
                          </a:r>
                          <a:r>
                            <a:rPr lang="zh-CN" altLang="en-US" sz="1600" b="0" i="0" dirty="0">
                              <a:solidFill>
                                <a:srgbClr val="333333"/>
                              </a:solidFill>
                              <a:effectLst/>
                              <a:latin typeface="宋体" panose="02010600030101010101" pitchFamily="2" charset="-122"/>
                              <a:ea typeface="宋体" panose="02010600030101010101" pitchFamily="2" charset="-122"/>
                            </a:rPr>
                            <a:t>、</a:t>
                          </a:r>
                          <a:r>
                            <a:rPr lang="zh-CN" altLang="en-US" sz="1600" dirty="0">
                              <a:solidFill>
                                <a:srgbClr val="000000"/>
                              </a:solidFill>
                              <a:latin typeface="宋体" panose="02010600030101010101" pitchFamily="2" charset="-122"/>
                              <a:ea typeface="宋体" panose="02010600030101010101" pitchFamily="2" charset="-122"/>
                            </a:rPr>
                            <a:t>需要定期更新的大体量的权威新闻库。</a:t>
                          </a:r>
                          <a:r>
                            <a:rPr lang="en-US" altLang="zh-CN" sz="1600" dirty="0">
                              <a:solidFill>
                                <a:srgbClr val="000000"/>
                              </a:solidFill>
                              <a:latin typeface="宋体" panose="02010600030101010101" pitchFamily="2" charset="-122"/>
                              <a:ea typeface="宋体" panose="02010600030101010101" pitchFamily="2" charset="-122"/>
                            </a:rPr>
                            <a:t>2</a:t>
                          </a:r>
                          <a:r>
                            <a:rPr lang="zh-CN" altLang="en-US" sz="1600" dirty="0">
                              <a:solidFill>
                                <a:srgbClr val="000000"/>
                              </a:solidFill>
                              <a:latin typeface="宋体" panose="02010600030101010101" pitchFamily="2" charset="-122"/>
                              <a:ea typeface="宋体" panose="02010600030101010101" pitchFamily="2" charset="-122"/>
                            </a:rPr>
                            <a:t>、输入的长文本冗余信息多，段落结构复杂，</a:t>
                          </a:r>
                          <a:r>
                            <a:rPr lang="zh-CN" altLang="en-US" sz="1600" kern="1200" dirty="0">
                              <a:ln w="0"/>
                              <a:solidFill>
                                <a:srgbClr val="C00000"/>
                              </a:solidFill>
                              <a:latin typeface="宋体" panose="02010600030101010101" pitchFamily="2" charset="-122"/>
                              <a:ea typeface="宋体" panose="02010600030101010101" pitchFamily="2" charset="-122"/>
                              <a:cs typeface="+mn-cs"/>
                            </a:rPr>
                            <a:t>难以</a:t>
                          </a:r>
                          <a:r>
                            <a:rPr lang="zh-CN" altLang="en-US" sz="1600" dirty="0">
                              <a:solidFill>
                                <a:srgbClr val="000000"/>
                              </a:solidFill>
                              <a:latin typeface="宋体" panose="02010600030101010101" pitchFamily="2" charset="-122"/>
                              <a:ea typeface="宋体" panose="02010600030101010101" pitchFamily="2" charset="-122"/>
                            </a:rPr>
                            <a:t>准确</a:t>
                          </a:r>
                          <a:r>
                            <a:rPr lang="zh-CN" altLang="en-US" sz="1600" kern="1200" dirty="0">
                              <a:ln w="0"/>
                              <a:solidFill>
                                <a:srgbClr val="C00000"/>
                              </a:solidFill>
                              <a:latin typeface="宋体" panose="02010600030101010101" pitchFamily="2" charset="-122"/>
                              <a:ea typeface="宋体" panose="02010600030101010101" pitchFamily="2" charset="-122"/>
                              <a:cs typeface="+mn-cs"/>
                            </a:rPr>
                            <a:t>匹配证据文本</a:t>
                          </a:r>
                          <a:r>
                            <a:rPr lang="zh-CN" altLang="en-US" sz="1600" dirty="0">
                              <a:solidFill>
                                <a:srgbClr val="000000"/>
                              </a:solidFill>
                              <a:latin typeface="宋体" panose="02010600030101010101" pitchFamily="2" charset="-122"/>
                              <a:ea typeface="宋体" panose="02010600030101010101"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zh-CN" altLang="en-US" sz="1600" dirty="0">
                            <a:latin typeface="宋体" panose="02010600030101010101" pitchFamily="2" charset="-122"/>
                            <a:ea typeface="宋体" panose="02010600030101010101" pitchFamily="2" charset="-122"/>
                          </a:endParaRP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Choice>
        <mc:Fallback>
          <p:graphicFrame>
            <p:nvGraphicFramePr>
              <p:cNvPr id="45" name="表格 44">
                <a:extLst>
                  <a:ext uri="{FF2B5EF4-FFF2-40B4-BE49-F238E27FC236}">
                    <a16:creationId xmlns:a16="http://schemas.microsoft.com/office/drawing/2014/main" id="{CEE5BA1F-A803-4486-9118-2BC5342676CE}"/>
                  </a:ext>
                </a:extLst>
              </p:cNvPr>
              <p:cNvGraphicFramePr>
                <a:graphicFrameLocks noGrp="1"/>
              </p:cNvGraphicFramePr>
              <p:nvPr/>
            </p:nvGraphicFramePr>
            <p:xfrm>
              <a:off x="1135781" y="1464372"/>
              <a:ext cx="10114547" cy="3898775"/>
            </p:xfrm>
            <a:graphic>
              <a:graphicData uri="http://schemas.openxmlformats.org/drawingml/2006/table">
                <a:tbl>
                  <a:tblPr/>
                  <a:tblGrid>
                    <a:gridCol w="2456201">
                      <a:extLst>
                        <a:ext uri="{9D8B030D-6E8A-4147-A177-3AD203B41FA5}">
                          <a16:colId xmlns:a16="http://schemas.microsoft.com/office/drawing/2014/main" val="20000"/>
                        </a:ext>
                      </a:extLst>
                    </a:gridCol>
                    <a:gridCol w="7658346">
                      <a:extLst>
                        <a:ext uri="{9D8B030D-6E8A-4147-A177-3AD203B41FA5}">
                          <a16:colId xmlns:a16="http://schemas.microsoft.com/office/drawing/2014/main" val="20001"/>
                        </a:ext>
                      </a:extLst>
                    </a:gridCol>
                  </a:tblGrid>
                  <a:tr h="396260">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rPr>
                            <a:t>事实检测算法</a:t>
                          </a:r>
                          <a:endParaRPr kumimoji="0"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marL="91437" marR="91437" marT="45730" marB="45730" anchor="ctr"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chemeClr val="accent1"/>
                        </a:solidFill>
                      </a:tcPr>
                    </a:tc>
                    <a:tc hMerge="1">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10660">
                    <a:tc>
                      <a:txBody>
                        <a:bodyPr/>
                        <a:lstStyle/>
                        <a:p>
                          <a:endParaRPr lang="zh-CN"/>
                        </a:p>
                      </a:txBody>
                      <a:tcPr marL="91437" marR="91437" marT="45730" marB="45730" anchor="ctr" horzOverflow="overflow">
                        <a:lnL w="9525" cap="flat" cmpd="sng" algn="ctr">
                          <a:solidFill>
                            <a:srgbClr val="7D60A0"/>
                          </a:solidFill>
                          <a:prstDash val="solid"/>
                          <a:round/>
                          <a:headEnd type="none" w="med" len="med"/>
                          <a:tailEnd type="none" w="med" len="med"/>
                        </a:lnL>
                        <a:lnR>
                          <a:noFill/>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blipFill>
                          <a:blip r:embed="rId4"/>
                          <a:stretch>
                            <a:fillRect l="-248" t="-33488" r="-312407" b="-168372"/>
                          </a:stretch>
                        </a:blip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从</a:t>
                          </a:r>
                          <a:r>
                            <a:rPr lang="zh-CN" altLang="en-US" sz="1600" kern="1200" dirty="0">
                              <a:ln w="0"/>
                              <a:solidFill>
                                <a:srgbClr val="C00000"/>
                              </a:solidFill>
                              <a:latin typeface="宋体" panose="02010600030101010101" pitchFamily="2" charset="-122"/>
                              <a:ea typeface="宋体" panose="02010600030101010101" pitchFamily="2" charset="-122"/>
                              <a:cs typeface="+mn-cs"/>
                            </a:rPr>
                            <a:t>词汇、句法、语义等层面</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表示新闻内容</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例如计算某些词的频率</a:t>
                          </a: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，分析写作者的情感。</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优点：完全依靠新闻内容，适合</a:t>
                          </a:r>
                          <a:r>
                            <a:rPr lang="zh-CN" altLang="en-US" sz="1600" kern="1200" dirty="0">
                              <a:ln w="0"/>
                              <a:solidFill>
                                <a:srgbClr val="C00000"/>
                              </a:solidFill>
                              <a:latin typeface="宋体" panose="02010600030101010101" pitchFamily="2" charset="-122"/>
                              <a:ea typeface="宋体" panose="02010600030101010101" pitchFamily="2" charset="-122"/>
                              <a:cs typeface="+mn-cs"/>
                            </a:rPr>
                            <a:t>新闻早期检测</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缺点：</a:t>
                          </a:r>
                          <a:r>
                            <a:rPr lang="zh-CN" altLang="en-US" sz="1600" dirty="0">
                              <a:solidFill>
                                <a:srgbClr val="000000"/>
                              </a:solidFill>
                              <a:latin typeface="宋体" panose="02010600030101010101" pitchFamily="2" charset="-122"/>
                              <a:ea typeface="宋体" panose="02010600030101010101" pitchFamily="2" charset="-122"/>
                            </a:rPr>
                            <a:t>对于信息</a:t>
                          </a: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比较稀疏的长文本新闻，</a:t>
                          </a:r>
                          <a:r>
                            <a:rPr lang="zh-CN" altLang="en-US" sz="1600" kern="1200" dirty="0">
                              <a:ln w="0"/>
                              <a:solidFill>
                                <a:srgbClr val="C00000"/>
                              </a:solidFill>
                              <a:latin typeface="宋体" panose="02010600030101010101" pitchFamily="2" charset="-122"/>
                              <a:ea typeface="宋体" panose="02010600030101010101" pitchFamily="2" charset="-122"/>
                              <a:cs typeface="+mn-cs"/>
                            </a:rPr>
                            <a:t>难以提取</a:t>
                          </a: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具有判别性的</a:t>
                          </a:r>
                          <a:r>
                            <a:rPr lang="zh-CN" altLang="en-US" sz="1600" kern="1200" dirty="0">
                              <a:ln w="0"/>
                              <a:solidFill>
                                <a:srgbClr val="C00000"/>
                              </a:solidFill>
                              <a:latin typeface="宋体" panose="02010600030101010101" pitchFamily="2" charset="-122"/>
                              <a:ea typeface="宋体" panose="02010600030101010101" pitchFamily="2" charset="-122"/>
                              <a:cs typeface="+mn-cs"/>
                            </a:rPr>
                            <a:t>语义特征</a:t>
                          </a: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，没办法较好地判断真实性。</a:t>
                          </a: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1195">
                    <a:tc>
                      <a:txBody>
                        <a:bodyPr/>
                        <a:lstStyle/>
                        <a:p>
                          <a:endParaRPr lang="zh-CN"/>
                        </a:p>
                      </a:txBody>
                      <a:tcPr marL="91437" marR="91437" marT="45730" marB="45730" anchor="ctr" horzOverflow="overflow">
                        <a:lnL w="9525" cap="flat" cmpd="sng" algn="ctr">
                          <a:solidFill>
                            <a:srgbClr val="7D60A0"/>
                          </a:solidFill>
                          <a:prstDash val="solid"/>
                          <a:round/>
                          <a:headEnd type="none" w="med" len="med"/>
                          <a:tailEnd type="none" w="med" len="med"/>
                        </a:lnL>
                        <a:lnR>
                          <a:noFill/>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blipFill>
                          <a:blip r:embed="rId4"/>
                          <a:stretch>
                            <a:fillRect l="-248" t="-197931" r="-312407" b="-149655"/>
                          </a:stretch>
                        </a:blip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将新闻的传播过程用</a:t>
                          </a:r>
                          <a:r>
                            <a:rPr lang="zh-CN" altLang="en-US" sz="1600" kern="1200" dirty="0">
                              <a:ln w="0"/>
                              <a:solidFill>
                                <a:srgbClr val="C00000"/>
                              </a:solidFill>
                              <a:latin typeface="宋体" panose="02010600030101010101" pitchFamily="2" charset="-122"/>
                              <a:ea typeface="宋体" panose="02010600030101010101" pitchFamily="2" charset="-122"/>
                              <a:cs typeface="+mn-cs"/>
                            </a:rPr>
                            <a:t>图表示出来</a:t>
                          </a: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，再对图进行分类。</a:t>
                          </a:r>
                          <a:endParaRPr kumimoji="0" lang="en-US" altLang="zh-CN"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优点：更好地表示假新闻的</a:t>
                          </a:r>
                          <a:r>
                            <a:rPr lang="zh-CN" altLang="en-US" sz="1600" kern="1200" dirty="0">
                              <a:ln w="0"/>
                              <a:solidFill>
                                <a:srgbClr val="C00000"/>
                              </a:solidFill>
                              <a:latin typeface="宋体" panose="02010600030101010101" pitchFamily="2" charset="-122"/>
                              <a:ea typeface="宋体" panose="02010600030101010101" pitchFamily="2" charset="-122"/>
                              <a:cs typeface="+mn-cs"/>
                            </a:rPr>
                            <a:t>传播模式</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缺点</a:t>
                          </a:r>
                          <a:r>
                            <a:rPr kumimoji="0" lang="zh-CN" altLang="en-US" sz="1600" b="0"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：只</a:t>
                          </a:r>
                          <a:r>
                            <a:rPr lang="zh-CN" altLang="en-US" sz="1600" kern="1200" noProof="0" dirty="0">
                              <a:ln w="0"/>
                              <a:solidFill>
                                <a:srgbClr val="C00000"/>
                              </a:solidFill>
                              <a:latin typeface="宋体" panose="02010600030101010101" pitchFamily="2" charset="-122"/>
                              <a:ea typeface="宋体" panose="02010600030101010101" pitchFamily="2" charset="-122"/>
                              <a:cs typeface="+mn-cs"/>
                            </a:rPr>
                            <a:t>适用于</a:t>
                          </a:r>
                          <a:r>
                            <a:rPr kumimoji="0" lang="zh-CN" altLang="en-US" sz="1600" b="0" i="0" u="none" strike="noStrike" kern="1200" cap="none" normalizeH="0" baseline="0" noProof="0" dirty="0">
                              <a:ln>
                                <a:noFill/>
                              </a:ln>
                              <a:solidFill>
                                <a:schemeClr val="tx1"/>
                              </a:solidFill>
                              <a:effectLst/>
                              <a:latin typeface="宋体" panose="02010600030101010101" pitchFamily="2" charset="-122"/>
                              <a:ea typeface="宋体" panose="02010600030101010101" pitchFamily="2" charset="-122"/>
                              <a:cs typeface="+mn-cs"/>
                            </a:rPr>
                            <a:t>有转发关系的</a:t>
                          </a:r>
                          <a:r>
                            <a:rPr lang="zh-CN" altLang="en-US" sz="1600" kern="1200" noProof="0" dirty="0">
                              <a:ln w="0"/>
                              <a:solidFill>
                                <a:srgbClr val="C00000"/>
                              </a:solidFill>
                              <a:latin typeface="宋体" panose="02010600030101010101" pitchFamily="2" charset="-122"/>
                              <a:ea typeface="宋体" panose="02010600030101010101" pitchFamily="2" charset="-122"/>
                              <a:cs typeface="+mn-cs"/>
                            </a:rPr>
                            <a:t>社交媒体</a:t>
                          </a:r>
                          <a:r>
                            <a:rPr kumimoji="0" lang="zh-CN" altLang="en-US" sz="16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，无法检测未标明转发关系的新闻。</a:t>
                          </a:r>
                          <a:endPar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10660">
                    <a:tc>
                      <a:txBody>
                        <a:bodyPr/>
                        <a:lstStyle/>
                        <a:p>
                          <a:endParaRPr lang="zh-CN"/>
                        </a:p>
                      </a:txBody>
                      <a:tcPr marL="91437" marR="91437" marT="45730" marB="45730" anchor="ctr" horzOverflow="overflow">
                        <a:lnL w="9525" cap="flat" cmpd="sng" algn="ctr">
                          <a:solidFill>
                            <a:srgbClr val="7D60A0"/>
                          </a:solidFill>
                          <a:prstDash val="solid"/>
                          <a:round/>
                          <a:headEnd type="none" w="med" len="med"/>
                          <a:tailEnd type="none" w="med" len="med"/>
                        </a:lnL>
                        <a:lnR>
                          <a:noFill/>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blipFill>
                          <a:blip r:embed="rId4"/>
                          <a:stretch>
                            <a:fillRect l="-248" t="-200930" r="-312407" b="-930"/>
                          </a:stretch>
                        </a:blip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从新闻库</a:t>
                          </a:r>
                          <a:r>
                            <a:rPr lang="zh-CN" altLang="en-US" sz="1600" kern="1200" dirty="0">
                              <a:ln w="0"/>
                              <a:solidFill>
                                <a:srgbClr val="C00000"/>
                              </a:solidFill>
                              <a:latin typeface="宋体" panose="02010600030101010101" pitchFamily="2" charset="-122"/>
                              <a:ea typeface="宋体" panose="02010600030101010101" pitchFamily="2" charset="-122"/>
                              <a:cs typeface="+mn-cs"/>
                            </a:rPr>
                            <a:t>提取</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相关的</a:t>
                          </a:r>
                          <a:r>
                            <a:rPr lang="zh-CN" altLang="en-US" sz="1600" kern="1200" dirty="0">
                              <a:ln w="0"/>
                              <a:solidFill>
                                <a:srgbClr val="C00000"/>
                              </a:solidFill>
                              <a:latin typeface="宋体" panose="02010600030101010101" pitchFamily="2" charset="-122"/>
                              <a:ea typeface="宋体" panose="02010600030101010101" pitchFamily="2" charset="-122"/>
                              <a:cs typeface="+mn-cs"/>
                            </a:rPr>
                            <a:t>文本</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，与输入新闻</a:t>
                          </a:r>
                          <a:r>
                            <a:rPr lang="zh-CN" altLang="en-US" sz="1600" kern="1200" dirty="0">
                              <a:ln w="0"/>
                              <a:solidFill>
                                <a:srgbClr val="C00000"/>
                              </a:solidFill>
                              <a:latin typeface="宋体" panose="02010600030101010101" pitchFamily="2" charset="-122"/>
                              <a:ea typeface="宋体" panose="02010600030101010101" pitchFamily="2" charset="-122"/>
                              <a:cs typeface="+mn-cs"/>
                            </a:rPr>
                            <a:t>融合</a:t>
                          </a: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，再进行事实验证。</a:t>
                          </a:r>
                          <a:endPar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i="0" dirty="0">
                              <a:solidFill>
                                <a:srgbClr val="222222"/>
                              </a:solidFill>
                              <a:effectLst/>
                              <a:latin typeface="宋体" panose="02010600030101010101" pitchFamily="2" charset="-122"/>
                              <a:ea typeface="宋体" panose="02010600030101010101" pitchFamily="2" charset="-122"/>
                            </a:rPr>
                            <a:t>优点：</a:t>
                          </a:r>
                          <a:r>
                            <a:rPr lang="zh-CN" altLang="en-US" sz="1600" kern="1200" dirty="0">
                              <a:ln w="0"/>
                              <a:solidFill>
                                <a:srgbClr val="C00000"/>
                              </a:solidFill>
                              <a:latin typeface="宋体" panose="02010600030101010101" pitchFamily="2" charset="-122"/>
                              <a:ea typeface="宋体" panose="02010600030101010101" pitchFamily="2" charset="-122"/>
                              <a:cs typeface="+mn-cs"/>
                            </a:rPr>
                            <a:t>利用证据</a:t>
                          </a:r>
                          <a:r>
                            <a:rPr lang="zh-CN" altLang="en-US" sz="1600" b="0" i="0" dirty="0">
                              <a:solidFill>
                                <a:srgbClr val="333333"/>
                              </a:solidFill>
                              <a:effectLst/>
                              <a:latin typeface="宋体" panose="02010600030101010101" pitchFamily="2" charset="-122"/>
                              <a:ea typeface="宋体" panose="02010600030101010101" pitchFamily="2" charset="-122"/>
                            </a:rPr>
                            <a:t>判断新闻真假，准确性高，说服力强、</a:t>
                          </a: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i="0" dirty="0">
                              <a:solidFill>
                                <a:srgbClr val="333333"/>
                              </a:solidFill>
                              <a:effectLst/>
                              <a:latin typeface="宋体" panose="02010600030101010101" pitchFamily="2" charset="-122"/>
                              <a:ea typeface="宋体" panose="02010600030101010101" pitchFamily="2" charset="-122"/>
                            </a:rPr>
                            <a:t>缺点：</a:t>
                          </a:r>
                          <a:r>
                            <a:rPr lang="en-US" altLang="zh-CN" sz="1600" b="0" i="0" dirty="0">
                              <a:solidFill>
                                <a:srgbClr val="333333"/>
                              </a:solidFill>
                              <a:effectLst/>
                              <a:latin typeface="宋体" panose="02010600030101010101" pitchFamily="2" charset="-122"/>
                              <a:ea typeface="宋体" panose="02010600030101010101" pitchFamily="2" charset="-122"/>
                            </a:rPr>
                            <a:t>1</a:t>
                          </a:r>
                          <a:r>
                            <a:rPr lang="zh-CN" altLang="en-US" sz="1600" b="0" i="0" dirty="0">
                              <a:solidFill>
                                <a:srgbClr val="333333"/>
                              </a:solidFill>
                              <a:effectLst/>
                              <a:latin typeface="宋体" panose="02010600030101010101" pitchFamily="2" charset="-122"/>
                              <a:ea typeface="宋体" panose="02010600030101010101" pitchFamily="2" charset="-122"/>
                            </a:rPr>
                            <a:t>、</a:t>
                          </a:r>
                          <a:r>
                            <a:rPr lang="zh-CN" altLang="en-US" sz="1600" dirty="0">
                              <a:solidFill>
                                <a:srgbClr val="000000"/>
                              </a:solidFill>
                              <a:latin typeface="宋体" panose="02010600030101010101" pitchFamily="2" charset="-122"/>
                              <a:ea typeface="宋体" panose="02010600030101010101" pitchFamily="2" charset="-122"/>
                            </a:rPr>
                            <a:t>需要定期更新的大体量的权威新闻库。</a:t>
                          </a:r>
                          <a:r>
                            <a:rPr lang="en-US" altLang="zh-CN" sz="1600" dirty="0">
                              <a:solidFill>
                                <a:srgbClr val="000000"/>
                              </a:solidFill>
                              <a:latin typeface="宋体" panose="02010600030101010101" pitchFamily="2" charset="-122"/>
                              <a:ea typeface="宋体" panose="02010600030101010101" pitchFamily="2" charset="-122"/>
                            </a:rPr>
                            <a:t>2</a:t>
                          </a:r>
                          <a:r>
                            <a:rPr lang="zh-CN" altLang="en-US" sz="1600" dirty="0">
                              <a:solidFill>
                                <a:srgbClr val="000000"/>
                              </a:solidFill>
                              <a:latin typeface="宋体" panose="02010600030101010101" pitchFamily="2" charset="-122"/>
                              <a:ea typeface="宋体" panose="02010600030101010101" pitchFamily="2" charset="-122"/>
                            </a:rPr>
                            <a:t>、输入的长文本冗余信息多，段落结构复杂，</a:t>
                          </a:r>
                          <a:r>
                            <a:rPr lang="zh-CN" altLang="en-US" sz="1600" kern="1200" dirty="0">
                              <a:ln w="0"/>
                              <a:solidFill>
                                <a:srgbClr val="C00000"/>
                              </a:solidFill>
                              <a:latin typeface="宋体" panose="02010600030101010101" pitchFamily="2" charset="-122"/>
                              <a:ea typeface="宋体" panose="02010600030101010101" pitchFamily="2" charset="-122"/>
                              <a:cs typeface="+mn-cs"/>
                            </a:rPr>
                            <a:t>难以</a:t>
                          </a:r>
                          <a:r>
                            <a:rPr lang="zh-CN" altLang="en-US" sz="1600" dirty="0">
                              <a:solidFill>
                                <a:srgbClr val="000000"/>
                              </a:solidFill>
                              <a:latin typeface="宋体" panose="02010600030101010101" pitchFamily="2" charset="-122"/>
                              <a:ea typeface="宋体" panose="02010600030101010101" pitchFamily="2" charset="-122"/>
                            </a:rPr>
                            <a:t>准确</a:t>
                          </a:r>
                          <a:r>
                            <a:rPr lang="zh-CN" altLang="en-US" sz="1600" kern="1200" dirty="0">
                              <a:ln w="0"/>
                              <a:solidFill>
                                <a:srgbClr val="C00000"/>
                              </a:solidFill>
                              <a:latin typeface="宋体" panose="02010600030101010101" pitchFamily="2" charset="-122"/>
                              <a:ea typeface="宋体" panose="02010600030101010101" pitchFamily="2" charset="-122"/>
                              <a:cs typeface="+mn-cs"/>
                            </a:rPr>
                            <a:t>匹配证据文本</a:t>
                          </a:r>
                          <a:r>
                            <a:rPr lang="zh-CN" altLang="en-US" sz="1600" dirty="0">
                              <a:solidFill>
                                <a:srgbClr val="000000"/>
                              </a:solidFill>
                              <a:latin typeface="宋体" panose="02010600030101010101" pitchFamily="2" charset="-122"/>
                              <a:ea typeface="宋体" panose="02010600030101010101"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zh-CN" altLang="en-US" sz="1600" dirty="0">
                            <a:latin typeface="宋体" panose="02010600030101010101" pitchFamily="2" charset="-122"/>
                            <a:ea typeface="宋体" panose="02010600030101010101" pitchFamily="2" charset="-122"/>
                          </a:endParaRPr>
                        </a:p>
                      </a:txBody>
                      <a:tcPr marL="91437" marR="91437" marT="45730" marB="45730" anchor="ctr" horzOverflow="overflow">
                        <a:lnL>
                          <a:noFill/>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Fallback>
      </mc:AlternateContent>
      <p:cxnSp>
        <p:nvCxnSpPr>
          <p:cNvPr id="17" name="直接连接符 16">
            <a:extLst>
              <a:ext uri="{FF2B5EF4-FFF2-40B4-BE49-F238E27FC236}">
                <a16:creationId xmlns:a16="http://schemas.microsoft.com/office/drawing/2014/main" id="{8F79C43C-4746-469B-95AB-08CAEA25F779}"/>
              </a:ext>
            </a:extLst>
          </p:cNvPr>
          <p:cNvCxnSpPr>
            <a:cxnSpLocks/>
          </p:cNvCxnSpPr>
          <p:nvPr/>
        </p:nvCxnSpPr>
        <p:spPr>
          <a:xfrm>
            <a:off x="462012" y="1374835"/>
            <a:ext cx="337846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6">
            <a:extLst>
              <a:ext uri="{FF2B5EF4-FFF2-40B4-BE49-F238E27FC236}">
                <a16:creationId xmlns:a16="http://schemas.microsoft.com/office/drawing/2014/main" id="{DC7036E7-F8F5-4733-92C3-260EEF3DFEDD}"/>
              </a:ext>
            </a:extLst>
          </p:cNvPr>
          <p:cNvSpPr txBox="1"/>
          <p:nvPr/>
        </p:nvSpPr>
        <p:spPr>
          <a:xfrm>
            <a:off x="254836" y="954963"/>
            <a:ext cx="3489389"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1.2.2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研究现状</a:t>
            </a: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事实检测</a:t>
            </a:r>
          </a:p>
        </p:txBody>
      </p:sp>
      <p:sp>
        <p:nvSpPr>
          <p:cNvPr id="19" name="文本框 18">
            <a:extLst>
              <a:ext uri="{FF2B5EF4-FFF2-40B4-BE49-F238E27FC236}">
                <a16:creationId xmlns:a16="http://schemas.microsoft.com/office/drawing/2014/main" id="{4C74665F-76A8-460A-8D7B-359A5BCC3BB7}"/>
              </a:ext>
            </a:extLst>
          </p:cNvPr>
          <p:cNvSpPr txBox="1"/>
          <p:nvPr/>
        </p:nvSpPr>
        <p:spPr>
          <a:xfrm>
            <a:off x="61269" y="5314048"/>
            <a:ext cx="9673164" cy="523220"/>
          </a:xfrm>
          <a:prstGeom prst="rect">
            <a:avLst/>
          </a:prstGeom>
          <a:noFill/>
        </p:spPr>
        <p:txBody>
          <a:bodyPr wrap="square">
            <a:spAutoFit/>
          </a:bodyPr>
          <a:lstStyle/>
          <a:p>
            <a:r>
              <a:rPr lang="en-US" altLang="zh-CN" sz="1400" dirty="0"/>
              <a:t>[1] </a:t>
            </a:r>
            <a:r>
              <a:rPr lang="en-US" altLang="zh-CN" sz="1400" dirty="0" err="1"/>
              <a:t>Yaqing</a:t>
            </a:r>
            <a:r>
              <a:rPr lang="en-US" altLang="zh-CN" sz="1400" dirty="0"/>
              <a:t> Wang, </a:t>
            </a:r>
            <a:r>
              <a:rPr lang="en-US" altLang="zh-CN" sz="1400" dirty="0" err="1"/>
              <a:t>Fenglong</a:t>
            </a:r>
            <a:r>
              <a:rPr lang="en-US" altLang="zh-CN" sz="1400" dirty="0"/>
              <a:t> Ma, </a:t>
            </a:r>
            <a:r>
              <a:rPr lang="en-US" altLang="zh-CN" sz="1400" dirty="0" err="1"/>
              <a:t>Zhiwei</a:t>
            </a:r>
            <a:r>
              <a:rPr lang="en-US" altLang="zh-CN" sz="1400" dirty="0"/>
              <a:t> </a:t>
            </a:r>
            <a:r>
              <a:rPr lang="en-US" altLang="zh-CN" sz="1400" dirty="0" err="1"/>
              <a:t>Jin</a:t>
            </a:r>
            <a:r>
              <a:rPr lang="en-US" altLang="zh-CN" sz="1400" dirty="0"/>
              <a:t>, Ye Yuan, </a:t>
            </a:r>
            <a:r>
              <a:rPr lang="en-US" altLang="zh-CN" sz="1400" dirty="0" err="1"/>
              <a:t>Guangxu</a:t>
            </a:r>
            <a:r>
              <a:rPr lang="en-US" altLang="zh-CN" sz="1400" dirty="0"/>
              <a:t> </a:t>
            </a:r>
            <a:r>
              <a:rPr lang="en-US" altLang="zh-CN" sz="1400" dirty="0" err="1"/>
              <a:t>Xun</a:t>
            </a:r>
            <a:r>
              <a:rPr lang="en-US" altLang="zh-CN" sz="1400" dirty="0"/>
              <a:t>, </a:t>
            </a:r>
            <a:r>
              <a:rPr lang="en-US" altLang="zh-CN" sz="1400" dirty="0" err="1"/>
              <a:t>Kishlay</a:t>
            </a:r>
            <a:r>
              <a:rPr lang="en-US" altLang="zh-CN" sz="1400" dirty="0"/>
              <a:t> Jha, Lu </a:t>
            </a:r>
            <a:r>
              <a:rPr lang="en-US" altLang="zh-CN" sz="1400" dirty="0" err="1"/>
              <a:t>Su</a:t>
            </a:r>
            <a:r>
              <a:rPr lang="en-US" altLang="zh-CN" sz="1400" dirty="0"/>
              <a:t>, and Jing Gao. 2018. EANN: Event adversarial neural networks for multi-modal fake news detection. ACM, New York, NY, 849–857.</a:t>
            </a:r>
            <a:endParaRPr lang="zh-CN" altLang="en-US" sz="1400" dirty="0"/>
          </a:p>
        </p:txBody>
      </p:sp>
      <p:sp>
        <p:nvSpPr>
          <p:cNvPr id="20" name="文本框 19">
            <a:extLst>
              <a:ext uri="{FF2B5EF4-FFF2-40B4-BE49-F238E27FC236}">
                <a16:creationId xmlns:a16="http://schemas.microsoft.com/office/drawing/2014/main" id="{7113B7F1-9477-4F68-80FB-C13321A37C8B}"/>
              </a:ext>
            </a:extLst>
          </p:cNvPr>
          <p:cNvSpPr txBox="1"/>
          <p:nvPr/>
        </p:nvSpPr>
        <p:spPr>
          <a:xfrm>
            <a:off x="60635" y="5823113"/>
            <a:ext cx="9586912" cy="523220"/>
          </a:xfrm>
          <a:prstGeom prst="rect">
            <a:avLst/>
          </a:prstGeom>
          <a:noFill/>
        </p:spPr>
        <p:txBody>
          <a:bodyPr wrap="square">
            <a:spAutoFit/>
          </a:bodyPr>
          <a:lstStyle/>
          <a:p>
            <a:r>
              <a:rPr lang="en-US" altLang="zh-CN" sz="1400" dirty="0"/>
              <a:t>[2] Tian </a:t>
            </a:r>
            <a:r>
              <a:rPr lang="en-US" altLang="zh-CN" sz="1400" dirty="0" err="1"/>
              <a:t>Bian</a:t>
            </a:r>
            <a:r>
              <a:rPr lang="en-US" altLang="zh-CN" sz="1400" dirty="0"/>
              <a:t>, Xi Xiao, </a:t>
            </a:r>
            <a:r>
              <a:rPr lang="en-US" altLang="zh-CN" sz="1400" dirty="0" err="1"/>
              <a:t>Tingyang</a:t>
            </a:r>
            <a:r>
              <a:rPr lang="en-US" altLang="zh-CN" sz="1400" dirty="0"/>
              <a:t> Xu, </a:t>
            </a:r>
            <a:r>
              <a:rPr lang="en-US" altLang="zh-CN" sz="1400" dirty="0" err="1"/>
              <a:t>Peilin</a:t>
            </a:r>
            <a:r>
              <a:rPr lang="en-US" altLang="zh-CN" sz="1400" dirty="0"/>
              <a:t> Zhao, </a:t>
            </a:r>
            <a:r>
              <a:rPr lang="en-US" altLang="zh-CN" sz="1400" dirty="0" err="1"/>
              <a:t>Wenbing</a:t>
            </a:r>
            <a:r>
              <a:rPr lang="en-US" altLang="zh-CN" sz="1400" dirty="0"/>
              <a:t> Huang, Yu Rong, and </a:t>
            </a:r>
            <a:r>
              <a:rPr lang="en-US" altLang="zh-CN" sz="1400" dirty="0" err="1"/>
              <a:t>Junzhou</a:t>
            </a:r>
            <a:r>
              <a:rPr lang="en-US" altLang="zh-CN" sz="1400" dirty="0"/>
              <a:t> Huang. 2020. Rumor detection on social media with bi-directional graph convolutional networks. arXiv:2001.06362.</a:t>
            </a:r>
            <a:endParaRPr lang="zh-CN" altLang="en-US" sz="1400" dirty="0"/>
          </a:p>
        </p:txBody>
      </p:sp>
      <p:sp>
        <p:nvSpPr>
          <p:cNvPr id="32" name="文本框 31">
            <a:extLst>
              <a:ext uri="{FF2B5EF4-FFF2-40B4-BE49-F238E27FC236}">
                <a16:creationId xmlns:a16="http://schemas.microsoft.com/office/drawing/2014/main" id="{738C2361-2CA6-43AE-BBCB-60C4113F4CD6}"/>
              </a:ext>
            </a:extLst>
          </p:cNvPr>
          <p:cNvSpPr txBox="1"/>
          <p:nvPr/>
        </p:nvSpPr>
        <p:spPr>
          <a:xfrm>
            <a:off x="60635" y="6346333"/>
            <a:ext cx="9586912" cy="523220"/>
          </a:xfrm>
          <a:prstGeom prst="rect">
            <a:avLst/>
          </a:prstGeom>
          <a:noFill/>
        </p:spPr>
        <p:txBody>
          <a:bodyPr wrap="square" rtlCol="0">
            <a:spAutoFit/>
          </a:bodyPr>
          <a:lstStyle/>
          <a:p>
            <a:r>
              <a:rPr lang="en-US" altLang="zh-CN" sz="1400" dirty="0"/>
              <a:t>[3] Xinyi Zhou and Reza </a:t>
            </a:r>
            <a:r>
              <a:rPr lang="en-US" altLang="zh-CN" sz="1400" dirty="0" err="1"/>
              <a:t>Zafarani</a:t>
            </a:r>
            <a:r>
              <a:rPr lang="en-US" altLang="zh-CN" sz="1400" dirty="0"/>
              <a:t>. 2020. A Survey of Fake News: Fundamental Theories, Detection Methods, and Opportunities. ACM </a:t>
            </a:r>
            <a:r>
              <a:rPr lang="en-US" altLang="zh-CN" sz="1400" dirty="0" err="1"/>
              <a:t>Comput</a:t>
            </a:r>
            <a:r>
              <a:rPr lang="en-US" altLang="zh-CN" sz="1400" dirty="0"/>
              <a:t>. </a:t>
            </a:r>
            <a:r>
              <a:rPr lang="en-US" altLang="zh-CN" sz="1400" dirty="0" err="1"/>
              <a:t>Surv</a:t>
            </a:r>
            <a:r>
              <a:rPr lang="en-US" altLang="zh-CN" sz="1400" dirty="0"/>
              <a:t>. 53, 5, Article 109 (September 2020), 40 pages.</a:t>
            </a:r>
            <a:endParaRPr lang="zh-CN" altLang="en-US" sz="1400" dirty="0"/>
          </a:p>
        </p:txBody>
      </p:sp>
    </p:spTree>
    <p:extLst>
      <p:ext uri="{BB962C8B-B14F-4D97-AF65-F5344CB8AC3E}">
        <p14:creationId xmlns:p14="http://schemas.microsoft.com/office/powerpoint/2010/main" val="123216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22" presetClass="entr" presetSubtype="1" fill="hold" grpId="0" nodeType="with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up)">
                                      <p:cBhvr>
                                        <p:cTn id="12" dur="500"/>
                                        <p:tgtEl>
                                          <p:spTgt spid="93"/>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right)">
                                      <p:cBhvr>
                                        <p:cTn id="16" dur="500"/>
                                        <p:tgtEl>
                                          <p:spTgt spid="1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93"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研究动机</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解决方案</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项目成果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总结与展望</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65" name="MH_Desc_1">
            <a:extLst>
              <a:ext uri="{FF2B5EF4-FFF2-40B4-BE49-F238E27FC236}">
                <a16:creationId xmlns:a16="http://schemas.microsoft.com/office/drawing/2014/main" id="{7BD877CE-E25A-423C-9244-67DEE461C7E7}"/>
              </a:ext>
            </a:extLst>
          </p:cNvPr>
          <p:cNvSpPr txBox="1">
            <a:spLocks noChangeArrowheads="1"/>
          </p:cNvSpPr>
          <p:nvPr/>
        </p:nvSpPr>
        <p:spPr bwMode="auto">
          <a:xfrm>
            <a:off x="536473" y="1633364"/>
            <a:ext cx="4202745" cy="161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nSpc>
                <a:spcPct val="125000"/>
              </a:lnSpc>
              <a:spcBef>
                <a:spcPct val="0"/>
              </a:spcBef>
            </a:pPr>
            <a:endParaRPr lang="zh-CN" altLang="en-US" sz="1800" dirty="0">
              <a:latin typeface="宋体" panose="02010600030101010101" pitchFamily="2" charset="-122"/>
            </a:endParaRPr>
          </a:p>
        </p:txBody>
      </p:sp>
      <p:sp>
        <p:nvSpPr>
          <p:cNvPr id="67" name="MH_Desc_1">
            <a:extLst>
              <a:ext uri="{FF2B5EF4-FFF2-40B4-BE49-F238E27FC236}">
                <a16:creationId xmlns:a16="http://schemas.microsoft.com/office/drawing/2014/main" id="{F5C3395D-A62D-42A6-8199-4724B86848DA}"/>
              </a:ext>
            </a:extLst>
          </p:cNvPr>
          <p:cNvSpPr txBox="1">
            <a:spLocks noChangeArrowheads="1"/>
          </p:cNvSpPr>
          <p:nvPr/>
        </p:nvSpPr>
        <p:spPr bwMode="auto">
          <a:xfrm>
            <a:off x="346873" y="4509821"/>
            <a:ext cx="5535513" cy="131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nSpc>
                <a:spcPct val="100000"/>
              </a:lnSpc>
              <a:spcBef>
                <a:spcPct val="0"/>
              </a:spcBef>
            </a:pPr>
            <a:endParaRPr lang="zh-CN" altLang="en-US" sz="1800" dirty="0">
              <a:latin typeface="宋体" panose="02010600030101010101" pitchFamily="2" charset="-122"/>
            </a:endParaRPr>
          </a:p>
        </p:txBody>
      </p:sp>
      <p:sp>
        <p:nvSpPr>
          <p:cNvPr id="70" name="文本框 69">
            <a:extLst>
              <a:ext uri="{FF2B5EF4-FFF2-40B4-BE49-F238E27FC236}">
                <a16:creationId xmlns:a16="http://schemas.microsoft.com/office/drawing/2014/main" id="{DCBCA924-1C30-4D5F-9CDA-D1B11233987A}"/>
              </a:ext>
            </a:extLst>
          </p:cNvPr>
          <p:cNvSpPr txBox="1"/>
          <p:nvPr/>
        </p:nvSpPr>
        <p:spPr>
          <a:xfrm>
            <a:off x="0" y="5553687"/>
            <a:ext cx="12073097" cy="1600438"/>
          </a:xfrm>
          <a:prstGeom prst="rect">
            <a:avLst/>
          </a:prstGeom>
          <a:noFill/>
        </p:spPr>
        <p:txBody>
          <a:bodyPr wrap="square" rtlCol="0">
            <a:spAutoFit/>
          </a:bodyPr>
          <a:lstStyle/>
          <a:p>
            <a:pPr algn="l" fontAlgn="base" latinLnBrk="0"/>
            <a:r>
              <a:rPr lang="en-US" altLang="zh-CN" sz="1400" dirty="0"/>
              <a:t>[1] James </a:t>
            </a:r>
            <a:r>
              <a:rPr lang="en-US" altLang="zh-CN" sz="1400" dirty="0" err="1"/>
              <a:t>Thorne,Andreas</a:t>
            </a:r>
            <a:r>
              <a:rPr lang="en-US" altLang="zh-CN" sz="1400" dirty="0"/>
              <a:t> Vlachos, Christos </a:t>
            </a:r>
            <a:r>
              <a:rPr lang="en-US" altLang="zh-CN" sz="1400" dirty="0" err="1"/>
              <a:t>Christodoulopoulos</a:t>
            </a:r>
            <a:r>
              <a:rPr lang="en-US" altLang="zh-CN" sz="1400" dirty="0"/>
              <a:t>, and Arpit Mittal. 2018a.</a:t>
            </a:r>
          </a:p>
          <a:p>
            <a:pPr algn="l" fontAlgn="base" latinLnBrk="0"/>
            <a:r>
              <a:rPr lang="en-US" altLang="zh-CN" sz="1400" dirty="0"/>
              <a:t>[2] William </a:t>
            </a:r>
            <a:r>
              <a:rPr lang="en-US" altLang="zh-CN" sz="1400" dirty="0" err="1"/>
              <a:t>YangWang</a:t>
            </a:r>
            <a:r>
              <a:rPr lang="en-US" altLang="zh-CN" sz="1400" dirty="0"/>
              <a:t> 2017“Liar, Liar Pants on Fire”: A new benchmark dataset for fake news detection.</a:t>
            </a:r>
          </a:p>
          <a:p>
            <a:pPr algn="l" fontAlgn="base" latinLnBrk="0"/>
            <a:r>
              <a:rPr lang="en-US" altLang="zh-CN" sz="1400" dirty="0"/>
              <a:t>[3] Kai Shu, Deepak </a:t>
            </a:r>
            <a:r>
              <a:rPr lang="en-US" altLang="zh-CN" sz="1400" dirty="0" err="1"/>
              <a:t>Mahudeswaran</a:t>
            </a:r>
            <a:r>
              <a:rPr lang="en-US" altLang="zh-CN" sz="1400" dirty="0"/>
              <a:t>, </a:t>
            </a:r>
            <a:r>
              <a:rPr lang="en-US" altLang="zh-CN" sz="1400" dirty="0" err="1"/>
              <a:t>Suhang</a:t>
            </a:r>
            <a:r>
              <a:rPr lang="en-US" altLang="zh-CN" sz="1400" dirty="0"/>
              <a:t> Wang, Dongwon Lee, and Huan Liu. 2020 </a:t>
            </a:r>
            <a:r>
              <a:rPr lang="en-US" altLang="zh-CN" sz="1400" dirty="0" err="1"/>
              <a:t>FakeNewsNet</a:t>
            </a:r>
            <a:r>
              <a:rPr lang="en-US" altLang="zh-CN" sz="1400" dirty="0"/>
              <a:t>.</a:t>
            </a:r>
          </a:p>
          <a:p>
            <a:pPr algn="l" fontAlgn="base" latinLnBrk="0"/>
            <a:r>
              <a:rPr lang="en-US" altLang="zh-CN" sz="1400" dirty="0"/>
              <a:t>[4] Andreas Vlachos and Sebastian Riedel.2014.Fact checking: Task definition and </a:t>
            </a:r>
            <a:r>
              <a:rPr lang="en-US" altLang="zh-CN" sz="1400" dirty="0" err="1"/>
              <a:t>datasetconstruction.In</a:t>
            </a:r>
            <a:r>
              <a:rPr lang="en-US" altLang="zh-CN" sz="1400" dirty="0"/>
              <a:t> Proceedings.</a:t>
            </a:r>
          </a:p>
          <a:p>
            <a:pPr algn="l" fontAlgn="base" latinLnBrk="0"/>
            <a:r>
              <a:rPr lang="en-US" altLang="zh-CN" sz="1400" dirty="0"/>
              <a:t>[5] </a:t>
            </a:r>
            <a:r>
              <a:rPr lang="en-US" altLang="zh-CN" sz="1400" b="0" i="0" u="none" strike="noStrike" dirty="0">
                <a:solidFill>
                  <a:srgbClr val="446E9B"/>
                </a:solidFill>
                <a:effectLst/>
                <a:latin typeface="-apple-system"/>
                <a:hlinkClick r:id="rId4"/>
              </a:rPr>
              <a:t>CHEF: A Pilot Chinese Dataset for Evidence-Based Fact-Checking</a:t>
            </a:r>
            <a:r>
              <a:rPr lang="en-US" altLang="zh-CN" sz="1400" b="0" i="0" dirty="0">
                <a:solidFill>
                  <a:srgbClr val="212529"/>
                </a:solidFill>
                <a:effectLst/>
                <a:latin typeface="-apple-system"/>
              </a:rPr>
              <a:t> (Hu et al., </a:t>
            </a:r>
            <a:r>
              <a:rPr lang="en-US" altLang="zh-CN" sz="1400" dirty="0"/>
              <a:t>NAACL 2022)</a:t>
            </a:r>
          </a:p>
          <a:p>
            <a:pPr fontAlgn="base"/>
            <a:r>
              <a:rPr lang="en-US" altLang="zh-CN" sz="1400" dirty="0"/>
              <a:t>[6] Statistical and semantic analysis of rumors in Chinese social media </a:t>
            </a:r>
            <a:r>
              <a:rPr lang="it-IT" altLang="zh-CN" sz="1400" dirty="0">
                <a:hlinkClick r:id="rId5">
                  <a:extLst>
                    <a:ext uri="{A12FA001-AC4F-418D-AE19-62706E023703}">
                      <ahyp:hlinkClr xmlns:ahyp="http://schemas.microsoft.com/office/drawing/2018/hyperlinkcolor" val="tx"/>
                    </a:ext>
                  </a:extLst>
                </a:hlinkClick>
              </a:rPr>
              <a:t>SCIENTIA SINICA Informationis, </a:t>
            </a:r>
            <a:r>
              <a:rPr lang="it-IT" altLang="zh-CN" sz="1400" dirty="0">
                <a:hlinkClick r:id="rId6">
                  <a:extLst>
                    <a:ext uri="{A12FA001-AC4F-418D-AE19-62706E023703}">
                      <ahyp:hlinkClr xmlns:ahyp="http://schemas.microsoft.com/office/drawing/2018/hyperlinkcolor" val="tx"/>
                    </a:ext>
                  </a:extLst>
                </a:hlinkClick>
              </a:rPr>
              <a:t>Volume 45, Issue 12: </a:t>
            </a:r>
            <a:r>
              <a:rPr lang="it-IT" altLang="zh-CN" sz="1400" dirty="0"/>
              <a:t>1536 - 1546 (2015)</a:t>
            </a:r>
            <a:endParaRPr lang="en-US" altLang="zh-CN" sz="1400" dirty="0"/>
          </a:p>
          <a:p>
            <a:pPr algn="l" fontAlgn="base" latinLnBrk="0"/>
            <a:endParaRPr lang="en-US" altLang="zh-CN" sz="1400" dirty="0"/>
          </a:p>
        </p:txBody>
      </p:sp>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D80B680B-4CC1-46F3-B585-644C48CF50A5}"/>
                  </a:ext>
                </a:extLst>
              </p:cNvPr>
              <p:cNvSpPr txBox="1"/>
              <p:nvPr/>
            </p:nvSpPr>
            <p:spPr>
              <a:xfrm>
                <a:off x="536473" y="1386168"/>
                <a:ext cx="9033310" cy="3529108"/>
              </a:xfrm>
              <a:prstGeom prst="rect">
                <a:avLst/>
              </a:prstGeom>
              <a:noFill/>
            </p:spPr>
            <p:txBody>
              <a:bodyPr wrap="square">
                <a:spAutoFit/>
              </a:bodyPr>
              <a:lstStyle/>
              <a:p>
                <a:pPr marL="342900" indent="-342900">
                  <a:lnSpc>
                    <a:spcPct val="125000"/>
                  </a:lnSpc>
                  <a:buFont typeface="Arial" panose="020B0604020202020204" pitchFamily="34" charset="0"/>
                  <a:buChar char="•"/>
                </a:pPr>
                <a:r>
                  <a:rPr lang="zh-CN" altLang="en-US" sz="2400" kern="0" dirty="0">
                    <a:solidFill>
                      <a:srgbClr val="474747"/>
                    </a:solidFill>
                    <a:latin typeface="宋体" panose="02010600030101010101" pitchFamily="2" charset="-122"/>
                    <a:ea typeface="宋体" panose="02010600030101010101" pitchFamily="2" charset="-122"/>
                  </a:rPr>
                  <a:t>英文短文本谣言检测数据集</a:t>
                </a:r>
                <a:endParaRPr lang="en-US" altLang="zh-CN" sz="2400" b="1" dirty="0">
                  <a:solidFill>
                    <a:srgbClr val="000000"/>
                  </a:solidFill>
                  <a:latin typeface="宋体" panose="02010600030101010101" pitchFamily="2" charset="-122"/>
                  <a:ea typeface="宋体" panose="02010600030101010101" pitchFamily="2" charset="-122"/>
                </a:endParaRPr>
              </a:p>
              <a:p>
                <a:pPr marL="800100" lvl="1" indent="-342900">
                  <a:lnSpc>
                    <a:spcPct val="125000"/>
                  </a:lnSpc>
                  <a:buFont typeface="Arial" panose="020B0604020202020204" pitchFamily="34" charset="0"/>
                  <a:buChar char="•"/>
                </a:pPr>
                <a:r>
                  <a:rPr lang="en-US" altLang="zh-CN" b="1" dirty="0">
                    <a:solidFill>
                      <a:schemeClr val="accent1"/>
                    </a:solidFill>
                    <a:latin typeface="宋体" panose="02010600030101010101" pitchFamily="2" charset="-122"/>
                  </a:rPr>
                  <a:t>FEVER</a:t>
                </a:r>
                <a:r>
                  <a:rPr lang="zh-CN" altLang="en-US" b="1" dirty="0">
                    <a:solidFill>
                      <a:schemeClr val="accent1"/>
                    </a:solidFill>
                    <a:latin typeface="宋体" panose="02010600030101010101" pitchFamily="2" charset="-122"/>
                  </a:rPr>
                  <a:t>数据集：</a:t>
                </a:r>
                <a:r>
                  <a:rPr lang="zh-CN" altLang="en-US" dirty="0">
                    <a:latin typeface="宋体" panose="02010600030101010101" pitchFamily="2" charset="-122"/>
                  </a:rPr>
                  <a:t>事实提取和事实验证数据集</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 </m:t>
                        </m:r>
                      </m:e>
                      <m:sup>
                        <m:r>
                          <a:rPr lang="en-US" altLang="zh-CN" i="1">
                            <a:latin typeface="Cambria Math" panose="02040503050406030204" pitchFamily="18" charset="0"/>
                          </a:rPr>
                          <m:t>1</m:t>
                        </m:r>
                      </m:sup>
                    </m:sSup>
                  </m:oMath>
                </a14:m>
                <a:endParaRPr lang="en-US" altLang="zh-CN" dirty="0">
                  <a:latin typeface="宋体" panose="02010600030101010101" pitchFamily="2" charset="-122"/>
                </a:endParaRPr>
              </a:p>
              <a:p>
                <a:pPr marL="800100" lvl="1" indent="-342900">
                  <a:lnSpc>
                    <a:spcPct val="125000"/>
                  </a:lnSpc>
                  <a:buFont typeface="Arial" panose="020B0604020202020204" pitchFamily="34" charset="0"/>
                  <a:buChar char="•"/>
                </a:pPr>
                <a:r>
                  <a:rPr lang="en-US" altLang="zh-CN" b="1" dirty="0">
                    <a:solidFill>
                      <a:schemeClr val="accent1"/>
                    </a:solidFill>
                    <a:latin typeface="宋体" panose="02010600030101010101" pitchFamily="2" charset="-122"/>
                  </a:rPr>
                  <a:t>Liar:</a:t>
                </a:r>
                <a:r>
                  <a:rPr lang="zh-CN" altLang="en-US" dirty="0">
                    <a:latin typeface="宋体" panose="02010600030101010101" pitchFamily="2" charset="-122"/>
                  </a:rPr>
                  <a:t>该数据集收集自</a:t>
                </a:r>
                <a:r>
                  <a:rPr lang="en-US" altLang="zh-CN" dirty="0">
                    <a:latin typeface="宋体" panose="02010600030101010101" pitchFamily="2" charset="-122"/>
                  </a:rPr>
                  <a:t>PolitiFact</a:t>
                </a:r>
                <a:r>
                  <a:rPr lang="zh-CN" altLang="en-US" dirty="0">
                    <a:latin typeface="宋体" panose="02010600030101010101" pitchFamily="2" charset="-122"/>
                  </a:rPr>
                  <a:t>，包括</a:t>
                </a:r>
                <a:r>
                  <a:rPr lang="en-US" altLang="zh-CN" dirty="0">
                    <a:latin typeface="宋体" panose="02010600030101010101" pitchFamily="2" charset="-122"/>
                  </a:rPr>
                  <a:t>Claim, </a:t>
                </a:r>
                <a:r>
                  <a:rPr lang="zh-CN" altLang="en-US" dirty="0">
                    <a:latin typeface="宋体" panose="02010600030101010101" pitchFamily="2" charset="-122"/>
                  </a:rPr>
                  <a:t>新闻稿，采访记录</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 </m:t>
                        </m:r>
                      </m:e>
                      <m:sup>
                        <m:r>
                          <a:rPr lang="en-US" altLang="zh-CN" i="1">
                            <a:latin typeface="Cambria Math" panose="02040503050406030204" pitchFamily="18" charset="0"/>
                          </a:rPr>
                          <m:t>2</m:t>
                        </m:r>
                      </m:sup>
                    </m:sSup>
                  </m:oMath>
                </a14:m>
                <a:endParaRPr lang="en-US" altLang="zh-CN" dirty="0">
                  <a:latin typeface="宋体" panose="02010600030101010101" pitchFamily="2" charset="-122"/>
                </a:endParaRPr>
              </a:p>
              <a:p>
                <a:pPr marL="342900" indent="-342900">
                  <a:lnSpc>
                    <a:spcPct val="125000"/>
                  </a:lnSpc>
                  <a:buFont typeface="Arial" panose="020B0604020202020204" pitchFamily="34" charset="0"/>
                  <a:buChar char="•"/>
                </a:pPr>
                <a:r>
                  <a:rPr lang="zh-CN" altLang="en-US" sz="2400" kern="0" dirty="0">
                    <a:solidFill>
                      <a:srgbClr val="474747"/>
                    </a:solidFill>
                    <a:latin typeface="宋体" panose="02010600030101010101" pitchFamily="2" charset="-122"/>
                    <a:ea typeface="宋体" panose="02010600030101010101" pitchFamily="2" charset="-122"/>
                  </a:rPr>
                  <a:t>英文长文本谣言检测数据集</a:t>
                </a:r>
                <a:endParaRPr lang="en-US" altLang="zh-CN" sz="2400" kern="0" dirty="0">
                  <a:solidFill>
                    <a:srgbClr val="474747"/>
                  </a:solidFill>
                  <a:latin typeface="宋体" panose="02010600030101010101" pitchFamily="2" charset="-122"/>
                  <a:ea typeface="宋体" panose="02010600030101010101" pitchFamily="2" charset="-122"/>
                </a:endParaRPr>
              </a:p>
              <a:p>
                <a:pPr marL="800100" lvl="1" indent="-342900">
                  <a:lnSpc>
                    <a:spcPct val="125000"/>
                  </a:lnSpc>
                  <a:buFont typeface="Arial" panose="020B0604020202020204" pitchFamily="34" charset="0"/>
                  <a:buChar char="•"/>
                </a:pPr>
                <a:r>
                  <a:rPr lang="en-US" altLang="zh-CN" b="1" dirty="0" err="1">
                    <a:solidFill>
                      <a:schemeClr val="accent1"/>
                    </a:solidFill>
                    <a:latin typeface="宋体" panose="02010600030101010101" pitchFamily="2" charset="-122"/>
                  </a:rPr>
                  <a:t>FakeNewsNet</a:t>
                </a:r>
                <a:r>
                  <a:rPr lang="zh-CN" altLang="en-US" dirty="0">
                    <a:latin typeface="宋体" panose="02010600030101010101" pitchFamily="2" charset="-122"/>
                  </a:rPr>
                  <a:t>：包含各个领域的假新闻文章</a:t>
                </a: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 </m:t>
                        </m:r>
                      </m:e>
                      <m:sup>
                        <m:r>
                          <a:rPr lang="en-US" altLang="zh-CN" b="0" i="1" smtClean="0">
                            <a:latin typeface="Cambria Math" panose="02040503050406030204" pitchFamily="18" charset="0"/>
                          </a:rPr>
                          <m:t>3</m:t>
                        </m:r>
                      </m:sup>
                    </m:sSup>
                  </m:oMath>
                </a14:m>
                <a:endParaRPr lang="en-US" altLang="zh-CN" b="0" dirty="0">
                  <a:latin typeface="宋体" panose="02010600030101010101" pitchFamily="2" charset="-122"/>
                </a:endParaRPr>
              </a:p>
              <a:p>
                <a:pPr marL="800100" lvl="1" indent="-342900">
                  <a:lnSpc>
                    <a:spcPct val="125000"/>
                  </a:lnSpc>
                  <a:buFont typeface="Arial" panose="020B0604020202020204" pitchFamily="34" charset="0"/>
                  <a:buChar char="•"/>
                </a:pPr>
                <a:r>
                  <a:rPr lang="en-US" altLang="zh-CN" sz="1800" b="1" dirty="0" err="1">
                    <a:solidFill>
                      <a:schemeClr val="accent1"/>
                    </a:solidFill>
                    <a:latin typeface="宋体" panose="02010600030101010101" pitchFamily="2" charset="-122"/>
                  </a:rPr>
                  <a:t>BuzzFeedNews</a:t>
                </a:r>
                <a:r>
                  <a:rPr lang="en-US" altLang="zh-CN" sz="1800" b="1" dirty="0">
                    <a:solidFill>
                      <a:schemeClr val="accent1"/>
                    </a:solidFill>
                    <a:latin typeface="宋体" panose="02010600030101010101" pitchFamily="2" charset="-122"/>
                  </a:rPr>
                  <a:t>:</a:t>
                </a:r>
                <a:r>
                  <a:rPr lang="zh-CN" altLang="en-US" sz="1800" dirty="0">
                    <a:latin typeface="宋体" panose="02010600030101010101" pitchFamily="2" charset="-122"/>
                  </a:rPr>
                  <a:t>发布于</a:t>
                </a:r>
                <a:r>
                  <a:rPr lang="en-US" altLang="zh-CN" sz="1800" dirty="0">
                    <a:latin typeface="宋体" panose="02010600030101010101" pitchFamily="2" charset="-122"/>
                  </a:rPr>
                  <a:t>2016</a:t>
                </a:r>
                <a:r>
                  <a:rPr lang="zh-CN" altLang="en-US" sz="1800" dirty="0">
                    <a:latin typeface="宋体" panose="02010600030101010101" pitchFamily="2" charset="-122"/>
                  </a:rPr>
                  <a:t>年美国大选期间的</a:t>
                </a:r>
                <a:r>
                  <a:rPr lang="en-US" altLang="zh-CN" sz="1800" dirty="0">
                    <a:latin typeface="宋体" panose="02010600030101010101" pitchFamily="2" charset="-122"/>
                  </a:rPr>
                  <a:t>Facebook</a:t>
                </a:r>
                <a:r>
                  <a:rPr lang="zh-CN" altLang="en-US" sz="1800" dirty="0">
                    <a:latin typeface="宋体" panose="02010600030101010101" pitchFamily="2" charset="-122"/>
                  </a:rPr>
                  <a:t>新闻</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 </m:t>
                        </m:r>
                      </m:e>
                      <m:sup>
                        <m:r>
                          <a:rPr lang="en-US" altLang="zh-CN" sz="1800" b="0" i="1" smtClean="0">
                            <a:latin typeface="Cambria Math" panose="02040503050406030204" pitchFamily="18" charset="0"/>
                          </a:rPr>
                          <m:t>4</m:t>
                        </m:r>
                      </m:sup>
                    </m:sSup>
                  </m:oMath>
                </a14:m>
                <a:endParaRPr lang="en-US" altLang="zh-CN" sz="1800" dirty="0">
                  <a:latin typeface="宋体" panose="02010600030101010101" pitchFamily="2" charset="-122"/>
                </a:endParaRPr>
              </a:p>
              <a:p>
                <a:pPr marL="342900" indent="-342900">
                  <a:lnSpc>
                    <a:spcPct val="125000"/>
                  </a:lnSpc>
                  <a:buFont typeface="Arial" panose="020B0604020202020204" pitchFamily="34" charset="0"/>
                  <a:buChar char="•"/>
                </a:pPr>
                <a:r>
                  <a:rPr lang="zh-CN" altLang="en-US" sz="2400" kern="0" dirty="0">
                    <a:solidFill>
                      <a:srgbClr val="474747"/>
                    </a:solidFill>
                    <a:latin typeface="宋体" panose="02010600030101010101" pitchFamily="2" charset="-122"/>
                    <a:ea typeface="宋体" panose="02010600030101010101" pitchFamily="2" charset="-122"/>
                  </a:rPr>
                  <a:t>中文短文本谣言检测数据集</a:t>
                </a:r>
                <a:endParaRPr lang="en-US" altLang="zh-CN" sz="2400" kern="0" dirty="0">
                  <a:solidFill>
                    <a:srgbClr val="474747"/>
                  </a:solidFill>
                  <a:latin typeface="宋体" panose="02010600030101010101" pitchFamily="2" charset="-122"/>
                  <a:ea typeface="宋体" panose="02010600030101010101" pitchFamily="2" charset="-122"/>
                </a:endParaRPr>
              </a:p>
              <a:p>
                <a:pPr marL="800100" lvl="1" indent="-342900">
                  <a:lnSpc>
                    <a:spcPct val="125000"/>
                  </a:lnSpc>
                  <a:buFont typeface="Arial" panose="020B0604020202020204" pitchFamily="34" charset="0"/>
                  <a:buChar char="•"/>
                </a:pPr>
                <a:r>
                  <a:rPr lang="en-US" altLang="zh-CN" b="1" dirty="0">
                    <a:solidFill>
                      <a:schemeClr val="accent1"/>
                    </a:solidFill>
                    <a:latin typeface="宋体" panose="02010600030101010101" pitchFamily="2" charset="-122"/>
                  </a:rPr>
                  <a:t>CHEF Dataset:</a:t>
                </a:r>
                <a:r>
                  <a:rPr lang="zh-CN" altLang="en-US" dirty="0">
                    <a:latin typeface="宋体" panose="02010600030101010101" pitchFamily="2" charset="-122"/>
                  </a:rPr>
                  <a:t>发表于</a:t>
                </a:r>
                <a:r>
                  <a:rPr lang="en-US" altLang="zh-CN" dirty="0">
                    <a:latin typeface="宋体" panose="02010600030101010101" pitchFamily="2" charset="-122"/>
                  </a:rPr>
                  <a:t>2022</a:t>
                </a:r>
                <a:r>
                  <a:rPr lang="zh-CN" altLang="en-US" dirty="0">
                    <a:latin typeface="宋体" panose="02010600030101010101" pitchFamily="2" charset="-122"/>
                  </a:rPr>
                  <a:t>年，是第一个基于证据的中文事实核查数据集</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 </m:t>
                        </m:r>
                      </m:e>
                      <m:sup>
                        <m:r>
                          <a:rPr lang="en-US" altLang="zh-CN" b="0" i="1" smtClean="0">
                            <a:latin typeface="Cambria Math" panose="02040503050406030204" pitchFamily="18" charset="0"/>
                          </a:rPr>
                          <m:t>5</m:t>
                        </m:r>
                      </m:sup>
                    </m:sSup>
                  </m:oMath>
                </a14:m>
                <a:endParaRPr lang="en-US" altLang="zh-CN" b="0" dirty="0">
                  <a:latin typeface="宋体" panose="02010600030101010101" pitchFamily="2" charset="-122"/>
                </a:endParaRPr>
              </a:p>
              <a:p>
                <a:pPr marL="800100" lvl="1" indent="-342900">
                  <a:lnSpc>
                    <a:spcPct val="125000"/>
                  </a:lnSpc>
                  <a:buFont typeface="Arial" panose="020B0604020202020204" pitchFamily="34" charset="0"/>
                  <a:buChar char="•"/>
                </a:pPr>
                <a:r>
                  <a:rPr lang="en-US" altLang="zh-CN" b="1" dirty="0" err="1">
                    <a:solidFill>
                      <a:schemeClr val="accent1"/>
                    </a:solidFill>
                    <a:latin typeface="宋体" panose="02010600030101010101" pitchFamily="2" charset="-122"/>
                  </a:rPr>
                  <a:t>Chinese_Rumor_Dataset</a:t>
                </a:r>
                <a:r>
                  <a:rPr lang="en-US" altLang="zh-CN" b="1" dirty="0">
                    <a:solidFill>
                      <a:schemeClr val="accent1"/>
                    </a:solidFill>
                    <a:latin typeface="宋体" panose="02010600030101010101" pitchFamily="2" charset="-122"/>
                  </a:rPr>
                  <a:t>:</a:t>
                </a:r>
                <a:r>
                  <a:rPr lang="zh-CN" altLang="en-US" dirty="0">
                    <a:latin typeface="宋体" panose="02010600030101010101" pitchFamily="2" charset="-122"/>
                  </a:rPr>
                  <a:t>从新浪微博抓取的中文谣言数据</a:t>
                </a:r>
                <a:r>
                  <a:rPr lang="en-US" altLang="zh-CN" dirty="0">
                    <a:latin typeface="宋体" panose="02010600030101010101" pitchFamily="2" charset="-122"/>
                  </a:rPr>
                  <a:t>,</a:t>
                </a:r>
                <a:r>
                  <a:rPr lang="zh-CN" altLang="en-US" dirty="0">
                    <a:latin typeface="宋体" panose="02010600030101010101" pitchFamily="2" charset="-122"/>
                  </a:rPr>
                  <a:t>包含</a:t>
                </a:r>
                <a:r>
                  <a:rPr lang="en-US" altLang="zh-CN" dirty="0">
                    <a:latin typeface="宋体" panose="02010600030101010101" pitchFamily="2" charset="-122"/>
                  </a:rPr>
                  <a:t>31669</a:t>
                </a:r>
                <a:r>
                  <a:rPr lang="zh-CN" altLang="en-US" dirty="0">
                    <a:latin typeface="宋体" panose="02010600030101010101" pitchFamily="2" charset="-122"/>
                  </a:rPr>
                  <a:t>条谣言</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 </m:t>
                        </m:r>
                      </m:e>
                      <m:sup>
                        <m:r>
                          <a:rPr lang="en-US" altLang="zh-CN" b="0" i="1" smtClean="0">
                            <a:latin typeface="Cambria Math" panose="02040503050406030204" pitchFamily="18" charset="0"/>
                          </a:rPr>
                          <m:t>6</m:t>
                        </m:r>
                      </m:sup>
                    </m:sSup>
                  </m:oMath>
                </a14:m>
                <a:endParaRPr lang="en-US" altLang="zh-CN" dirty="0">
                  <a:latin typeface="宋体" panose="02010600030101010101" pitchFamily="2" charset="-122"/>
                </a:endParaRPr>
              </a:p>
            </p:txBody>
          </p:sp>
        </mc:Choice>
        <mc:Fallback>
          <p:sp>
            <p:nvSpPr>
              <p:cNvPr id="36" name="文本框 35">
                <a:extLst>
                  <a:ext uri="{FF2B5EF4-FFF2-40B4-BE49-F238E27FC236}">
                    <a16:creationId xmlns:a16="http://schemas.microsoft.com/office/drawing/2014/main" id="{D80B680B-4CC1-46F3-B585-644C48CF50A5}"/>
                  </a:ext>
                </a:extLst>
              </p:cNvPr>
              <p:cNvSpPr txBox="1">
                <a:spLocks noRot="1" noChangeAspect="1" noMove="1" noResize="1" noEditPoints="1" noAdjustHandles="1" noChangeArrowheads="1" noChangeShapeType="1" noTextEdit="1"/>
              </p:cNvSpPr>
              <p:nvPr/>
            </p:nvSpPr>
            <p:spPr>
              <a:xfrm>
                <a:off x="536473" y="1386168"/>
                <a:ext cx="9033310" cy="3529108"/>
              </a:xfrm>
              <a:prstGeom prst="rect">
                <a:avLst/>
              </a:prstGeom>
              <a:blipFill>
                <a:blip r:embed="rId7"/>
                <a:stretch>
                  <a:fillRect l="-877" t="-691" b="-1900"/>
                </a:stretch>
              </a:blipFill>
            </p:spPr>
            <p:txBody>
              <a:bodyPr/>
              <a:lstStyle/>
              <a:p>
                <a:r>
                  <a:rPr lang="zh-CN" altLang="en-US">
                    <a:noFill/>
                  </a:rPr>
                  <a:t> </a:t>
                </a:r>
              </a:p>
            </p:txBody>
          </p:sp>
        </mc:Fallback>
      </mc:AlternateContent>
      <p:cxnSp>
        <p:nvCxnSpPr>
          <p:cNvPr id="19" name="直接连接符 18">
            <a:extLst>
              <a:ext uri="{FF2B5EF4-FFF2-40B4-BE49-F238E27FC236}">
                <a16:creationId xmlns:a16="http://schemas.microsoft.com/office/drawing/2014/main" id="{6B4958F9-FB5B-4515-9518-4216B42E9FD6}"/>
              </a:ext>
            </a:extLst>
          </p:cNvPr>
          <p:cNvCxnSpPr>
            <a:cxnSpLocks/>
          </p:cNvCxnSpPr>
          <p:nvPr/>
        </p:nvCxnSpPr>
        <p:spPr>
          <a:xfrm>
            <a:off x="425752" y="1374835"/>
            <a:ext cx="34917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6">
            <a:extLst>
              <a:ext uri="{FF2B5EF4-FFF2-40B4-BE49-F238E27FC236}">
                <a16:creationId xmlns:a16="http://schemas.microsoft.com/office/drawing/2014/main" id="{6DD2B23F-07AA-4C1A-B238-DA833C49F06F}"/>
              </a:ext>
            </a:extLst>
          </p:cNvPr>
          <p:cNvSpPr txBox="1"/>
          <p:nvPr/>
        </p:nvSpPr>
        <p:spPr>
          <a:xfrm>
            <a:off x="813104" y="954963"/>
            <a:ext cx="2950374"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1.2.3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现有数据集</a:t>
            </a:r>
          </a:p>
        </p:txBody>
      </p:sp>
      <p:sp>
        <p:nvSpPr>
          <p:cNvPr id="32" name="MH_Desc_1">
            <a:extLst>
              <a:ext uri="{FF2B5EF4-FFF2-40B4-BE49-F238E27FC236}">
                <a16:creationId xmlns:a16="http://schemas.microsoft.com/office/drawing/2014/main" id="{EE50A721-1F1A-4F9F-B0C4-E88E1543A6A6}"/>
              </a:ext>
            </a:extLst>
          </p:cNvPr>
          <p:cNvSpPr txBox="1">
            <a:spLocks noChangeArrowheads="1"/>
          </p:cNvSpPr>
          <p:nvPr/>
        </p:nvSpPr>
        <p:spPr bwMode="auto">
          <a:xfrm>
            <a:off x="572737" y="4836351"/>
            <a:ext cx="698309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2400" dirty="0">
                <a:solidFill>
                  <a:srgbClr val="C00000"/>
                </a:solidFill>
                <a:latin typeface="宋体" panose="02010600030101010101" pitchFamily="2" charset="-122"/>
              </a:rPr>
              <a:t>缺少高质量的</a:t>
            </a:r>
            <a:r>
              <a:rPr lang="zh-CN" altLang="en-US" sz="2400" b="1" dirty="0">
                <a:solidFill>
                  <a:srgbClr val="C00000"/>
                </a:solidFill>
                <a:latin typeface="宋体" panose="02010600030101010101" pitchFamily="2" charset="-122"/>
              </a:rPr>
              <a:t>中文长文本</a:t>
            </a:r>
            <a:r>
              <a:rPr lang="zh-CN" altLang="en-US" sz="2400" dirty="0">
                <a:solidFill>
                  <a:srgbClr val="C00000"/>
                </a:solidFill>
                <a:latin typeface="宋体" panose="02010600030101010101" pitchFamily="2" charset="-122"/>
              </a:rPr>
              <a:t>谣言检测数据集</a:t>
            </a:r>
          </a:p>
        </p:txBody>
      </p:sp>
    </p:spTree>
    <p:extLst>
      <p:ext uri="{BB962C8B-B14F-4D97-AF65-F5344CB8AC3E}">
        <p14:creationId xmlns:p14="http://schemas.microsoft.com/office/powerpoint/2010/main" val="110236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67"/>
                                        </p:tgtEl>
                                        <p:attrNameLst>
                                          <p:attrName>style.visibility</p:attrName>
                                        </p:attrNameLst>
                                      </p:cBhvr>
                                      <p:to>
                                        <p:strVal val="visible"/>
                                      </p:to>
                                    </p:set>
                                    <p:animEffect transition="in" filter="fade">
                                      <p:cBhvr>
                                        <p:cTn id="16" dur="500"/>
                                        <p:tgtEl>
                                          <p:spTgt spid="67"/>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5" grpId="0"/>
      <p:bldP spid="67" grpId="0"/>
      <p:bldP spid="20"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t="21604" b="37591"/>
          <a:stretch>
            <a:fillRect/>
          </a:stretch>
        </p:blipFill>
        <p:spPr>
          <a:xfrm>
            <a:off x="-17299" y="0"/>
            <a:ext cx="12209296" cy="3736490"/>
          </a:xfrm>
          <a:prstGeom prst="rect">
            <a:avLst/>
          </a:prstGeom>
        </p:spPr>
      </p:pic>
      <p:sp>
        <p:nvSpPr>
          <p:cNvPr id="11" name="矩形 10"/>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chemeClr val="accent1"/>
                </a:solidFill>
                <a:latin typeface="微软雅黑" panose="020B0503020204020204" pitchFamily="34" charset="-122"/>
                <a:ea typeface="微软雅黑" panose="020B0503020204020204" pitchFamily="34" charset="-122"/>
              </a:rPr>
              <a:t>研究动机</a:t>
            </a:r>
          </a:p>
        </p:txBody>
      </p:sp>
      <p:grpSp>
        <p:nvGrpSpPr>
          <p:cNvPr id="13" name="组合 12"/>
          <p:cNvGrpSpPr/>
          <p:nvPr/>
        </p:nvGrpSpPr>
        <p:grpSpPr>
          <a:xfrm>
            <a:off x="5321300" y="3044202"/>
            <a:ext cx="1549400" cy="1378900"/>
            <a:chOff x="5127859" y="2518592"/>
            <a:chExt cx="1936282" cy="1723208"/>
          </a:xfrm>
        </p:grpSpPr>
        <p:sp>
          <p:nvSpPr>
            <p:cNvPr id="14"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15"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16" name="文本框 15"/>
          <p:cNvSpPr txBox="1"/>
          <p:nvPr/>
        </p:nvSpPr>
        <p:spPr>
          <a:xfrm>
            <a:off x="5491220" y="3502820"/>
            <a:ext cx="1209562"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Part.02</a:t>
            </a:r>
          </a:p>
        </p:txBody>
      </p:sp>
      <p:pic>
        <p:nvPicPr>
          <p:cNvPr id="18" name="图片 17"/>
          <p:cNvPicPr>
            <a:picLocks noChangeAspect="1"/>
          </p:cNvPicPr>
          <p:nvPr/>
        </p:nvPicPr>
        <p:blipFill rotWithShape="1">
          <a:blip r:embed="rId4">
            <a:extLst>
              <a:ext uri="{28A0092B-C50C-407E-A947-70E740481C1C}">
                <a14:useLocalDpi xmlns:a14="http://schemas.microsoft.com/office/drawing/2010/main" val="0"/>
              </a:ext>
            </a:extLst>
          </a:blip>
          <a:srcRect t="19562" b="3296"/>
          <a:stretch>
            <a:fillRect/>
          </a:stretch>
        </p:blipFill>
        <p:spPr>
          <a:xfrm>
            <a:off x="2716059" y="661011"/>
            <a:ext cx="6759883" cy="2383189"/>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 presetClass="entr" presetSubtype="4" fill="hold" nodeType="afterEffect" p14:presetBounceEnd="40000">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14:bounceEnd="40000">
                                          <p:cBhvr additive="base">
                                            <p:cTn id="13"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4" dur="75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2000"/>
                                </p:stCondLst>
                                <p:childTnLst>
                                  <p:par>
                                    <p:cTn id="16" presetID="53" presetClass="entr" presetSubtype="1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2" presetClass="entr" presetSubtype="8" decel="5330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0-#ppt_w/2"/>
                                              </p:val>
                                            </p:tav>
                                            <p:tav tm="100000">
                                              <p:val>
                                                <p:strVal val="#ppt_x"/>
                                              </p:val>
                                            </p:tav>
                                          </p:tavLst>
                                        </p:anim>
                                        <p:anim calcmode="lin" valueType="num">
                                          <p:cBhvr additive="base">
                                            <p:cTn id="24"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750" fill="hold"/>
                                            <p:tgtEl>
                                              <p:spTgt spid="13"/>
                                            </p:tgtEl>
                                            <p:attrNameLst>
                                              <p:attrName>ppt_x</p:attrName>
                                            </p:attrNameLst>
                                          </p:cBhvr>
                                          <p:tavLst>
                                            <p:tav tm="0">
                                              <p:val>
                                                <p:strVal val="#ppt_x"/>
                                              </p:val>
                                            </p:tav>
                                            <p:tav tm="100000">
                                              <p:val>
                                                <p:strVal val="#ppt_x"/>
                                              </p:val>
                                            </p:tav>
                                          </p:tavLst>
                                        </p:anim>
                                        <p:anim calcmode="lin" valueType="num">
                                          <p:cBhvr additive="base">
                                            <p:cTn id="14" dur="75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2000"/>
                                </p:stCondLst>
                                <p:childTnLst>
                                  <p:par>
                                    <p:cTn id="16" presetID="53" presetClass="entr" presetSubtype="1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2" presetClass="entr" presetSubtype="8" decel="5330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0-#ppt_w/2"/>
                                              </p:val>
                                            </p:tav>
                                            <p:tav tm="100000">
                                              <p:val>
                                                <p:strVal val="#ppt_x"/>
                                              </p:val>
                                            </p:tav>
                                          </p:tavLst>
                                        </p:anim>
                                        <p:anim calcmode="lin" valueType="num">
                                          <p:cBhvr additive="base">
                                            <p:cTn id="24"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P spid="16"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1019113956"/>
  <p:tag name="MH_LIBRARY" val="GRAPHIC"/>
  <p:tag name="MH_TYPE" val="Desc"/>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019113956"/>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019113956"/>
  <p:tag name="MH_LIBRARY" val="GRAPHIC"/>
  <p:tag name="MH_TYPE" val="SubTitle"/>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51019113956"/>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1019113956"/>
  <p:tag name="MH_LIBRARY" val="GRAPHIC"/>
  <p:tag name="MH_TYPE" val="SubTitle"/>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51019113956"/>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51019113956"/>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55F51"/>
      </a:dk2>
      <a:lt2>
        <a:srgbClr val="E3DED1"/>
      </a:lt2>
      <a:accent1>
        <a:srgbClr val="004723"/>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TotalTime>
  <Words>4099</Words>
  <Application>Microsoft Office PowerPoint</Application>
  <PresentationFormat>宽屏</PresentationFormat>
  <Paragraphs>401</Paragraphs>
  <Slides>27</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-apple-system</vt:lpstr>
      <vt:lpstr>Impact MT Std</vt:lpstr>
      <vt:lpstr>等线</vt:lpstr>
      <vt:lpstr>等线 Light</vt:lpstr>
      <vt:lpstr>SimHei</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1443893443@qq.com</cp:lastModifiedBy>
  <cp:revision>181</cp:revision>
  <dcterms:created xsi:type="dcterms:W3CDTF">2016-11-24T09:20:00Z</dcterms:created>
  <dcterms:modified xsi:type="dcterms:W3CDTF">2022-11-27T12:40:42Z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