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1" r:id="rId4"/>
    <p:sldId id="262" r:id="rId5"/>
    <p:sldId id="263" r:id="rId6"/>
    <p:sldId id="302" r:id="rId7"/>
    <p:sldId id="304" r:id="rId8"/>
    <p:sldId id="303" r:id="rId9"/>
    <p:sldId id="305" r:id="rId10"/>
    <p:sldId id="306" r:id="rId11"/>
    <p:sldId id="307" r:id="rId12"/>
    <p:sldId id="308" r:id="rId13"/>
    <p:sldId id="309"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2" autoAdjust="0"/>
    <p:restoredTop sz="94660"/>
  </p:normalViewPr>
  <p:slideViewPr>
    <p:cSldViewPr snapToGrid="0" showGuides="1">
      <p:cViewPr varScale="1">
        <p:scale>
          <a:sx n="61" d="100"/>
          <a:sy n="61" d="100"/>
        </p:scale>
        <p:origin x="1038" y="1074"/>
      </p:cViewPr>
      <p:guideLst>
        <p:guide orient="horz" pos="2160"/>
        <p:guide pos="3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28.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8186-C610-4B8E-90D8-FE5A9DD06B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1C239-8161-4B86-A033-EF95338B8EC7}" type="slidenum">
              <a:rPr lang="zh-CN" altLang="en-US" smtClean="0"/>
            </a:fld>
            <a:endParaRPr lang="zh-CN" altLang="en-US"/>
          </a:p>
        </p:txBody>
      </p:sp>
      <p:cxnSp>
        <p:nvCxnSpPr>
          <p:cNvPr id="8" name="直接连接符 7"/>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783179" y="-645696"/>
            <a:ext cx="625642" cy="352927"/>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造字工房悦黑体验版常规体" pitchFamily="50" charset="-122"/>
              <a:ea typeface="造字工房悦黑体验版常规体" pitchFamily="50" charset="-122"/>
              <a:cs typeface="+mn-cs"/>
            </a:endParaRPr>
          </a:p>
        </p:txBody>
      </p:sp>
      <p:sp>
        <p:nvSpPr>
          <p:cNvPr id="7" name="文本框 6"/>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文本框 10"/>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8186-C610-4B8E-90D8-FE5A9DD06B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1C239-8161-4B86-A033-EF95338B8EC7}" type="slidenum">
              <a:rPr lang="zh-CN" altLang="en-US" smtClean="0"/>
            </a:fld>
            <a:endParaRPr lang="zh-CN" altLang="en-US"/>
          </a:p>
        </p:txBody>
      </p:sp>
      <p:cxnSp>
        <p:nvCxnSpPr>
          <p:cNvPr id="8" name="直接连接符 7"/>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783179" y="-645696"/>
            <a:ext cx="625642" cy="352927"/>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造字工房悦黑体验版常规体" pitchFamily="50" charset="-122"/>
              <a:ea typeface="造字工房悦黑体验版常规体" pitchFamily="50" charset="-122"/>
              <a:cs typeface="+mn-cs"/>
            </a:endParaRPr>
          </a:p>
        </p:txBody>
      </p:sp>
      <p:sp>
        <p:nvSpPr>
          <p:cNvPr id="7" name="文本框 6"/>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文本框 10"/>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microsoft.com/office/2007/relationships/hdphoto" Target="../media/image3.wdp"/><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7.xml"/><Relationship Id="rId3" Type="http://schemas.openxmlformats.org/officeDocument/2006/relationships/tags" Target="../tags/tag26.xml"/><Relationship Id="rId2" Type="http://schemas.microsoft.com/office/2007/relationships/hdphoto" Target="../media/image3.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xml"/><Relationship Id="rId2" Type="http://schemas.microsoft.com/office/2007/relationships/hdphoto" Target="../media/image3.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4.png"/><Relationship Id="rId3" Type="http://schemas.openxmlformats.org/officeDocument/2006/relationships/tags" Target="../tags/tag2.xml"/><Relationship Id="rId2" Type="http://schemas.microsoft.com/office/2007/relationships/hdphoto" Target="../media/image3.wdp"/><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1" Type="http://schemas.openxmlformats.org/officeDocument/2006/relationships/slideLayout" Target="../slideLayouts/slideLayout12.xml"/><Relationship Id="rId20" Type="http://schemas.openxmlformats.org/officeDocument/2006/relationships/tags" Target="../tags/tag22.xml"/><Relationship Id="rId2" Type="http://schemas.microsoft.com/office/2007/relationships/hdphoto" Target="../media/image3.wdp"/><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08756" y="1700078"/>
            <a:ext cx="1975758" cy="922020"/>
          </a:xfrm>
          <a:prstGeom prst="rect">
            <a:avLst/>
          </a:prstGeom>
          <a:noFill/>
        </p:spPr>
        <p:txBody>
          <a:bodyPr wrap="square" rtlCol="0">
            <a:spAutoFit/>
          </a:bodyPr>
          <a:lstStyle/>
          <a:p>
            <a:pPr algn="ctr"/>
            <a:r>
              <a:rPr lang="en-US" altLang="zh-CN" sz="5400" b="1" spc="300" dirty="0">
                <a:solidFill>
                  <a:schemeClr val="bg1"/>
                </a:solidFill>
                <a:latin typeface="Agency FB" panose="020B0503020202020204" pitchFamily="34" charset="0"/>
              </a:rPr>
              <a:t>2023</a:t>
            </a:r>
            <a:endParaRPr lang="en-US" altLang="zh-CN" sz="5400" b="1" spc="300" dirty="0">
              <a:solidFill>
                <a:schemeClr val="bg1"/>
              </a:solidFill>
              <a:latin typeface="Agency FB" panose="020B0503020202020204" pitchFamily="34" charset="0"/>
            </a:endParaRPr>
          </a:p>
        </p:txBody>
      </p:sp>
      <p:sp>
        <p:nvSpPr>
          <p:cNvPr id="6" name="文本框 5"/>
          <p:cNvSpPr txBox="1"/>
          <p:nvPr/>
        </p:nvSpPr>
        <p:spPr>
          <a:xfrm>
            <a:off x="2700655" y="3100070"/>
            <a:ext cx="6789420" cy="645160"/>
          </a:xfrm>
          <a:prstGeom prst="rect">
            <a:avLst/>
          </a:prstGeom>
          <a:noFill/>
        </p:spPr>
        <p:txBody>
          <a:bodyPr wrap="square" rtlCol="0">
            <a:spAutoFit/>
          </a:bodyPr>
          <a:lstStyle/>
          <a:p>
            <a:pPr algn="ctr"/>
            <a:r>
              <a:rPr lang="zh-CN" altLang="en-US" sz="3600" dirty="0">
                <a:solidFill>
                  <a:schemeClr val="bg1"/>
                </a:solidFill>
                <a:effectLst>
                  <a:outerShdw blurRad="101600" dist="12700" algn="ctr" rotWithShape="0">
                    <a:schemeClr val="bg1">
                      <a:alpha val="25000"/>
                    </a:schemeClr>
                  </a:outerShdw>
                </a:effectLst>
                <a:latin typeface="+mn-ea"/>
              </a:rPr>
              <a:t>树状区块链测试与改进中期</a:t>
            </a:r>
            <a:r>
              <a:rPr lang="zh-CN" altLang="en-US" sz="3600" dirty="0">
                <a:solidFill>
                  <a:schemeClr val="bg1"/>
                </a:solidFill>
                <a:effectLst>
                  <a:outerShdw blurRad="101600" dist="12700" algn="ctr" rotWithShape="0">
                    <a:schemeClr val="bg1">
                      <a:alpha val="25000"/>
                    </a:schemeClr>
                  </a:outerShdw>
                </a:effectLst>
                <a:latin typeface="+mn-ea"/>
              </a:rPr>
              <a:t>汇报</a:t>
            </a:r>
            <a:endParaRPr lang="zh-CN" altLang="en-US" sz="3600" dirty="0">
              <a:solidFill>
                <a:schemeClr val="bg1"/>
              </a:solidFill>
              <a:effectLst>
                <a:outerShdw blurRad="101600" dist="12700" algn="ctr" rotWithShape="0">
                  <a:schemeClr val="bg1">
                    <a:alpha val="25000"/>
                  </a:schemeClr>
                </a:outerShdw>
              </a:effectLst>
              <a:latin typeface="+mn-ea"/>
            </a:endParaRPr>
          </a:p>
        </p:txBody>
      </p:sp>
      <p:cxnSp>
        <p:nvCxnSpPr>
          <p:cNvPr id="8" name="直接连接符 7"/>
          <p:cNvCxnSpPr/>
          <p:nvPr/>
        </p:nvCxnSpPr>
        <p:spPr>
          <a:xfrm>
            <a:off x="3209925" y="3762822"/>
            <a:ext cx="5783580" cy="0"/>
          </a:xfrm>
          <a:prstGeom prst="line">
            <a:avLst/>
          </a:prstGeom>
          <a:ln w="12700" cap="rnd">
            <a:gradFill flip="none" rotWithShape="1">
              <a:gsLst>
                <a:gs pos="0">
                  <a:schemeClr val="accent1">
                    <a:lumMod val="5000"/>
                    <a:lumOff val="95000"/>
                    <a:alpha val="0"/>
                  </a:schemeClr>
                </a:gs>
                <a:gs pos="50000">
                  <a:schemeClr val="bg1"/>
                </a:gs>
                <a:gs pos="100000">
                  <a:schemeClr val="bg1">
                    <a:alpha val="0"/>
                  </a:schemeClr>
                </a:gs>
              </a:gsLst>
              <a:lin ang="0" scaled="1"/>
              <a:tileRect/>
            </a:gradFill>
            <a:round/>
          </a:ln>
          <a:effectLst>
            <a:outerShdw blurRad="127000" dist="25400" sx="101000" sy="1010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169920" y="3780587"/>
            <a:ext cx="5852160" cy="460375"/>
          </a:xfrm>
          <a:prstGeom prst="rect">
            <a:avLst/>
          </a:prstGeom>
          <a:noFill/>
        </p:spPr>
        <p:txBody>
          <a:bodyPr wrap="square" rtlCol="0">
            <a:spAutoFit/>
          </a:bodyPr>
          <a:lstStyle/>
          <a:p>
            <a:pPr algn="ctr"/>
            <a:r>
              <a:rPr lang="en-US" altLang="zh-CN" sz="1200" dirty="0">
                <a:solidFill>
                  <a:schemeClr val="bg1"/>
                </a:solidFill>
                <a:effectLst>
                  <a:outerShdw blurRad="127000" dist="25400" algn="ctr" rotWithShape="0">
                    <a:schemeClr val="bg1">
                      <a:alpha val="30000"/>
                    </a:schemeClr>
                  </a:outerShdw>
                </a:effectLst>
                <a:latin typeface="+mn-ea"/>
              </a:rPr>
              <a:t> The Mid-term Summary Report of </a:t>
            </a:r>
            <a:endParaRPr lang="en-US" altLang="zh-CN" sz="1200" dirty="0">
              <a:solidFill>
                <a:schemeClr val="bg1"/>
              </a:solidFill>
              <a:effectLst>
                <a:outerShdw blurRad="127000" dist="25400" algn="ctr" rotWithShape="0">
                  <a:schemeClr val="bg1">
                    <a:alpha val="30000"/>
                  </a:schemeClr>
                </a:outerShdw>
              </a:effectLst>
              <a:latin typeface="+mn-ea"/>
            </a:endParaRPr>
          </a:p>
          <a:p>
            <a:pPr algn="ctr"/>
            <a:r>
              <a:rPr lang="en-US" altLang="zh-CN" sz="1200" dirty="0">
                <a:solidFill>
                  <a:schemeClr val="bg1"/>
                </a:solidFill>
                <a:effectLst>
                  <a:outerShdw blurRad="127000" dist="25400" algn="ctr" rotWithShape="0">
                    <a:schemeClr val="bg1">
                      <a:alpha val="30000"/>
                    </a:schemeClr>
                  </a:outerShdw>
                </a:effectLst>
                <a:latin typeface="+mn-ea"/>
              </a:rPr>
              <a:t>the Performance Test and Enhancement </a:t>
            </a:r>
            <a:r>
              <a:rPr lang="en-US" altLang="zh-CN" sz="1200" dirty="0">
                <a:solidFill>
                  <a:schemeClr val="bg1"/>
                </a:solidFill>
                <a:effectLst>
                  <a:outerShdw blurRad="127000" dist="25400" algn="ctr" rotWithShape="0">
                    <a:schemeClr val="bg1">
                      <a:alpha val="30000"/>
                    </a:schemeClr>
                  </a:outerShdw>
                </a:effectLst>
                <a:latin typeface="+mn-ea"/>
              </a:rPr>
              <a:t>of Tree-like Blockchain</a:t>
            </a:r>
            <a:endParaRPr lang="en-US" altLang="zh-CN" sz="1200" dirty="0">
              <a:solidFill>
                <a:schemeClr val="bg1"/>
              </a:solidFill>
              <a:effectLst>
                <a:outerShdw blurRad="127000" dist="25400" algn="ctr" rotWithShape="0">
                  <a:schemeClr val="bg1">
                    <a:alpha val="30000"/>
                  </a:schemeClr>
                </a:outerShdw>
              </a:effectLst>
              <a:latin typeface="+mn-ea"/>
            </a:endParaRPr>
          </a:p>
        </p:txBody>
      </p:sp>
      <p:grpSp>
        <p:nvGrpSpPr>
          <p:cNvPr id="15" name="组合 14"/>
          <p:cNvGrpSpPr/>
          <p:nvPr/>
        </p:nvGrpSpPr>
        <p:grpSpPr>
          <a:xfrm>
            <a:off x="4632723" y="2161154"/>
            <a:ext cx="2926554" cy="0"/>
            <a:chOff x="4715329" y="1599945"/>
            <a:chExt cx="2926554" cy="0"/>
          </a:xfrm>
        </p:grpSpPr>
        <p:cxnSp>
          <p:nvCxnSpPr>
            <p:cNvPr id="9" name="直接连接符 8"/>
            <p:cNvCxnSpPr/>
            <p:nvPr/>
          </p:nvCxnSpPr>
          <p:spPr>
            <a:xfrm>
              <a:off x="7083879" y="1599945"/>
              <a:ext cx="558004"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715329" y="1599945"/>
              <a:ext cx="558004"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693920" y="4550410"/>
            <a:ext cx="2803525" cy="276860"/>
            <a:chOff x="5192482" y="4548932"/>
            <a:chExt cx="1807036" cy="277000"/>
          </a:xfrm>
        </p:grpSpPr>
        <p:sp>
          <p:nvSpPr>
            <p:cNvPr id="16" name="矩形: 圆角 15"/>
            <p:cNvSpPr/>
            <p:nvPr/>
          </p:nvSpPr>
          <p:spPr>
            <a:xfrm>
              <a:off x="5192482" y="4548932"/>
              <a:ext cx="1807036" cy="27700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92482" y="4548933"/>
              <a:ext cx="1807036" cy="275729"/>
            </a:xfrm>
            <a:prstGeom prst="rect">
              <a:avLst/>
            </a:prstGeom>
            <a:noFill/>
          </p:spPr>
          <p:txBody>
            <a:bodyPr wrap="square" rtlCol="0">
              <a:spAutoFit/>
            </a:bodyPr>
            <a:lstStyle/>
            <a:p>
              <a:pPr algn="ctr"/>
              <a:r>
                <a:rPr lang="zh-CN" altLang="en-US" sz="1200" dirty="0">
                  <a:solidFill>
                    <a:schemeClr val="bg1"/>
                  </a:solidFill>
                  <a:effectLst>
                    <a:outerShdw blurRad="63500" dist="12700" sx="102000" sy="102000" algn="ctr" rotWithShape="0">
                      <a:prstClr val="black">
                        <a:alpha val="40000"/>
                      </a:prstClr>
                    </a:outerShdw>
                  </a:effectLst>
                  <a:latin typeface="+mn-ea"/>
                </a:rPr>
                <a:t>汇报：傅泽</a:t>
              </a:r>
              <a:r>
                <a:rPr lang="en-US" altLang="zh-CN" sz="1200" dirty="0">
                  <a:solidFill>
                    <a:schemeClr val="bg1"/>
                  </a:solidFill>
                  <a:effectLst>
                    <a:outerShdw blurRad="63500" dist="12700" sx="102000" sy="102000" algn="ctr" rotWithShape="0">
                      <a:prstClr val="black">
                        <a:alpha val="40000"/>
                      </a:prstClr>
                    </a:outerShdw>
                  </a:effectLst>
                  <a:latin typeface="+mn-ea"/>
                </a:rPr>
                <a:t>   </a:t>
              </a:r>
              <a:r>
                <a:rPr lang="zh-CN" altLang="en-US" sz="1200" dirty="0">
                  <a:solidFill>
                    <a:schemeClr val="bg1"/>
                  </a:solidFill>
                  <a:effectLst>
                    <a:outerShdw blurRad="63500" dist="12700" sx="102000" sy="102000" algn="ctr" rotWithShape="0">
                      <a:prstClr val="black">
                        <a:alpha val="40000"/>
                      </a:prstClr>
                    </a:outerShdw>
                  </a:effectLst>
                  <a:latin typeface="+mn-ea"/>
                </a:rPr>
                <a:t>导师：</a:t>
              </a:r>
              <a:r>
                <a:rPr lang="zh-CN" altLang="en-US" sz="1200" dirty="0">
                  <a:solidFill>
                    <a:schemeClr val="bg1"/>
                  </a:solidFill>
                  <a:effectLst>
                    <a:outerShdw blurRad="63500" dist="12700" sx="102000" sy="102000" algn="ctr" rotWithShape="0">
                      <a:prstClr val="black">
                        <a:alpha val="40000"/>
                      </a:prstClr>
                    </a:outerShdw>
                  </a:effectLst>
                  <a:latin typeface="+mn-ea"/>
                </a:rPr>
                <a:t>陆慧梅</a:t>
              </a:r>
              <a:endParaRPr lang="zh-CN" altLang="en-US" sz="1200" dirty="0">
                <a:solidFill>
                  <a:schemeClr val="bg1"/>
                </a:solidFill>
                <a:effectLst>
                  <a:outerShdw blurRad="63500" dist="12700" sx="102000" sy="102000" algn="ctr" rotWithShape="0">
                    <a:prstClr val="black">
                      <a:alpha val="40000"/>
                    </a:prstClr>
                  </a:outerShdw>
                </a:effectLst>
                <a:latin typeface="+mn-ea"/>
              </a:endParaRPr>
            </a:p>
          </p:txBody>
        </p:sp>
      </p:grpSp>
      <p:sp>
        <p:nvSpPr>
          <p:cNvPr id="18" name="椭圆 17"/>
          <p:cNvSpPr/>
          <p:nvPr/>
        </p:nvSpPr>
        <p:spPr>
          <a:xfrm>
            <a:off x="1830225" y="-836775"/>
            <a:ext cx="8531550" cy="8531550"/>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53966" y="-1813034"/>
            <a:ext cx="10484068" cy="10484068"/>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65622" y="1455338"/>
            <a:ext cx="13244397" cy="4851612"/>
          </a:xfrm>
          <a:custGeom>
            <a:avLst/>
            <a:gdLst>
              <a:gd name="connsiteX0" fmla="*/ 88030 w 13150887"/>
              <a:gd name="connsiteY0" fmla="*/ 5602515 h 5603073"/>
              <a:gd name="connsiteX1" fmla="*/ 189630 w 13150887"/>
              <a:gd name="connsiteY1" fmla="*/ 5428343 h 5603073"/>
              <a:gd name="connsiteX2" fmla="*/ 1771687 w 13150887"/>
              <a:gd name="connsiteY2" fmla="*/ 4528458 h 5603073"/>
              <a:gd name="connsiteX3" fmla="*/ 2526430 w 13150887"/>
              <a:gd name="connsiteY3" fmla="*/ 4572000 h 5603073"/>
              <a:gd name="connsiteX4" fmla="*/ 3397287 w 13150887"/>
              <a:gd name="connsiteY4" fmla="*/ 4209143 h 5603073"/>
              <a:gd name="connsiteX5" fmla="*/ 4340715 w 13150887"/>
              <a:gd name="connsiteY5" fmla="*/ 4455886 h 5603073"/>
              <a:gd name="connsiteX6" fmla="*/ 5153515 w 13150887"/>
              <a:gd name="connsiteY6" fmla="*/ 3135086 h 5603073"/>
              <a:gd name="connsiteX7" fmla="*/ 6184030 w 13150887"/>
              <a:gd name="connsiteY7" fmla="*/ 3715658 h 5603073"/>
              <a:gd name="connsiteX8" fmla="*/ 7359687 w 13150887"/>
              <a:gd name="connsiteY8" fmla="*/ 1698172 h 5603073"/>
              <a:gd name="connsiteX9" fmla="*/ 8361172 w 13150887"/>
              <a:gd name="connsiteY9" fmla="*/ 2873829 h 5603073"/>
              <a:gd name="connsiteX10" fmla="*/ 10001287 w 13150887"/>
              <a:gd name="connsiteY10" fmla="*/ 682172 h 5603073"/>
              <a:gd name="connsiteX11" fmla="*/ 11597858 w 13150887"/>
              <a:gd name="connsiteY11" fmla="*/ 885372 h 5603073"/>
              <a:gd name="connsiteX12" fmla="*/ 13150887 w 13150887"/>
              <a:gd name="connsiteY12" fmla="*/ 0 h 5603073"/>
              <a:gd name="connsiteX0-1" fmla="*/ 88030 w 13150887"/>
              <a:gd name="connsiteY0-2" fmla="*/ 5602515 h 5603073"/>
              <a:gd name="connsiteX1-3" fmla="*/ 189630 w 13150887"/>
              <a:gd name="connsiteY1-4" fmla="*/ 5428343 h 5603073"/>
              <a:gd name="connsiteX2-5" fmla="*/ 1771687 w 13150887"/>
              <a:gd name="connsiteY2-6" fmla="*/ 4528458 h 5603073"/>
              <a:gd name="connsiteX3-7" fmla="*/ 2526430 w 13150887"/>
              <a:gd name="connsiteY3-8" fmla="*/ 4572000 h 5603073"/>
              <a:gd name="connsiteX4-9" fmla="*/ 3397287 w 13150887"/>
              <a:gd name="connsiteY4-10" fmla="*/ 4209143 h 5603073"/>
              <a:gd name="connsiteX5-11" fmla="*/ 4340715 w 13150887"/>
              <a:gd name="connsiteY5-12" fmla="*/ 4455886 h 5603073"/>
              <a:gd name="connsiteX6-13" fmla="*/ 5153515 w 13150887"/>
              <a:gd name="connsiteY6-14" fmla="*/ 3135086 h 5603073"/>
              <a:gd name="connsiteX7-15" fmla="*/ 6184030 w 13150887"/>
              <a:gd name="connsiteY7-16" fmla="*/ 3715658 h 5603073"/>
              <a:gd name="connsiteX8-17" fmla="*/ 7359687 w 13150887"/>
              <a:gd name="connsiteY8-18" fmla="*/ 1988458 h 5603073"/>
              <a:gd name="connsiteX9-19" fmla="*/ 8361172 w 13150887"/>
              <a:gd name="connsiteY9-20" fmla="*/ 2873829 h 5603073"/>
              <a:gd name="connsiteX10-21" fmla="*/ 10001287 w 13150887"/>
              <a:gd name="connsiteY10-22" fmla="*/ 682172 h 5603073"/>
              <a:gd name="connsiteX11-23" fmla="*/ 11597858 w 13150887"/>
              <a:gd name="connsiteY11-24" fmla="*/ 885372 h 5603073"/>
              <a:gd name="connsiteX12-25" fmla="*/ 13150887 w 13150887"/>
              <a:gd name="connsiteY12-26" fmla="*/ 0 h 5603073"/>
              <a:gd name="connsiteX0-27" fmla="*/ 88030 w 13150887"/>
              <a:gd name="connsiteY0-28" fmla="*/ 5602515 h 5603073"/>
              <a:gd name="connsiteX1-29" fmla="*/ 189630 w 13150887"/>
              <a:gd name="connsiteY1-30" fmla="*/ 5428343 h 5603073"/>
              <a:gd name="connsiteX2-31" fmla="*/ 1771687 w 13150887"/>
              <a:gd name="connsiteY2-32" fmla="*/ 4528458 h 5603073"/>
              <a:gd name="connsiteX3-33" fmla="*/ 2526430 w 13150887"/>
              <a:gd name="connsiteY3-34" fmla="*/ 4572000 h 5603073"/>
              <a:gd name="connsiteX4-35" fmla="*/ 3397287 w 13150887"/>
              <a:gd name="connsiteY4-36" fmla="*/ 4209143 h 5603073"/>
              <a:gd name="connsiteX5-37" fmla="*/ 4340715 w 13150887"/>
              <a:gd name="connsiteY5-38" fmla="*/ 4455886 h 5603073"/>
              <a:gd name="connsiteX6-39" fmla="*/ 5153515 w 13150887"/>
              <a:gd name="connsiteY6-40" fmla="*/ 3135086 h 5603073"/>
              <a:gd name="connsiteX7-41" fmla="*/ 6184030 w 13150887"/>
              <a:gd name="connsiteY7-42" fmla="*/ 3715658 h 5603073"/>
              <a:gd name="connsiteX8-43" fmla="*/ 7359687 w 13150887"/>
              <a:gd name="connsiteY8-44" fmla="*/ 1988458 h 5603073"/>
              <a:gd name="connsiteX9-45" fmla="*/ 8361172 w 13150887"/>
              <a:gd name="connsiteY9-46" fmla="*/ 2873829 h 5603073"/>
              <a:gd name="connsiteX10-47" fmla="*/ 10001287 w 13150887"/>
              <a:gd name="connsiteY10-48" fmla="*/ 682172 h 5603073"/>
              <a:gd name="connsiteX11-49" fmla="*/ 11568830 w 13150887"/>
              <a:gd name="connsiteY11-50" fmla="*/ 1030515 h 5603073"/>
              <a:gd name="connsiteX12-51" fmla="*/ 13150887 w 13150887"/>
              <a:gd name="connsiteY12-52" fmla="*/ 0 h 5603073"/>
              <a:gd name="connsiteX0-53" fmla="*/ 79284 w 13142141"/>
              <a:gd name="connsiteY0-54" fmla="*/ 5602515 h 5602995"/>
              <a:gd name="connsiteX1-55" fmla="*/ 180884 w 13142141"/>
              <a:gd name="connsiteY1-56" fmla="*/ 5428343 h 5602995"/>
              <a:gd name="connsiteX2-57" fmla="*/ 1617798 w 13142141"/>
              <a:gd name="connsiteY2-58" fmla="*/ 4542972 h 5602995"/>
              <a:gd name="connsiteX3-59" fmla="*/ 2517684 w 13142141"/>
              <a:gd name="connsiteY3-60" fmla="*/ 4572000 h 5602995"/>
              <a:gd name="connsiteX4-61" fmla="*/ 3388541 w 13142141"/>
              <a:gd name="connsiteY4-62" fmla="*/ 4209143 h 5602995"/>
              <a:gd name="connsiteX5-63" fmla="*/ 4331969 w 13142141"/>
              <a:gd name="connsiteY5-64" fmla="*/ 4455886 h 5602995"/>
              <a:gd name="connsiteX6-65" fmla="*/ 5144769 w 13142141"/>
              <a:gd name="connsiteY6-66" fmla="*/ 3135086 h 5602995"/>
              <a:gd name="connsiteX7-67" fmla="*/ 6175284 w 13142141"/>
              <a:gd name="connsiteY7-68" fmla="*/ 3715658 h 5602995"/>
              <a:gd name="connsiteX8-69" fmla="*/ 7350941 w 13142141"/>
              <a:gd name="connsiteY8-70" fmla="*/ 1988458 h 5602995"/>
              <a:gd name="connsiteX9-71" fmla="*/ 8352426 w 13142141"/>
              <a:gd name="connsiteY9-72" fmla="*/ 2873829 h 5602995"/>
              <a:gd name="connsiteX10-73" fmla="*/ 9992541 w 13142141"/>
              <a:gd name="connsiteY10-74" fmla="*/ 682172 h 5602995"/>
              <a:gd name="connsiteX11-75" fmla="*/ 11560084 w 13142141"/>
              <a:gd name="connsiteY11-76" fmla="*/ 1030515 h 5602995"/>
              <a:gd name="connsiteX12-77" fmla="*/ 13142141 w 13142141"/>
              <a:gd name="connsiteY12-78" fmla="*/ 0 h 5602995"/>
              <a:gd name="connsiteX0-79" fmla="*/ 79284 w 13142141"/>
              <a:gd name="connsiteY0-80" fmla="*/ 5602515 h 5602995"/>
              <a:gd name="connsiteX1-81" fmla="*/ 180884 w 13142141"/>
              <a:gd name="connsiteY1-82" fmla="*/ 5428343 h 5602995"/>
              <a:gd name="connsiteX2-83" fmla="*/ 1617798 w 13142141"/>
              <a:gd name="connsiteY2-84" fmla="*/ 4542972 h 5602995"/>
              <a:gd name="connsiteX3-85" fmla="*/ 2517684 w 13142141"/>
              <a:gd name="connsiteY3-86" fmla="*/ 4572000 h 5602995"/>
              <a:gd name="connsiteX4-87" fmla="*/ 3388541 w 13142141"/>
              <a:gd name="connsiteY4-88" fmla="*/ 4209143 h 5602995"/>
              <a:gd name="connsiteX5-89" fmla="*/ 4331969 w 13142141"/>
              <a:gd name="connsiteY5-90" fmla="*/ 4455886 h 5602995"/>
              <a:gd name="connsiteX6-91" fmla="*/ 5144769 w 13142141"/>
              <a:gd name="connsiteY6-92" fmla="*/ 3135086 h 5602995"/>
              <a:gd name="connsiteX7-93" fmla="*/ 6175284 w 13142141"/>
              <a:gd name="connsiteY7-94" fmla="*/ 3715658 h 5602995"/>
              <a:gd name="connsiteX8-95" fmla="*/ 7350941 w 13142141"/>
              <a:gd name="connsiteY8-96" fmla="*/ 1988458 h 5602995"/>
              <a:gd name="connsiteX9-97" fmla="*/ 8352426 w 13142141"/>
              <a:gd name="connsiteY9-98" fmla="*/ 2873829 h 5602995"/>
              <a:gd name="connsiteX10-99" fmla="*/ 9954441 w 13142141"/>
              <a:gd name="connsiteY10-100" fmla="*/ 1158422 h 5602995"/>
              <a:gd name="connsiteX11-101" fmla="*/ 11560084 w 13142141"/>
              <a:gd name="connsiteY11-102" fmla="*/ 1030515 h 5602995"/>
              <a:gd name="connsiteX12-103" fmla="*/ 13142141 w 13142141"/>
              <a:gd name="connsiteY12-104" fmla="*/ 0 h 5602995"/>
              <a:gd name="connsiteX0-105" fmla="*/ 79284 w 13142141"/>
              <a:gd name="connsiteY0-106" fmla="*/ 5602515 h 5602995"/>
              <a:gd name="connsiteX1-107" fmla="*/ 180884 w 13142141"/>
              <a:gd name="connsiteY1-108" fmla="*/ 5428343 h 5602995"/>
              <a:gd name="connsiteX2-109" fmla="*/ 1617798 w 13142141"/>
              <a:gd name="connsiteY2-110" fmla="*/ 4542972 h 5602995"/>
              <a:gd name="connsiteX3-111" fmla="*/ 2517684 w 13142141"/>
              <a:gd name="connsiteY3-112" fmla="*/ 4572000 h 5602995"/>
              <a:gd name="connsiteX4-113" fmla="*/ 3388541 w 13142141"/>
              <a:gd name="connsiteY4-114" fmla="*/ 4209143 h 5602995"/>
              <a:gd name="connsiteX5-115" fmla="*/ 4331969 w 13142141"/>
              <a:gd name="connsiteY5-116" fmla="*/ 4455886 h 5602995"/>
              <a:gd name="connsiteX6-117" fmla="*/ 5144769 w 13142141"/>
              <a:gd name="connsiteY6-118" fmla="*/ 3135086 h 5602995"/>
              <a:gd name="connsiteX7-119" fmla="*/ 6175284 w 13142141"/>
              <a:gd name="connsiteY7-120" fmla="*/ 3715658 h 5602995"/>
              <a:gd name="connsiteX8-121" fmla="*/ 7350941 w 13142141"/>
              <a:gd name="connsiteY8-122" fmla="*/ 1988458 h 5602995"/>
              <a:gd name="connsiteX9-123" fmla="*/ 8352426 w 13142141"/>
              <a:gd name="connsiteY9-124" fmla="*/ 2873829 h 5602995"/>
              <a:gd name="connsiteX10-125" fmla="*/ 9954441 w 13142141"/>
              <a:gd name="connsiteY10-126" fmla="*/ 1158422 h 5602995"/>
              <a:gd name="connsiteX11-127" fmla="*/ 11521984 w 13142141"/>
              <a:gd name="connsiteY11-128" fmla="*/ 1887765 h 5602995"/>
              <a:gd name="connsiteX12-129" fmla="*/ 13142141 w 13142141"/>
              <a:gd name="connsiteY12-130" fmla="*/ 0 h 5602995"/>
              <a:gd name="connsiteX0-131" fmla="*/ 79284 w 13123091"/>
              <a:gd name="connsiteY0-132" fmla="*/ 5107215 h 5107695"/>
              <a:gd name="connsiteX1-133" fmla="*/ 180884 w 13123091"/>
              <a:gd name="connsiteY1-134" fmla="*/ 4933043 h 5107695"/>
              <a:gd name="connsiteX2-135" fmla="*/ 1617798 w 13123091"/>
              <a:gd name="connsiteY2-136" fmla="*/ 4047672 h 5107695"/>
              <a:gd name="connsiteX3-137" fmla="*/ 2517684 w 13123091"/>
              <a:gd name="connsiteY3-138" fmla="*/ 4076700 h 5107695"/>
              <a:gd name="connsiteX4-139" fmla="*/ 3388541 w 13123091"/>
              <a:gd name="connsiteY4-140" fmla="*/ 3713843 h 5107695"/>
              <a:gd name="connsiteX5-141" fmla="*/ 4331969 w 13123091"/>
              <a:gd name="connsiteY5-142" fmla="*/ 3960586 h 5107695"/>
              <a:gd name="connsiteX6-143" fmla="*/ 5144769 w 13123091"/>
              <a:gd name="connsiteY6-144" fmla="*/ 2639786 h 5107695"/>
              <a:gd name="connsiteX7-145" fmla="*/ 6175284 w 13123091"/>
              <a:gd name="connsiteY7-146" fmla="*/ 3220358 h 5107695"/>
              <a:gd name="connsiteX8-147" fmla="*/ 7350941 w 13123091"/>
              <a:gd name="connsiteY8-148" fmla="*/ 1493158 h 5107695"/>
              <a:gd name="connsiteX9-149" fmla="*/ 8352426 w 13123091"/>
              <a:gd name="connsiteY9-150" fmla="*/ 2378529 h 5107695"/>
              <a:gd name="connsiteX10-151" fmla="*/ 9954441 w 13123091"/>
              <a:gd name="connsiteY10-152" fmla="*/ 663122 h 5107695"/>
              <a:gd name="connsiteX11-153" fmla="*/ 11521984 w 13123091"/>
              <a:gd name="connsiteY11-154" fmla="*/ 1392465 h 5107695"/>
              <a:gd name="connsiteX12-155" fmla="*/ 13123091 w 13123091"/>
              <a:gd name="connsiteY12-156" fmla="*/ 0 h 5107695"/>
              <a:gd name="connsiteX0-157" fmla="*/ 79284 w 13123091"/>
              <a:gd name="connsiteY0-158" fmla="*/ 5107215 h 5107695"/>
              <a:gd name="connsiteX1-159" fmla="*/ 180884 w 13123091"/>
              <a:gd name="connsiteY1-160" fmla="*/ 4933043 h 5107695"/>
              <a:gd name="connsiteX2-161" fmla="*/ 1617798 w 13123091"/>
              <a:gd name="connsiteY2-162" fmla="*/ 4047672 h 5107695"/>
              <a:gd name="connsiteX3-163" fmla="*/ 2517684 w 13123091"/>
              <a:gd name="connsiteY3-164" fmla="*/ 4076700 h 5107695"/>
              <a:gd name="connsiteX4-165" fmla="*/ 3388541 w 13123091"/>
              <a:gd name="connsiteY4-166" fmla="*/ 3713843 h 5107695"/>
              <a:gd name="connsiteX5-167" fmla="*/ 4331969 w 13123091"/>
              <a:gd name="connsiteY5-168" fmla="*/ 3960586 h 5107695"/>
              <a:gd name="connsiteX6-169" fmla="*/ 5144769 w 13123091"/>
              <a:gd name="connsiteY6-170" fmla="*/ 2639786 h 5107695"/>
              <a:gd name="connsiteX7-171" fmla="*/ 6175284 w 13123091"/>
              <a:gd name="connsiteY7-172" fmla="*/ 3220358 h 5107695"/>
              <a:gd name="connsiteX8-173" fmla="*/ 7350941 w 13123091"/>
              <a:gd name="connsiteY8-174" fmla="*/ 1493158 h 5107695"/>
              <a:gd name="connsiteX9-175" fmla="*/ 8352426 w 13123091"/>
              <a:gd name="connsiteY9-176" fmla="*/ 2378529 h 5107695"/>
              <a:gd name="connsiteX10-177" fmla="*/ 9954441 w 13123091"/>
              <a:gd name="connsiteY10-178" fmla="*/ 663122 h 5107695"/>
              <a:gd name="connsiteX11-179" fmla="*/ 11521984 w 13123091"/>
              <a:gd name="connsiteY11-180" fmla="*/ 1392465 h 5107695"/>
              <a:gd name="connsiteX12-181" fmla="*/ 13123091 w 13123091"/>
              <a:gd name="connsiteY12-182" fmla="*/ 0 h 5107695"/>
              <a:gd name="connsiteX0-183" fmla="*/ 79284 w 13256441"/>
              <a:gd name="connsiteY0-184" fmla="*/ 5050065 h 5050545"/>
              <a:gd name="connsiteX1-185" fmla="*/ 180884 w 13256441"/>
              <a:gd name="connsiteY1-186" fmla="*/ 4875893 h 5050545"/>
              <a:gd name="connsiteX2-187" fmla="*/ 1617798 w 13256441"/>
              <a:gd name="connsiteY2-188" fmla="*/ 3990522 h 5050545"/>
              <a:gd name="connsiteX3-189" fmla="*/ 2517684 w 13256441"/>
              <a:gd name="connsiteY3-190" fmla="*/ 4019550 h 5050545"/>
              <a:gd name="connsiteX4-191" fmla="*/ 3388541 w 13256441"/>
              <a:gd name="connsiteY4-192" fmla="*/ 3656693 h 5050545"/>
              <a:gd name="connsiteX5-193" fmla="*/ 4331969 w 13256441"/>
              <a:gd name="connsiteY5-194" fmla="*/ 3903436 h 5050545"/>
              <a:gd name="connsiteX6-195" fmla="*/ 5144769 w 13256441"/>
              <a:gd name="connsiteY6-196" fmla="*/ 2582636 h 5050545"/>
              <a:gd name="connsiteX7-197" fmla="*/ 6175284 w 13256441"/>
              <a:gd name="connsiteY7-198" fmla="*/ 3163208 h 5050545"/>
              <a:gd name="connsiteX8-199" fmla="*/ 7350941 w 13256441"/>
              <a:gd name="connsiteY8-200" fmla="*/ 1436008 h 5050545"/>
              <a:gd name="connsiteX9-201" fmla="*/ 8352426 w 13256441"/>
              <a:gd name="connsiteY9-202" fmla="*/ 2321379 h 5050545"/>
              <a:gd name="connsiteX10-203" fmla="*/ 9954441 w 13256441"/>
              <a:gd name="connsiteY10-204" fmla="*/ 605972 h 5050545"/>
              <a:gd name="connsiteX11-205" fmla="*/ 11521984 w 13256441"/>
              <a:gd name="connsiteY11-206" fmla="*/ 1335315 h 5050545"/>
              <a:gd name="connsiteX12-207" fmla="*/ 13256441 w 13256441"/>
              <a:gd name="connsiteY12-208" fmla="*/ 0 h 5050545"/>
              <a:gd name="connsiteX0-209" fmla="*/ 79284 w 13256441"/>
              <a:gd name="connsiteY0-210" fmla="*/ 5050065 h 5050545"/>
              <a:gd name="connsiteX1-211" fmla="*/ 180884 w 13256441"/>
              <a:gd name="connsiteY1-212" fmla="*/ 4875893 h 5050545"/>
              <a:gd name="connsiteX2-213" fmla="*/ 1617798 w 13256441"/>
              <a:gd name="connsiteY2-214" fmla="*/ 3990522 h 5050545"/>
              <a:gd name="connsiteX3-215" fmla="*/ 2517684 w 13256441"/>
              <a:gd name="connsiteY3-216" fmla="*/ 4019550 h 5050545"/>
              <a:gd name="connsiteX4-217" fmla="*/ 3388541 w 13256441"/>
              <a:gd name="connsiteY4-218" fmla="*/ 3656693 h 5050545"/>
              <a:gd name="connsiteX5-219" fmla="*/ 4331969 w 13256441"/>
              <a:gd name="connsiteY5-220" fmla="*/ 3903436 h 5050545"/>
              <a:gd name="connsiteX6-221" fmla="*/ 5144769 w 13256441"/>
              <a:gd name="connsiteY6-222" fmla="*/ 2582636 h 5050545"/>
              <a:gd name="connsiteX7-223" fmla="*/ 6175284 w 13256441"/>
              <a:gd name="connsiteY7-224" fmla="*/ 3163208 h 5050545"/>
              <a:gd name="connsiteX8-225" fmla="*/ 7408091 w 13256441"/>
              <a:gd name="connsiteY8-226" fmla="*/ 1817008 h 5050545"/>
              <a:gd name="connsiteX9-227" fmla="*/ 8352426 w 13256441"/>
              <a:gd name="connsiteY9-228" fmla="*/ 2321379 h 5050545"/>
              <a:gd name="connsiteX10-229" fmla="*/ 9954441 w 13256441"/>
              <a:gd name="connsiteY10-230" fmla="*/ 605972 h 5050545"/>
              <a:gd name="connsiteX11-231" fmla="*/ 11521984 w 13256441"/>
              <a:gd name="connsiteY11-232" fmla="*/ 1335315 h 5050545"/>
              <a:gd name="connsiteX12-233" fmla="*/ 13256441 w 13256441"/>
              <a:gd name="connsiteY12-234" fmla="*/ 0 h 5050545"/>
              <a:gd name="connsiteX0-235" fmla="*/ 79284 w 13256441"/>
              <a:gd name="connsiteY0-236" fmla="*/ 5050065 h 5050545"/>
              <a:gd name="connsiteX1-237" fmla="*/ 180884 w 13256441"/>
              <a:gd name="connsiteY1-238" fmla="*/ 4875893 h 5050545"/>
              <a:gd name="connsiteX2-239" fmla="*/ 1617798 w 13256441"/>
              <a:gd name="connsiteY2-240" fmla="*/ 3990522 h 5050545"/>
              <a:gd name="connsiteX3-241" fmla="*/ 2517684 w 13256441"/>
              <a:gd name="connsiteY3-242" fmla="*/ 4019550 h 5050545"/>
              <a:gd name="connsiteX4-243" fmla="*/ 3388541 w 13256441"/>
              <a:gd name="connsiteY4-244" fmla="*/ 3656693 h 5050545"/>
              <a:gd name="connsiteX5-245" fmla="*/ 4331969 w 13256441"/>
              <a:gd name="connsiteY5-246" fmla="*/ 3903436 h 5050545"/>
              <a:gd name="connsiteX6-247" fmla="*/ 5144769 w 13256441"/>
              <a:gd name="connsiteY6-248" fmla="*/ 2582636 h 5050545"/>
              <a:gd name="connsiteX7-249" fmla="*/ 6175284 w 13256441"/>
              <a:gd name="connsiteY7-250" fmla="*/ 3163208 h 5050545"/>
              <a:gd name="connsiteX8-251" fmla="*/ 7408091 w 13256441"/>
              <a:gd name="connsiteY8-252" fmla="*/ 1817008 h 5050545"/>
              <a:gd name="connsiteX9-253" fmla="*/ 8352426 w 13256441"/>
              <a:gd name="connsiteY9-254" fmla="*/ 2321379 h 5050545"/>
              <a:gd name="connsiteX10-255" fmla="*/ 9954441 w 13256441"/>
              <a:gd name="connsiteY10-256" fmla="*/ 605972 h 5050545"/>
              <a:gd name="connsiteX11-257" fmla="*/ 11236234 w 13256441"/>
              <a:gd name="connsiteY11-258" fmla="*/ 1392465 h 5050545"/>
              <a:gd name="connsiteX12-259" fmla="*/ 13256441 w 13256441"/>
              <a:gd name="connsiteY12-260" fmla="*/ 0 h 5050545"/>
              <a:gd name="connsiteX0-261" fmla="*/ 79284 w 13256441"/>
              <a:gd name="connsiteY0-262" fmla="*/ 5050065 h 5050545"/>
              <a:gd name="connsiteX1-263" fmla="*/ 180884 w 13256441"/>
              <a:gd name="connsiteY1-264" fmla="*/ 4875893 h 5050545"/>
              <a:gd name="connsiteX2-265" fmla="*/ 1617798 w 13256441"/>
              <a:gd name="connsiteY2-266" fmla="*/ 3990522 h 5050545"/>
              <a:gd name="connsiteX3-267" fmla="*/ 2517684 w 13256441"/>
              <a:gd name="connsiteY3-268" fmla="*/ 4019550 h 5050545"/>
              <a:gd name="connsiteX4-269" fmla="*/ 3388541 w 13256441"/>
              <a:gd name="connsiteY4-270" fmla="*/ 3656693 h 5050545"/>
              <a:gd name="connsiteX5-271" fmla="*/ 4331969 w 13256441"/>
              <a:gd name="connsiteY5-272" fmla="*/ 3903436 h 5050545"/>
              <a:gd name="connsiteX6-273" fmla="*/ 5144769 w 13256441"/>
              <a:gd name="connsiteY6-274" fmla="*/ 2582636 h 5050545"/>
              <a:gd name="connsiteX7-275" fmla="*/ 6175284 w 13256441"/>
              <a:gd name="connsiteY7-276" fmla="*/ 3163208 h 5050545"/>
              <a:gd name="connsiteX8-277" fmla="*/ 7408091 w 13256441"/>
              <a:gd name="connsiteY8-278" fmla="*/ 1817008 h 5050545"/>
              <a:gd name="connsiteX9-279" fmla="*/ 8352426 w 13256441"/>
              <a:gd name="connsiteY9-280" fmla="*/ 2321379 h 5050545"/>
              <a:gd name="connsiteX10-281" fmla="*/ 9859848 w 13256441"/>
              <a:gd name="connsiteY10-282" fmla="*/ 937047 h 5050545"/>
              <a:gd name="connsiteX11-283" fmla="*/ 11236234 w 13256441"/>
              <a:gd name="connsiteY11-284" fmla="*/ 1392465 h 5050545"/>
              <a:gd name="connsiteX12-285" fmla="*/ 13256441 w 13256441"/>
              <a:gd name="connsiteY12-286" fmla="*/ 0 h 5050545"/>
              <a:gd name="connsiteX0-287" fmla="*/ 79284 w 13256441"/>
              <a:gd name="connsiteY0-288" fmla="*/ 5050065 h 5050545"/>
              <a:gd name="connsiteX1-289" fmla="*/ 180884 w 13256441"/>
              <a:gd name="connsiteY1-290" fmla="*/ 4875893 h 5050545"/>
              <a:gd name="connsiteX2-291" fmla="*/ 1617798 w 13256441"/>
              <a:gd name="connsiteY2-292" fmla="*/ 3990522 h 5050545"/>
              <a:gd name="connsiteX3-293" fmla="*/ 2517684 w 13256441"/>
              <a:gd name="connsiteY3-294" fmla="*/ 4019550 h 5050545"/>
              <a:gd name="connsiteX4-295" fmla="*/ 3388541 w 13256441"/>
              <a:gd name="connsiteY4-296" fmla="*/ 3656693 h 5050545"/>
              <a:gd name="connsiteX5-297" fmla="*/ 4331969 w 13256441"/>
              <a:gd name="connsiteY5-298" fmla="*/ 3903436 h 5050545"/>
              <a:gd name="connsiteX6-299" fmla="*/ 5144769 w 13256441"/>
              <a:gd name="connsiteY6-300" fmla="*/ 2582636 h 5050545"/>
              <a:gd name="connsiteX7-301" fmla="*/ 6175284 w 13256441"/>
              <a:gd name="connsiteY7-302" fmla="*/ 3163208 h 5050545"/>
              <a:gd name="connsiteX8-303" fmla="*/ 7408091 w 13256441"/>
              <a:gd name="connsiteY8-304" fmla="*/ 1817008 h 5050545"/>
              <a:gd name="connsiteX9-305" fmla="*/ 8352426 w 13256441"/>
              <a:gd name="connsiteY9-306" fmla="*/ 2321379 h 5050545"/>
              <a:gd name="connsiteX10-307" fmla="*/ 9859848 w 13256441"/>
              <a:gd name="connsiteY10-308" fmla="*/ 937047 h 5050545"/>
              <a:gd name="connsiteX11-309" fmla="*/ 11220468 w 13256441"/>
              <a:gd name="connsiteY11-310" fmla="*/ 1550121 h 5050545"/>
              <a:gd name="connsiteX12-311" fmla="*/ 13256441 w 13256441"/>
              <a:gd name="connsiteY12-312" fmla="*/ 0 h 5050545"/>
              <a:gd name="connsiteX0-313" fmla="*/ 79284 w 13272207"/>
              <a:gd name="connsiteY0-314" fmla="*/ 4797817 h 4798297"/>
              <a:gd name="connsiteX1-315" fmla="*/ 180884 w 13272207"/>
              <a:gd name="connsiteY1-316" fmla="*/ 4623645 h 4798297"/>
              <a:gd name="connsiteX2-317" fmla="*/ 1617798 w 13272207"/>
              <a:gd name="connsiteY2-318" fmla="*/ 3738274 h 4798297"/>
              <a:gd name="connsiteX3-319" fmla="*/ 2517684 w 13272207"/>
              <a:gd name="connsiteY3-320" fmla="*/ 3767302 h 4798297"/>
              <a:gd name="connsiteX4-321" fmla="*/ 3388541 w 13272207"/>
              <a:gd name="connsiteY4-322" fmla="*/ 3404445 h 4798297"/>
              <a:gd name="connsiteX5-323" fmla="*/ 4331969 w 13272207"/>
              <a:gd name="connsiteY5-324" fmla="*/ 3651188 h 4798297"/>
              <a:gd name="connsiteX6-325" fmla="*/ 5144769 w 13272207"/>
              <a:gd name="connsiteY6-326" fmla="*/ 2330388 h 4798297"/>
              <a:gd name="connsiteX7-327" fmla="*/ 6175284 w 13272207"/>
              <a:gd name="connsiteY7-328" fmla="*/ 2910960 h 4798297"/>
              <a:gd name="connsiteX8-329" fmla="*/ 7408091 w 13272207"/>
              <a:gd name="connsiteY8-330" fmla="*/ 1564760 h 4798297"/>
              <a:gd name="connsiteX9-331" fmla="*/ 8352426 w 13272207"/>
              <a:gd name="connsiteY9-332" fmla="*/ 2069131 h 4798297"/>
              <a:gd name="connsiteX10-333" fmla="*/ 9859848 w 13272207"/>
              <a:gd name="connsiteY10-334" fmla="*/ 684799 h 4798297"/>
              <a:gd name="connsiteX11-335" fmla="*/ 11220468 w 13272207"/>
              <a:gd name="connsiteY11-336" fmla="*/ 1297873 h 4798297"/>
              <a:gd name="connsiteX12-337" fmla="*/ 13272207 w 13272207"/>
              <a:gd name="connsiteY12-338" fmla="*/ 0 h 4798297"/>
              <a:gd name="connsiteX0-339" fmla="*/ 79284 w 13272207"/>
              <a:gd name="connsiteY0-340" fmla="*/ 4797817 h 4798297"/>
              <a:gd name="connsiteX1-341" fmla="*/ 180884 w 13272207"/>
              <a:gd name="connsiteY1-342" fmla="*/ 4623645 h 4798297"/>
              <a:gd name="connsiteX2-343" fmla="*/ 1617798 w 13272207"/>
              <a:gd name="connsiteY2-344" fmla="*/ 3738274 h 4798297"/>
              <a:gd name="connsiteX3-345" fmla="*/ 2517684 w 13272207"/>
              <a:gd name="connsiteY3-346" fmla="*/ 3767302 h 4798297"/>
              <a:gd name="connsiteX4-347" fmla="*/ 3388541 w 13272207"/>
              <a:gd name="connsiteY4-348" fmla="*/ 3404445 h 4798297"/>
              <a:gd name="connsiteX5-349" fmla="*/ 4331969 w 13272207"/>
              <a:gd name="connsiteY5-350" fmla="*/ 3651188 h 4798297"/>
              <a:gd name="connsiteX6-351" fmla="*/ 5144769 w 13272207"/>
              <a:gd name="connsiteY6-352" fmla="*/ 2330388 h 4798297"/>
              <a:gd name="connsiteX7-353" fmla="*/ 6175284 w 13272207"/>
              <a:gd name="connsiteY7-354" fmla="*/ 2910960 h 4798297"/>
              <a:gd name="connsiteX8-355" fmla="*/ 7408091 w 13272207"/>
              <a:gd name="connsiteY8-356" fmla="*/ 1564760 h 4798297"/>
              <a:gd name="connsiteX9-357" fmla="*/ 8352426 w 13272207"/>
              <a:gd name="connsiteY9-358" fmla="*/ 2069131 h 4798297"/>
              <a:gd name="connsiteX10-359" fmla="*/ 9859848 w 13272207"/>
              <a:gd name="connsiteY10-360" fmla="*/ 684799 h 4798297"/>
              <a:gd name="connsiteX11-361" fmla="*/ 11220468 w 13272207"/>
              <a:gd name="connsiteY11-362" fmla="*/ 1297873 h 4798297"/>
              <a:gd name="connsiteX12-363" fmla="*/ 13272207 w 13272207"/>
              <a:gd name="connsiteY12-364" fmla="*/ 0 h 4798297"/>
              <a:gd name="connsiteX0-365" fmla="*/ 79284 w 13272207"/>
              <a:gd name="connsiteY0-366" fmla="*/ 4797817 h 4798297"/>
              <a:gd name="connsiteX1-367" fmla="*/ 180884 w 13272207"/>
              <a:gd name="connsiteY1-368" fmla="*/ 4623645 h 4798297"/>
              <a:gd name="connsiteX2-369" fmla="*/ 1617798 w 13272207"/>
              <a:gd name="connsiteY2-370" fmla="*/ 3738274 h 4798297"/>
              <a:gd name="connsiteX3-371" fmla="*/ 2517684 w 13272207"/>
              <a:gd name="connsiteY3-372" fmla="*/ 3767302 h 4798297"/>
              <a:gd name="connsiteX4-373" fmla="*/ 3388541 w 13272207"/>
              <a:gd name="connsiteY4-374" fmla="*/ 3404445 h 4798297"/>
              <a:gd name="connsiteX5-375" fmla="*/ 4331969 w 13272207"/>
              <a:gd name="connsiteY5-376" fmla="*/ 3651188 h 4798297"/>
              <a:gd name="connsiteX6-377" fmla="*/ 5144769 w 13272207"/>
              <a:gd name="connsiteY6-378" fmla="*/ 2330388 h 4798297"/>
              <a:gd name="connsiteX7-379" fmla="*/ 6175284 w 13272207"/>
              <a:gd name="connsiteY7-380" fmla="*/ 2910960 h 4798297"/>
              <a:gd name="connsiteX8-381" fmla="*/ 7408091 w 13272207"/>
              <a:gd name="connsiteY8-382" fmla="*/ 1690884 h 4798297"/>
              <a:gd name="connsiteX9-383" fmla="*/ 8352426 w 13272207"/>
              <a:gd name="connsiteY9-384" fmla="*/ 2069131 h 4798297"/>
              <a:gd name="connsiteX10-385" fmla="*/ 9859848 w 13272207"/>
              <a:gd name="connsiteY10-386" fmla="*/ 684799 h 4798297"/>
              <a:gd name="connsiteX11-387" fmla="*/ 11220468 w 13272207"/>
              <a:gd name="connsiteY11-388" fmla="*/ 1297873 h 4798297"/>
              <a:gd name="connsiteX12-389" fmla="*/ 13272207 w 13272207"/>
              <a:gd name="connsiteY12-390" fmla="*/ 0 h 4798297"/>
              <a:gd name="connsiteX0-391" fmla="*/ 79284 w 13272207"/>
              <a:gd name="connsiteY0-392" fmla="*/ 4797817 h 4798297"/>
              <a:gd name="connsiteX1-393" fmla="*/ 180884 w 13272207"/>
              <a:gd name="connsiteY1-394" fmla="*/ 4623645 h 4798297"/>
              <a:gd name="connsiteX2-395" fmla="*/ 1617798 w 13272207"/>
              <a:gd name="connsiteY2-396" fmla="*/ 3738274 h 4798297"/>
              <a:gd name="connsiteX3-397" fmla="*/ 2517684 w 13272207"/>
              <a:gd name="connsiteY3-398" fmla="*/ 3767302 h 4798297"/>
              <a:gd name="connsiteX4-399" fmla="*/ 3388541 w 13272207"/>
              <a:gd name="connsiteY4-400" fmla="*/ 3404445 h 4798297"/>
              <a:gd name="connsiteX5-401" fmla="*/ 4331969 w 13272207"/>
              <a:gd name="connsiteY5-402" fmla="*/ 3651188 h 4798297"/>
              <a:gd name="connsiteX6-403" fmla="*/ 5144769 w 13272207"/>
              <a:gd name="connsiteY6-404" fmla="*/ 2330388 h 4798297"/>
              <a:gd name="connsiteX7-405" fmla="*/ 6175284 w 13272207"/>
              <a:gd name="connsiteY7-406" fmla="*/ 2910960 h 4798297"/>
              <a:gd name="connsiteX8-407" fmla="*/ 7408091 w 13272207"/>
              <a:gd name="connsiteY8-408" fmla="*/ 1690884 h 4798297"/>
              <a:gd name="connsiteX9-409" fmla="*/ 8352426 w 13272207"/>
              <a:gd name="connsiteY9-410" fmla="*/ 2069131 h 4798297"/>
              <a:gd name="connsiteX10-411" fmla="*/ 9781020 w 13272207"/>
              <a:gd name="connsiteY10-412" fmla="*/ 826689 h 4798297"/>
              <a:gd name="connsiteX11-413" fmla="*/ 11220468 w 13272207"/>
              <a:gd name="connsiteY11-414" fmla="*/ 1297873 h 4798297"/>
              <a:gd name="connsiteX12-415" fmla="*/ 13272207 w 13272207"/>
              <a:gd name="connsiteY12-416" fmla="*/ 0 h 4798297"/>
              <a:gd name="connsiteX0-417" fmla="*/ 79284 w 13272207"/>
              <a:gd name="connsiteY0-418" fmla="*/ 4797817 h 4798297"/>
              <a:gd name="connsiteX1-419" fmla="*/ 180884 w 13272207"/>
              <a:gd name="connsiteY1-420" fmla="*/ 4623645 h 4798297"/>
              <a:gd name="connsiteX2-421" fmla="*/ 1617798 w 13272207"/>
              <a:gd name="connsiteY2-422" fmla="*/ 3738274 h 4798297"/>
              <a:gd name="connsiteX3-423" fmla="*/ 2517684 w 13272207"/>
              <a:gd name="connsiteY3-424" fmla="*/ 3767302 h 4798297"/>
              <a:gd name="connsiteX4-425" fmla="*/ 3388541 w 13272207"/>
              <a:gd name="connsiteY4-426" fmla="*/ 3404445 h 4798297"/>
              <a:gd name="connsiteX5-427" fmla="*/ 4331969 w 13272207"/>
              <a:gd name="connsiteY5-428" fmla="*/ 3651188 h 4798297"/>
              <a:gd name="connsiteX6-429" fmla="*/ 5144769 w 13272207"/>
              <a:gd name="connsiteY6-430" fmla="*/ 2330388 h 4798297"/>
              <a:gd name="connsiteX7-431" fmla="*/ 6175284 w 13272207"/>
              <a:gd name="connsiteY7-432" fmla="*/ 2910960 h 4798297"/>
              <a:gd name="connsiteX8-433" fmla="*/ 7408091 w 13272207"/>
              <a:gd name="connsiteY8-434" fmla="*/ 1690884 h 4798297"/>
              <a:gd name="connsiteX9-435" fmla="*/ 8352426 w 13272207"/>
              <a:gd name="connsiteY9-436" fmla="*/ 2069131 h 4798297"/>
              <a:gd name="connsiteX10-437" fmla="*/ 9607600 w 13272207"/>
              <a:gd name="connsiteY10-438" fmla="*/ 700565 h 4798297"/>
              <a:gd name="connsiteX11-439" fmla="*/ 11220468 w 13272207"/>
              <a:gd name="connsiteY11-440" fmla="*/ 1297873 h 4798297"/>
              <a:gd name="connsiteX12-441" fmla="*/ 13272207 w 13272207"/>
              <a:gd name="connsiteY12-442" fmla="*/ 0 h 4798297"/>
              <a:gd name="connsiteX0-443" fmla="*/ 79284 w 13272207"/>
              <a:gd name="connsiteY0-444" fmla="*/ 4797817 h 4798297"/>
              <a:gd name="connsiteX1-445" fmla="*/ 180884 w 13272207"/>
              <a:gd name="connsiteY1-446" fmla="*/ 4623645 h 4798297"/>
              <a:gd name="connsiteX2-447" fmla="*/ 1617798 w 13272207"/>
              <a:gd name="connsiteY2-448" fmla="*/ 3738274 h 4798297"/>
              <a:gd name="connsiteX3-449" fmla="*/ 2517684 w 13272207"/>
              <a:gd name="connsiteY3-450" fmla="*/ 3767302 h 4798297"/>
              <a:gd name="connsiteX4-451" fmla="*/ 3388541 w 13272207"/>
              <a:gd name="connsiteY4-452" fmla="*/ 3404445 h 4798297"/>
              <a:gd name="connsiteX5-453" fmla="*/ 4331969 w 13272207"/>
              <a:gd name="connsiteY5-454" fmla="*/ 3651188 h 4798297"/>
              <a:gd name="connsiteX6-455" fmla="*/ 5144769 w 13272207"/>
              <a:gd name="connsiteY6-456" fmla="*/ 2330388 h 4798297"/>
              <a:gd name="connsiteX7-457" fmla="*/ 6175284 w 13272207"/>
              <a:gd name="connsiteY7-458" fmla="*/ 2910960 h 4798297"/>
              <a:gd name="connsiteX8-459" fmla="*/ 7408091 w 13272207"/>
              <a:gd name="connsiteY8-460" fmla="*/ 1690884 h 4798297"/>
              <a:gd name="connsiteX9-461" fmla="*/ 8352426 w 13272207"/>
              <a:gd name="connsiteY9-462" fmla="*/ 2069131 h 4798297"/>
              <a:gd name="connsiteX10-463" fmla="*/ 9607600 w 13272207"/>
              <a:gd name="connsiteY10-464" fmla="*/ 700565 h 4798297"/>
              <a:gd name="connsiteX11-465" fmla="*/ 10983985 w 13272207"/>
              <a:gd name="connsiteY11-466" fmla="*/ 1439763 h 4798297"/>
              <a:gd name="connsiteX12-467" fmla="*/ 13272207 w 13272207"/>
              <a:gd name="connsiteY12-468" fmla="*/ 0 h 4798297"/>
              <a:gd name="connsiteX0-469" fmla="*/ 79284 w 13272207"/>
              <a:gd name="connsiteY0-470" fmla="*/ 4797817 h 4798297"/>
              <a:gd name="connsiteX1-471" fmla="*/ 180884 w 13272207"/>
              <a:gd name="connsiteY1-472" fmla="*/ 4623645 h 4798297"/>
              <a:gd name="connsiteX2-473" fmla="*/ 1617798 w 13272207"/>
              <a:gd name="connsiteY2-474" fmla="*/ 3738274 h 4798297"/>
              <a:gd name="connsiteX3-475" fmla="*/ 2517684 w 13272207"/>
              <a:gd name="connsiteY3-476" fmla="*/ 3767302 h 4798297"/>
              <a:gd name="connsiteX4-477" fmla="*/ 3388541 w 13272207"/>
              <a:gd name="connsiteY4-478" fmla="*/ 3404445 h 4798297"/>
              <a:gd name="connsiteX5-479" fmla="*/ 4331969 w 13272207"/>
              <a:gd name="connsiteY5-480" fmla="*/ 3651188 h 4798297"/>
              <a:gd name="connsiteX6-481" fmla="*/ 5144769 w 13272207"/>
              <a:gd name="connsiteY6-482" fmla="*/ 2330388 h 4798297"/>
              <a:gd name="connsiteX7-483" fmla="*/ 6175284 w 13272207"/>
              <a:gd name="connsiteY7-484" fmla="*/ 2910960 h 4798297"/>
              <a:gd name="connsiteX8-485" fmla="*/ 7408091 w 13272207"/>
              <a:gd name="connsiteY8-486" fmla="*/ 1690884 h 4798297"/>
              <a:gd name="connsiteX9-487" fmla="*/ 8352426 w 13272207"/>
              <a:gd name="connsiteY9-488" fmla="*/ 2069131 h 4798297"/>
              <a:gd name="connsiteX10-489" fmla="*/ 9607600 w 13272207"/>
              <a:gd name="connsiteY10-490" fmla="*/ 700565 h 4798297"/>
              <a:gd name="connsiteX11-491" fmla="*/ 10983985 w 13272207"/>
              <a:gd name="connsiteY11-492" fmla="*/ 1439763 h 4798297"/>
              <a:gd name="connsiteX12-493" fmla="*/ 13272207 w 13272207"/>
              <a:gd name="connsiteY12-494" fmla="*/ 0 h 4798297"/>
              <a:gd name="connsiteX0-495" fmla="*/ 76517 w 13269440"/>
              <a:gd name="connsiteY0-496" fmla="*/ 4797817 h 4800890"/>
              <a:gd name="connsiteX1-497" fmla="*/ 178117 w 13269440"/>
              <a:gd name="connsiteY1-498" fmla="*/ 4623645 h 4800890"/>
              <a:gd name="connsiteX2-499" fmla="*/ 1567735 w 13269440"/>
              <a:gd name="connsiteY2-500" fmla="*/ 3549087 h 4800890"/>
              <a:gd name="connsiteX3-501" fmla="*/ 2514917 w 13269440"/>
              <a:gd name="connsiteY3-502" fmla="*/ 3767302 h 4800890"/>
              <a:gd name="connsiteX4-503" fmla="*/ 3385774 w 13269440"/>
              <a:gd name="connsiteY4-504" fmla="*/ 3404445 h 4800890"/>
              <a:gd name="connsiteX5-505" fmla="*/ 4329202 w 13269440"/>
              <a:gd name="connsiteY5-506" fmla="*/ 3651188 h 4800890"/>
              <a:gd name="connsiteX6-507" fmla="*/ 5142002 w 13269440"/>
              <a:gd name="connsiteY6-508" fmla="*/ 2330388 h 4800890"/>
              <a:gd name="connsiteX7-509" fmla="*/ 6172517 w 13269440"/>
              <a:gd name="connsiteY7-510" fmla="*/ 2910960 h 4800890"/>
              <a:gd name="connsiteX8-511" fmla="*/ 7405324 w 13269440"/>
              <a:gd name="connsiteY8-512" fmla="*/ 1690884 h 4800890"/>
              <a:gd name="connsiteX9-513" fmla="*/ 8349659 w 13269440"/>
              <a:gd name="connsiteY9-514" fmla="*/ 2069131 h 4800890"/>
              <a:gd name="connsiteX10-515" fmla="*/ 9604833 w 13269440"/>
              <a:gd name="connsiteY10-516" fmla="*/ 700565 h 4800890"/>
              <a:gd name="connsiteX11-517" fmla="*/ 10981218 w 13269440"/>
              <a:gd name="connsiteY11-518" fmla="*/ 1439763 h 4800890"/>
              <a:gd name="connsiteX12-519" fmla="*/ 13269440 w 13269440"/>
              <a:gd name="connsiteY12-520" fmla="*/ 0 h 4800890"/>
              <a:gd name="connsiteX0-521" fmla="*/ 52800 w 13245723"/>
              <a:gd name="connsiteY0-522" fmla="*/ 4797817 h 4857293"/>
              <a:gd name="connsiteX1-523" fmla="*/ 217462 w 13245723"/>
              <a:gd name="connsiteY1-524" fmla="*/ 4749769 h 4857293"/>
              <a:gd name="connsiteX2-525" fmla="*/ 1544018 w 13245723"/>
              <a:gd name="connsiteY2-526" fmla="*/ 3549087 h 4857293"/>
              <a:gd name="connsiteX3-527" fmla="*/ 2491200 w 13245723"/>
              <a:gd name="connsiteY3-528" fmla="*/ 3767302 h 4857293"/>
              <a:gd name="connsiteX4-529" fmla="*/ 3362057 w 13245723"/>
              <a:gd name="connsiteY4-530" fmla="*/ 3404445 h 4857293"/>
              <a:gd name="connsiteX5-531" fmla="*/ 4305485 w 13245723"/>
              <a:gd name="connsiteY5-532" fmla="*/ 3651188 h 4857293"/>
              <a:gd name="connsiteX6-533" fmla="*/ 5118285 w 13245723"/>
              <a:gd name="connsiteY6-534" fmla="*/ 2330388 h 4857293"/>
              <a:gd name="connsiteX7-535" fmla="*/ 6148800 w 13245723"/>
              <a:gd name="connsiteY7-536" fmla="*/ 2910960 h 4857293"/>
              <a:gd name="connsiteX8-537" fmla="*/ 7381607 w 13245723"/>
              <a:gd name="connsiteY8-538" fmla="*/ 1690884 h 4857293"/>
              <a:gd name="connsiteX9-539" fmla="*/ 8325942 w 13245723"/>
              <a:gd name="connsiteY9-540" fmla="*/ 2069131 h 4857293"/>
              <a:gd name="connsiteX10-541" fmla="*/ 9581116 w 13245723"/>
              <a:gd name="connsiteY10-542" fmla="*/ 700565 h 4857293"/>
              <a:gd name="connsiteX11-543" fmla="*/ 10957501 w 13245723"/>
              <a:gd name="connsiteY11-544" fmla="*/ 1439763 h 4857293"/>
              <a:gd name="connsiteX12-545" fmla="*/ 13245723 w 13245723"/>
              <a:gd name="connsiteY12-546" fmla="*/ 0 h 4857293"/>
              <a:gd name="connsiteX0-547" fmla="*/ 92132 w 13285055"/>
              <a:gd name="connsiteY0-548" fmla="*/ 4797817 h 4797906"/>
              <a:gd name="connsiteX1-549" fmla="*/ 256794 w 13285055"/>
              <a:gd name="connsiteY1-550" fmla="*/ 4749769 h 4797906"/>
              <a:gd name="connsiteX2-551" fmla="*/ 1583350 w 13285055"/>
              <a:gd name="connsiteY2-552" fmla="*/ 3549087 h 4797906"/>
              <a:gd name="connsiteX3-553" fmla="*/ 2530532 w 13285055"/>
              <a:gd name="connsiteY3-554" fmla="*/ 3767302 h 4797906"/>
              <a:gd name="connsiteX4-555" fmla="*/ 3401389 w 13285055"/>
              <a:gd name="connsiteY4-556" fmla="*/ 3404445 h 4797906"/>
              <a:gd name="connsiteX5-557" fmla="*/ 4344817 w 13285055"/>
              <a:gd name="connsiteY5-558" fmla="*/ 3651188 h 4797906"/>
              <a:gd name="connsiteX6-559" fmla="*/ 5157617 w 13285055"/>
              <a:gd name="connsiteY6-560" fmla="*/ 2330388 h 4797906"/>
              <a:gd name="connsiteX7-561" fmla="*/ 6188132 w 13285055"/>
              <a:gd name="connsiteY7-562" fmla="*/ 2910960 h 4797906"/>
              <a:gd name="connsiteX8-563" fmla="*/ 7420939 w 13285055"/>
              <a:gd name="connsiteY8-564" fmla="*/ 1690884 h 4797906"/>
              <a:gd name="connsiteX9-565" fmla="*/ 8365274 w 13285055"/>
              <a:gd name="connsiteY9-566" fmla="*/ 2069131 h 4797906"/>
              <a:gd name="connsiteX10-567" fmla="*/ 9620448 w 13285055"/>
              <a:gd name="connsiteY10-568" fmla="*/ 700565 h 4797906"/>
              <a:gd name="connsiteX11-569" fmla="*/ 10996833 w 13285055"/>
              <a:gd name="connsiteY11-570" fmla="*/ 1439763 h 4797906"/>
              <a:gd name="connsiteX12-571" fmla="*/ 13285055 w 13285055"/>
              <a:gd name="connsiteY12-572" fmla="*/ 0 h 4797906"/>
              <a:gd name="connsiteX0-573" fmla="*/ 50181 w 13243104"/>
              <a:gd name="connsiteY0-574" fmla="*/ 4797817 h 4848216"/>
              <a:gd name="connsiteX1-575" fmla="*/ 214843 w 13243104"/>
              <a:gd name="connsiteY1-576" fmla="*/ 4749769 h 4848216"/>
              <a:gd name="connsiteX2-577" fmla="*/ 1478337 w 13243104"/>
              <a:gd name="connsiteY2-578" fmla="*/ 3675212 h 4848216"/>
              <a:gd name="connsiteX3-579" fmla="*/ 2488581 w 13243104"/>
              <a:gd name="connsiteY3-580" fmla="*/ 3767302 h 4848216"/>
              <a:gd name="connsiteX4-581" fmla="*/ 3359438 w 13243104"/>
              <a:gd name="connsiteY4-582" fmla="*/ 3404445 h 4848216"/>
              <a:gd name="connsiteX5-583" fmla="*/ 4302866 w 13243104"/>
              <a:gd name="connsiteY5-584" fmla="*/ 3651188 h 4848216"/>
              <a:gd name="connsiteX6-585" fmla="*/ 5115666 w 13243104"/>
              <a:gd name="connsiteY6-586" fmla="*/ 2330388 h 4848216"/>
              <a:gd name="connsiteX7-587" fmla="*/ 6146181 w 13243104"/>
              <a:gd name="connsiteY7-588" fmla="*/ 2910960 h 4848216"/>
              <a:gd name="connsiteX8-589" fmla="*/ 7378988 w 13243104"/>
              <a:gd name="connsiteY8-590" fmla="*/ 1690884 h 4848216"/>
              <a:gd name="connsiteX9-591" fmla="*/ 8323323 w 13243104"/>
              <a:gd name="connsiteY9-592" fmla="*/ 2069131 h 4848216"/>
              <a:gd name="connsiteX10-593" fmla="*/ 9578497 w 13243104"/>
              <a:gd name="connsiteY10-594" fmla="*/ 700565 h 4848216"/>
              <a:gd name="connsiteX11-595" fmla="*/ 10954882 w 13243104"/>
              <a:gd name="connsiteY11-596" fmla="*/ 1439763 h 4848216"/>
              <a:gd name="connsiteX12-597" fmla="*/ 13243104 w 13243104"/>
              <a:gd name="connsiteY12-598" fmla="*/ 0 h 4848216"/>
              <a:gd name="connsiteX0-599" fmla="*/ 51474 w 13244397"/>
              <a:gd name="connsiteY0-600" fmla="*/ 4797817 h 4851612"/>
              <a:gd name="connsiteX1-601" fmla="*/ 216136 w 13244397"/>
              <a:gd name="connsiteY1-602" fmla="*/ 4749769 h 4851612"/>
              <a:gd name="connsiteX2-603" fmla="*/ 1511161 w 13244397"/>
              <a:gd name="connsiteY2-604" fmla="*/ 3627915 h 4851612"/>
              <a:gd name="connsiteX3-605" fmla="*/ 2489874 w 13244397"/>
              <a:gd name="connsiteY3-606" fmla="*/ 3767302 h 4851612"/>
              <a:gd name="connsiteX4-607" fmla="*/ 3360731 w 13244397"/>
              <a:gd name="connsiteY4-608" fmla="*/ 3404445 h 4851612"/>
              <a:gd name="connsiteX5-609" fmla="*/ 4304159 w 13244397"/>
              <a:gd name="connsiteY5-610" fmla="*/ 3651188 h 4851612"/>
              <a:gd name="connsiteX6-611" fmla="*/ 5116959 w 13244397"/>
              <a:gd name="connsiteY6-612" fmla="*/ 2330388 h 4851612"/>
              <a:gd name="connsiteX7-613" fmla="*/ 6147474 w 13244397"/>
              <a:gd name="connsiteY7-614" fmla="*/ 2910960 h 4851612"/>
              <a:gd name="connsiteX8-615" fmla="*/ 7380281 w 13244397"/>
              <a:gd name="connsiteY8-616" fmla="*/ 1690884 h 4851612"/>
              <a:gd name="connsiteX9-617" fmla="*/ 8324616 w 13244397"/>
              <a:gd name="connsiteY9-618" fmla="*/ 2069131 h 4851612"/>
              <a:gd name="connsiteX10-619" fmla="*/ 9579790 w 13244397"/>
              <a:gd name="connsiteY10-620" fmla="*/ 700565 h 4851612"/>
              <a:gd name="connsiteX11-621" fmla="*/ 10956175 w 13244397"/>
              <a:gd name="connsiteY11-622" fmla="*/ 1439763 h 4851612"/>
              <a:gd name="connsiteX12-623" fmla="*/ 13244397 w 13244397"/>
              <a:gd name="connsiteY12-624" fmla="*/ 0 h 48516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3244397" h="4851612">
                <a:moveTo>
                  <a:pt x="51474" y="4797817"/>
                </a:moveTo>
                <a:cubicBezTo>
                  <a:pt x="-38031" y="4800235"/>
                  <a:pt x="-27145" y="4944753"/>
                  <a:pt x="216136" y="4749769"/>
                </a:cubicBezTo>
                <a:cubicBezTo>
                  <a:pt x="459417" y="4554785"/>
                  <a:pt x="1132205" y="3791660"/>
                  <a:pt x="1511161" y="3627915"/>
                </a:cubicBezTo>
                <a:cubicBezTo>
                  <a:pt x="1890117" y="3464170"/>
                  <a:pt x="2181612" y="3804547"/>
                  <a:pt x="2489874" y="3767302"/>
                </a:cubicBezTo>
                <a:cubicBezTo>
                  <a:pt x="2798136" y="3730057"/>
                  <a:pt x="3058350" y="3423797"/>
                  <a:pt x="3360731" y="3404445"/>
                </a:cubicBezTo>
                <a:cubicBezTo>
                  <a:pt x="3663112" y="3385093"/>
                  <a:pt x="4011454" y="3830197"/>
                  <a:pt x="4304159" y="3651188"/>
                </a:cubicBezTo>
                <a:cubicBezTo>
                  <a:pt x="4596864" y="3472179"/>
                  <a:pt x="4809740" y="2453759"/>
                  <a:pt x="5116959" y="2330388"/>
                </a:cubicBezTo>
                <a:cubicBezTo>
                  <a:pt x="5424178" y="2207017"/>
                  <a:pt x="5770254" y="3017544"/>
                  <a:pt x="6147474" y="2910960"/>
                </a:cubicBezTo>
                <a:cubicBezTo>
                  <a:pt x="6524694" y="2804376"/>
                  <a:pt x="7017424" y="1831189"/>
                  <a:pt x="7380281" y="1690884"/>
                </a:cubicBezTo>
                <a:cubicBezTo>
                  <a:pt x="7743138" y="1550579"/>
                  <a:pt x="7958031" y="2234184"/>
                  <a:pt x="8324616" y="2069131"/>
                </a:cubicBezTo>
                <a:cubicBezTo>
                  <a:pt x="8691201" y="1904078"/>
                  <a:pt x="9141197" y="805460"/>
                  <a:pt x="9579790" y="700565"/>
                </a:cubicBezTo>
                <a:cubicBezTo>
                  <a:pt x="10018383" y="595670"/>
                  <a:pt x="10345407" y="1556524"/>
                  <a:pt x="10956175" y="1439763"/>
                </a:cubicBezTo>
                <a:cubicBezTo>
                  <a:pt x="11566943" y="1323002"/>
                  <a:pt x="11887551" y="66587"/>
                  <a:pt x="13244397"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960059" y="3683399"/>
            <a:ext cx="0" cy="1188356"/>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20345" y="3697605"/>
            <a:ext cx="2623820" cy="702422"/>
            <a:chOff x="849087" y="4237193"/>
            <a:chExt cx="3423954" cy="702667"/>
          </a:xfrm>
        </p:grpSpPr>
        <p:sp>
          <p:nvSpPr>
            <p:cNvPr id="14" name="文本框 13"/>
            <p:cNvSpPr txBox="1"/>
            <p:nvPr/>
          </p:nvSpPr>
          <p:spPr>
            <a:xfrm>
              <a:off x="849916" y="4237193"/>
              <a:ext cx="3423125" cy="368428"/>
            </a:xfrm>
            <a:prstGeom prst="rect">
              <a:avLst/>
            </a:prstGeom>
            <a:noFill/>
          </p:spPr>
          <p:txBody>
            <a:bodyPr wrap="square" rtlCol="0">
              <a:spAutoFit/>
            </a:bodyPr>
            <a:lstStyle/>
            <a:p>
              <a:pPr algn="r"/>
              <a:r>
                <a:rPr lang="zh-CN" altLang="en-US" dirty="0">
                  <a:solidFill>
                    <a:schemeClr val="bg1"/>
                  </a:solidFill>
                </a:rPr>
                <a:t>调试双账号小规模</a:t>
              </a:r>
              <a:r>
                <a:rPr lang="zh-CN" altLang="en-US" dirty="0">
                  <a:solidFill>
                    <a:schemeClr val="bg1"/>
                  </a:solidFill>
                </a:rPr>
                <a:t>实验</a:t>
              </a:r>
              <a:endParaRPr lang="zh-CN" altLang="en-US" dirty="0">
                <a:solidFill>
                  <a:schemeClr val="bg1"/>
                </a:solidFill>
              </a:endParaRPr>
            </a:p>
          </p:txBody>
        </p:sp>
        <p:sp>
          <p:nvSpPr>
            <p:cNvPr id="15" name="文本框 14"/>
            <p:cNvSpPr txBox="1"/>
            <p:nvPr/>
          </p:nvSpPr>
          <p:spPr>
            <a:xfrm>
              <a:off x="849087" y="4617803"/>
              <a:ext cx="3423954" cy="322057"/>
            </a:xfrm>
            <a:prstGeom prst="rect">
              <a:avLst/>
            </a:prstGeom>
            <a:noFill/>
          </p:spPr>
          <p:txBody>
            <a:bodyPr wrap="square" rtlCol="0">
              <a:spAutoFit/>
            </a:bodyPr>
            <a:lstStyle/>
            <a:p>
              <a:pPr algn="r">
                <a:lnSpc>
                  <a:spcPct val="125000"/>
                </a:lnSpc>
              </a:pPr>
              <a:r>
                <a:rPr lang="en-US" sz="1200" dirty="0">
                  <a:solidFill>
                    <a:schemeClr val="bg1"/>
                  </a:solidFill>
                </a:rPr>
                <a:t>4</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日前</a:t>
              </a:r>
              <a:r>
                <a:rPr lang="zh-CN" altLang="en-US" sz="1200" dirty="0">
                  <a:solidFill>
                    <a:schemeClr val="bg1"/>
                  </a:solidFill>
                </a:rPr>
                <a:t>完成</a:t>
              </a:r>
              <a:endParaRPr lang="zh-CN" altLang="en-US" sz="1200" dirty="0">
                <a:solidFill>
                  <a:schemeClr val="bg1"/>
                </a:solidFill>
              </a:endParaRPr>
            </a:p>
          </p:txBody>
        </p:sp>
      </p:grpSp>
      <p:cxnSp>
        <p:nvCxnSpPr>
          <p:cNvPr id="16" name="直接连接符 15"/>
          <p:cNvCxnSpPr/>
          <p:nvPr/>
        </p:nvCxnSpPr>
        <p:spPr>
          <a:xfrm flipV="1">
            <a:off x="4718507" y="3802123"/>
            <a:ext cx="0" cy="1727917"/>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873682" y="4399642"/>
            <a:ext cx="3423954" cy="1364860"/>
            <a:chOff x="849087" y="4237193"/>
            <a:chExt cx="3423954" cy="1364860"/>
          </a:xfrm>
        </p:grpSpPr>
        <p:sp>
          <p:nvSpPr>
            <p:cNvPr id="19" name="文本框 18"/>
            <p:cNvSpPr txBox="1"/>
            <p:nvPr/>
          </p:nvSpPr>
          <p:spPr>
            <a:xfrm>
              <a:off x="849087" y="4237193"/>
              <a:ext cx="3423920" cy="645160"/>
            </a:xfrm>
            <a:prstGeom prst="rect">
              <a:avLst/>
            </a:prstGeom>
            <a:noFill/>
          </p:spPr>
          <p:txBody>
            <a:bodyPr wrap="square" rtlCol="0">
              <a:spAutoFit/>
            </a:bodyPr>
            <a:lstStyle/>
            <a:p>
              <a:r>
                <a:rPr lang="zh-CN" altLang="en-US" dirty="0">
                  <a:solidFill>
                    <a:schemeClr val="bg1"/>
                  </a:solidFill>
                </a:rPr>
                <a:t>进行更大规模实验</a:t>
              </a:r>
              <a:r>
                <a:rPr lang="zh-CN" altLang="en-US" dirty="0">
                  <a:solidFill>
                    <a:schemeClr val="bg1"/>
                  </a:solidFill>
                </a:rPr>
                <a:t>并与出租车调度系统对接</a:t>
              </a:r>
              <a:endParaRPr lang="zh-CN" altLang="en-US" dirty="0">
                <a:solidFill>
                  <a:schemeClr val="bg1"/>
                </a:solidFill>
              </a:endParaRPr>
            </a:p>
          </p:txBody>
        </p:sp>
        <p:sp>
          <p:nvSpPr>
            <p:cNvPr id="20" name="文本框 19"/>
            <p:cNvSpPr txBox="1"/>
            <p:nvPr/>
          </p:nvSpPr>
          <p:spPr>
            <a:xfrm>
              <a:off x="849087" y="4818463"/>
              <a:ext cx="3423954" cy="783590"/>
            </a:xfrm>
            <a:prstGeom prst="rect">
              <a:avLst/>
            </a:prstGeom>
            <a:noFill/>
          </p:spPr>
          <p:txBody>
            <a:bodyPr wrap="square" rtlCol="0">
              <a:spAutoFit/>
            </a:bodyPr>
            <a:lstStyle/>
            <a:p>
              <a:pPr>
                <a:lnSpc>
                  <a:spcPct val="125000"/>
                </a:lnSpc>
              </a:pPr>
              <a:r>
                <a:rPr lang="zh-CN" altLang="en-US" sz="1200" dirty="0">
                  <a:solidFill>
                    <a:schemeClr val="bg1"/>
                  </a:solidFill>
                </a:rPr>
                <a:t>在上一步的基础上，统计周转时间，单账户的平均响应时间等性能指标数据</a:t>
              </a:r>
              <a:endParaRPr lang="zh-CN" altLang="en-US" sz="1200" dirty="0">
                <a:solidFill>
                  <a:schemeClr val="bg1"/>
                </a:solidFill>
              </a:endParaRPr>
            </a:p>
            <a:p>
              <a:pPr>
                <a:lnSpc>
                  <a:spcPct val="125000"/>
                </a:lnSpc>
              </a:pPr>
              <a:r>
                <a:rPr lang="en-US" sz="1200" dirty="0">
                  <a:solidFill>
                    <a:schemeClr val="bg1"/>
                  </a:solidFill>
                </a:rPr>
                <a:t>4</a:t>
              </a:r>
              <a:r>
                <a:rPr lang="zh-CN" altLang="en-US" sz="1200" dirty="0">
                  <a:solidFill>
                    <a:schemeClr val="bg1"/>
                  </a:solidFill>
                </a:rPr>
                <a:t>月</a:t>
              </a:r>
              <a:r>
                <a:rPr lang="en-US" altLang="zh-CN" sz="1200" dirty="0">
                  <a:solidFill>
                    <a:schemeClr val="bg1"/>
                  </a:solidFill>
                </a:rPr>
                <a:t>20</a:t>
              </a:r>
              <a:r>
                <a:rPr lang="zh-CN" altLang="en-US" sz="1200" dirty="0">
                  <a:solidFill>
                    <a:schemeClr val="bg1"/>
                  </a:solidFill>
                </a:rPr>
                <a:t>日前完成</a:t>
              </a:r>
              <a:endParaRPr lang="zh-CN" altLang="en-US" sz="1200" dirty="0">
                <a:solidFill>
                  <a:schemeClr val="bg1"/>
                </a:solidFill>
              </a:endParaRPr>
            </a:p>
          </p:txBody>
        </p:sp>
      </p:grpSp>
      <p:cxnSp>
        <p:nvCxnSpPr>
          <p:cNvPr id="23" name="直接连接符 22"/>
          <p:cNvCxnSpPr/>
          <p:nvPr/>
        </p:nvCxnSpPr>
        <p:spPr>
          <a:xfrm>
            <a:off x="7047587" y="1898539"/>
            <a:ext cx="0" cy="1188356"/>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507517" y="1913053"/>
            <a:ext cx="3423954" cy="1164200"/>
            <a:chOff x="849087" y="4237193"/>
            <a:chExt cx="3423954" cy="1164200"/>
          </a:xfrm>
        </p:grpSpPr>
        <p:sp>
          <p:nvSpPr>
            <p:cNvPr id="25" name="文本框 24"/>
            <p:cNvSpPr txBox="1"/>
            <p:nvPr/>
          </p:nvSpPr>
          <p:spPr>
            <a:xfrm>
              <a:off x="1115787" y="4237193"/>
              <a:ext cx="3157220" cy="368300"/>
            </a:xfrm>
            <a:prstGeom prst="rect">
              <a:avLst/>
            </a:prstGeom>
            <a:noFill/>
          </p:spPr>
          <p:txBody>
            <a:bodyPr wrap="square" rtlCol="0">
              <a:spAutoFit/>
            </a:bodyPr>
            <a:lstStyle/>
            <a:p>
              <a:pPr algn="r"/>
              <a:r>
                <a:rPr lang="zh-CN" altLang="en-US" dirty="0">
                  <a:solidFill>
                    <a:schemeClr val="bg1"/>
                  </a:solidFill>
                </a:rPr>
                <a:t>探究</a:t>
              </a:r>
              <a:r>
                <a:rPr lang="en-US" altLang="zh-CN" dirty="0">
                  <a:solidFill>
                    <a:schemeClr val="bg1"/>
                  </a:solidFill>
                </a:rPr>
                <a:t>Go-Ethereum</a:t>
              </a:r>
              <a:r>
                <a:rPr lang="zh-CN" altLang="en-US" dirty="0">
                  <a:solidFill>
                    <a:schemeClr val="bg1"/>
                  </a:solidFill>
                </a:rPr>
                <a:t>的</a:t>
              </a:r>
              <a:r>
                <a:rPr lang="zh-CN" altLang="en-US" dirty="0">
                  <a:solidFill>
                    <a:schemeClr val="bg1"/>
                  </a:solidFill>
                </a:rPr>
                <a:t>部分实现</a:t>
              </a:r>
              <a:endParaRPr lang="zh-CN" altLang="en-US" dirty="0">
                <a:solidFill>
                  <a:schemeClr val="bg1"/>
                </a:solidFill>
              </a:endParaRPr>
            </a:p>
          </p:txBody>
        </p:sp>
        <p:sp>
          <p:nvSpPr>
            <p:cNvPr id="26" name="文本框 25"/>
            <p:cNvSpPr txBox="1"/>
            <p:nvPr/>
          </p:nvSpPr>
          <p:spPr>
            <a:xfrm>
              <a:off x="849087" y="4617803"/>
              <a:ext cx="3423954" cy="783590"/>
            </a:xfrm>
            <a:prstGeom prst="rect">
              <a:avLst/>
            </a:prstGeom>
            <a:noFill/>
          </p:spPr>
          <p:txBody>
            <a:bodyPr wrap="square" rtlCol="0">
              <a:spAutoFit/>
            </a:bodyPr>
            <a:lstStyle/>
            <a:p>
              <a:pPr algn="r">
                <a:lnSpc>
                  <a:spcPct val="125000"/>
                </a:lnSpc>
              </a:pPr>
              <a:r>
                <a:rPr lang="zh-CN" altLang="en-US" sz="1200" dirty="0">
                  <a:solidFill>
                    <a:schemeClr val="bg1"/>
                  </a:solidFill>
                </a:rPr>
                <a:t>探索轻节点在</a:t>
              </a:r>
              <a:r>
                <a:rPr lang="en-US" altLang="zh-CN" sz="1200" dirty="0">
                  <a:solidFill>
                    <a:schemeClr val="bg1"/>
                  </a:solidFill>
                </a:rPr>
                <a:t>Go-Ethereum</a:t>
              </a:r>
              <a:r>
                <a:rPr lang="zh-CN" altLang="en-US" sz="1200" dirty="0">
                  <a:solidFill>
                    <a:schemeClr val="bg1"/>
                  </a:solidFill>
                </a:rPr>
                <a:t>上的实现，并尝试移植到</a:t>
              </a:r>
              <a:r>
                <a:rPr lang="en-US" altLang="zh-CN" sz="1200" dirty="0">
                  <a:solidFill>
                    <a:schemeClr val="bg1"/>
                  </a:solidFill>
                </a:rPr>
                <a:t>Substrate</a:t>
              </a:r>
              <a:endParaRPr lang="en-US" altLang="zh-CN" sz="1200" dirty="0">
                <a:solidFill>
                  <a:schemeClr val="bg1"/>
                </a:solidFill>
              </a:endParaRPr>
            </a:p>
            <a:p>
              <a:pPr algn="r">
                <a:lnSpc>
                  <a:spcPct val="125000"/>
                </a:lnSpc>
              </a:pPr>
              <a:r>
                <a:rPr lang="en-US" altLang="zh-CN" sz="1200" dirty="0">
                  <a:solidFill>
                    <a:schemeClr val="bg1"/>
                  </a:solidFill>
                </a:rPr>
                <a:t>4</a:t>
              </a:r>
              <a:r>
                <a:rPr lang="zh-CN" altLang="en-US" sz="1200" dirty="0">
                  <a:solidFill>
                    <a:schemeClr val="bg1"/>
                  </a:solidFill>
                </a:rPr>
                <a:t>月底前</a:t>
              </a:r>
              <a:r>
                <a:rPr lang="zh-CN" altLang="en-US" sz="1200" dirty="0">
                  <a:solidFill>
                    <a:schemeClr val="bg1"/>
                  </a:solidFill>
                </a:rPr>
                <a:t>完成</a:t>
              </a:r>
              <a:endParaRPr lang="zh-CN" altLang="en-US" sz="1200" dirty="0">
                <a:solidFill>
                  <a:schemeClr val="bg1"/>
                </a:solidFill>
              </a:endParaRPr>
            </a:p>
          </p:txBody>
        </p:sp>
      </p:grpSp>
      <p:cxnSp>
        <p:nvCxnSpPr>
          <p:cNvPr id="3" name="直接连接符 2"/>
          <p:cNvCxnSpPr/>
          <p:nvPr>
            <p:custDataLst>
              <p:tags r:id="rId3"/>
            </p:custDataLst>
          </p:nvPr>
        </p:nvCxnSpPr>
        <p:spPr>
          <a:xfrm>
            <a:off x="9199702" y="2149218"/>
            <a:ext cx="0" cy="1727200"/>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9354820" y="3186430"/>
            <a:ext cx="2703830" cy="690386"/>
            <a:chOff x="849087" y="4237193"/>
            <a:chExt cx="3423954" cy="690510"/>
          </a:xfrm>
        </p:grpSpPr>
        <p:sp>
          <p:nvSpPr>
            <p:cNvPr id="7" name="文本框 6"/>
            <p:cNvSpPr txBox="1"/>
            <p:nvPr>
              <p:custDataLst>
                <p:tags r:id="rId4"/>
              </p:custDataLst>
            </p:nvPr>
          </p:nvSpPr>
          <p:spPr>
            <a:xfrm>
              <a:off x="849087" y="4237193"/>
              <a:ext cx="3423920" cy="368366"/>
            </a:xfrm>
            <a:prstGeom prst="rect">
              <a:avLst/>
            </a:prstGeom>
            <a:noFill/>
          </p:spPr>
          <p:txBody>
            <a:bodyPr wrap="square" rtlCol="0">
              <a:spAutoFit/>
            </a:bodyPr>
            <a:p>
              <a:r>
                <a:rPr lang="zh-CN" altLang="en-US" dirty="0">
                  <a:solidFill>
                    <a:schemeClr val="bg1"/>
                  </a:solidFill>
                </a:rPr>
                <a:t>撰写</a:t>
              </a:r>
              <a:r>
                <a:rPr lang="zh-CN" altLang="en-US" dirty="0">
                  <a:solidFill>
                    <a:schemeClr val="bg1"/>
                  </a:solidFill>
                </a:rPr>
                <a:t>毕业论文</a:t>
              </a:r>
              <a:endParaRPr lang="zh-CN" altLang="en-US" dirty="0">
                <a:solidFill>
                  <a:schemeClr val="bg1"/>
                </a:solidFill>
              </a:endParaRPr>
            </a:p>
          </p:txBody>
        </p:sp>
        <p:sp>
          <p:nvSpPr>
            <p:cNvPr id="8" name="文本框 7"/>
            <p:cNvSpPr txBox="1"/>
            <p:nvPr>
              <p:custDataLst>
                <p:tags r:id="rId5"/>
              </p:custDataLst>
            </p:nvPr>
          </p:nvSpPr>
          <p:spPr>
            <a:xfrm>
              <a:off x="849087" y="4605700"/>
              <a:ext cx="3423954" cy="322003"/>
            </a:xfrm>
            <a:prstGeom prst="rect">
              <a:avLst/>
            </a:prstGeom>
            <a:noFill/>
          </p:spPr>
          <p:txBody>
            <a:bodyPr wrap="square" rtlCol="0">
              <a:spAutoFit/>
            </a:bodyPr>
            <a:p>
              <a:pPr>
                <a:lnSpc>
                  <a:spcPct val="125000"/>
                </a:lnSpc>
              </a:pPr>
              <a:r>
                <a:rPr lang="en-US" sz="1200" dirty="0">
                  <a:solidFill>
                    <a:schemeClr val="bg1"/>
                  </a:solidFill>
                </a:rPr>
                <a:t>5</a:t>
              </a:r>
              <a:r>
                <a:rPr lang="zh-CN" altLang="en-US" sz="1200" dirty="0">
                  <a:solidFill>
                    <a:schemeClr val="bg1"/>
                  </a:solidFill>
                </a:rPr>
                <a:t>月</a:t>
              </a:r>
              <a:r>
                <a:rPr lang="en-US" altLang="zh-CN" sz="1200" dirty="0">
                  <a:solidFill>
                    <a:schemeClr val="bg1"/>
                  </a:solidFill>
                </a:rPr>
                <a:t>20</a:t>
              </a:r>
              <a:r>
                <a:rPr lang="zh-CN" altLang="en-US" sz="1200" dirty="0">
                  <a:solidFill>
                    <a:schemeClr val="bg1"/>
                  </a:solidFill>
                </a:rPr>
                <a:t>日前</a:t>
              </a:r>
              <a:r>
                <a:rPr lang="zh-CN" altLang="en-US" sz="1200" dirty="0">
                  <a:solidFill>
                    <a:schemeClr val="bg1"/>
                  </a:solidFill>
                </a:rPr>
                <a:t>完成</a:t>
              </a:r>
              <a:endParaRPr lang="zh-CN" alt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05739" y="1845211"/>
            <a:ext cx="1975758" cy="829945"/>
          </a:xfrm>
          <a:prstGeom prst="rect">
            <a:avLst/>
          </a:prstGeom>
          <a:noFill/>
        </p:spPr>
        <p:txBody>
          <a:bodyPr wrap="square" rtlCol="0">
            <a:spAutoFit/>
          </a:bodyPr>
          <a:lstStyle/>
          <a:p>
            <a:pPr algn="ctr"/>
            <a:r>
              <a:rPr lang="en-US" altLang="zh-CN" sz="4800" b="1" spc="300" dirty="0">
                <a:solidFill>
                  <a:schemeClr val="bg1"/>
                </a:solidFill>
                <a:latin typeface="Agency FB" panose="020B0503020202020204" pitchFamily="34" charset="0"/>
              </a:rPr>
              <a:t>2023</a:t>
            </a:r>
            <a:endParaRPr lang="en-US" altLang="zh-CN" sz="4800" b="1" spc="300" dirty="0">
              <a:solidFill>
                <a:schemeClr val="bg1"/>
              </a:solidFill>
              <a:latin typeface="Agency FB" panose="020B0503020202020204" pitchFamily="34" charset="0"/>
            </a:endParaRPr>
          </a:p>
        </p:txBody>
      </p:sp>
      <p:sp>
        <p:nvSpPr>
          <p:cNvPr id="6" name="文本框 5"/>
          <p:cNvSpPr txBox="1"/>
          <p:nvPr/>
        </p:nvSpPr>
        <p:spPr>
          <a:xfrm>
            <a:off x="4884420" y="3105094"/>
            <a:ext cx="2423160" cy="646331"/>
          </a:xfrm>
          <a:prstGeom prst="rect">
            <a:avLst/>
          </a:prstGeom>
          <a:noFill/>
        </p:spPr>
        <p:txBody>
          <a:bodyPr wrap="square" rtlCol="0">
            <a:spAutoFit/>
          </a:bodyPr>
          <a:lstStyle/>
          <a:p>
            <a:pPr algn="ctr"/>
            <a:r>
              <a:rPr lang="zh-CN" altLang="en-US" sz="3600" spc="600" dirty="0">
                <a:solidFill>
                  <a:schemeClr val="bg1"/>
                </a:solidFill>
                <a:effectLst>
                  <a:outerShdw blurRad="101600" dist="12700" algn="ctr" rotWithShape="0">
                    <a:schemeClr val="bg1">
                      <a:alpha val="25000"/>
                    </a:schemeClr>
                  </a:outerShdw>
                </a:effectLst>
                <a:latin typeface="+mn-ea"/>
              </a:rPr>
              <a:t>谢谢聆听</a:t>
            </a:r>
            <a:endParaRPr lang="zh-CN" altLang="en-US" sz="3600" spc="600" dirty="0">
              <a:solidFill>
                <a:schemeClr val="bg1"/>
              </a:solidFill>
              <a:effectLst>
                <a:outerShdw blurRad="101600" dist="12700" algn="ctr" rotWithShape="0">
                  <a:schemeClr val="bg1">
                    <a:alpha val="25000"/>
                  </a:schemeClr>
                </a:outerShdw>
              </a:effectLst>
              <a:latin typeface="+mn-ea"/>
            </a:endParaRPr>
          </a:p>
        </p:txBody>
      </p:sp>
      <p:cxnSp>
        <p:nvCxnSpPr>
          <p:cNvPr id="8" name="直接连接符 7"/>
          <p:cNvCxnSpPr/>
          <p:nvPr/>
        </p:nvCxnSpPr>
        <p:spPr>
          <a:xfrm>
            <a:off x="5013960" y="3762822"/>
            <a:ext cx="2069919" cy="0"/>
          </a:xfrm>
          <a:prstGeom prst="line">
            <a:avLst/>
          </a:prstGeom>
          <a:ln w="12700" cap="rnd">
            <a:gradFill flip="none" rotWithShape="1">
              <a:gsLst>
                <a:gs pos="0">
                  <a:schemeClr val="accent1">
                    <a:lumMod val="5000"/>
                    <a:lumOff val="95000"/>
                    <a:alpha val="0"/>
                  </a:schemeClr>
                </a:gs>
                <a:gs pos="50000">
                  <a:schemeClr val="bg1"/>
                </a:gs>
                <a:gs pos="100000">
                  <a:schemeClr val="bg1">
                    <a:alpha val="0"/>
                  </a:schemeClr>
                </a:gs>
              </a:gsLst>
              <a:lin ang="0" scaled="1"/>
              <a:tileRect/>
            </a:gradFill>
            <a:round/>
          </a:ln>
          <a:effectLst>
            <a:outerShdw blurRad="127000" dist="25400" sx="101000" sy="1010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959350" y="3780587"/>
            <a:ext cx="2203450" cy="276999"/>
          </a:xfrm>
          <a:prstGeom prst="rect">
            <a:avLst/>
          </a:prstGeom>
          <a:noFill/>
        </p:spPr>
        <p:txBody>
          <a:bodyPr wrap="square" rtlCol="0">
            <a:spAutoFit/>
          </a:bodyPr>
          <a:lstStyle/>
          <a:p>
            <a:pPr algn="dist"/>
            <a:r>
              <a:rPr lang="en-US" altLang="zh-CN" sz="1200" dirty="0">
                <a:solidFill>
                  <a:schemeClr val="bg1"/>
                </a:solidFill>
                <a:effectLst>
                  <a:outerShdw blurRad="127000" dist="25400" algn="ctr" rotWithShape="0">
                    <a:schemeClr val="bg1">
                      <a:alpha val="30000"/>
                    </a:schemeClr>
                  </a:outerShdw>
                </a:effectLst>
                <a:latin typeface="+mn-ea"/>
              </a:rPr>
              <a:t>Thank You For Listening</a:t>
            </a:r>
            <a:endParaRPr lang="zh-CN" altLang="en-US" sz="1200" dirty="0">
              <a:solidFill>
                <a:schemeClr val="bg1"/>
              </a:solidFill>
              <a:effectLst>
                <a:outerShdw blurRad="127000" dist="25400" algn="ctr" rotWithShape="0">
                  <a:schemeClr val="bg1">
                    <a:alpha val="30000"/>
                  </a:schemeClr>
                </a:outerShdw>
              </a:effectLst>
              <a:latin typeface="+mn-ea"/>
            </a:endParaRPr>
          </a:p>
        </p:txBody>
      </p:sp>
      <p:grpSp>
        <p:nvGrpSpPr>
          <p:cNvPr id="15" name="组合 14"/>
          <p:cNvGrpSpPr/>
          <p:nvPr/>
        </p:nvGrpSpPr>
        <p:grpSpPr>
          <a:xfrm>
            <a:off x="4883150" y="2260332"/>
            <a:ext cx="2408238" cy="0"/>
            <a:chOff x="4965756" y="1599945"/>
            <a:chExt cx="2408238" cy="0"/>
          </a:xfrm>
        </p:grpSpPr>
        <p:cxnSp>
          <p:nvCxnSpPr>
            <p:cNvPr id="9" name="直接连接符 8"/>
            <p:cNvCxnSpPr/>
            <p:nvPr/>
          </p:nvCxnSpPr>
          <p:spPr>
            <a:xfrm>
              <a:off x="7069582" y="1599945"/>
              <a:ext cx="304412"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965756" y="1599945"/>
              <a:ext cx="317112"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a:xfrm>
            <a:off x="3442138" y="775138"/>
            <a:ext cx="5307724" cy="5307724"/>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830225" y="-836775"/>
            <a:ext cx="8531550" cy="8531550"/>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693920" y="4550410"/>
            <a:ext cx="2803525" cy="276860"/>
            <a:chOff x="5192482" y="4548932"/>
            <a:chExt cx="1807036" cy="277000"/>
          </a:xfrm>
        </p:grpSpPr>
        <p:sp>
          <p:nvSpPr>
            <p:cNvPr id="10" name="矩形: 圆角 15"/>
            <p:cNvSpPr/>
            <p:nvPr>
              <p:custDataLst>
                <p:tags r:id="rId3"/>
              </p:custDataLst>
            </p:nvPr>
          </p:nvSpPr>
          <p:spPr>
            <a:xfrm>
              <a:off x="5192482" y="4548932"/>
              <a:ext cx="1807036" cy="27700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5192482" y="4548933"/>
              <a:ext cx="1807036" cy="275729"/>
            </a:xfrm>
            <a:prstGeom prst="rect">
              <a:avLst/>
            </a:prstGeom>
            <a:noFill/>
          </p:spPr>
          <p:txBody>
            <a:bodyPr wrap="square" rtlCol="0">
              <a:spAutoFit/>
            </a:bodyPr>
            <a:p>
              <a:pPr algn="ctr"/>
              <a:r>
                <a:rPr lang="zh-CN" altLang="en-US" sz="1200" dirty="0">
                  <a:solidFill>
                    <a:schemeClr val="bg1"/>
                  </a:solidFill>
                  <a:effectLst>
                    <a:outerShdw blurRad="63500" dist="12700" sx="102000" sy="102000" algn="ctr" rotWithShape="0">
                      <a:prstClr val="black">
                        <a:alpha val="40000"/>
                      </a:prstClr>
                    </a:outerShdw>
                  </a:effectLst>
                  <a:latin typeface="+mn-ea"/>
                </a:rPr>
                <a:t>汇报：傅泽</a:t>
              </a:r>
              <a:r>
                <a:rPr lang="en-US" altLang="zh-CN" sz="1200" dirty="0">
                  <a:solidFill>
                    <a:schemeClr val="bg1"/>
                  </a:solidFill>
                  <a:effectLst>
                    <a:outerShdw blurRad="63500" dist="12700" sx="102000" sy="102000" algn="ctr" rotWithShape="0">
                      <a:prstClr val="black">
                        <a:alpha val="40000"/>
                      </a:prstClr>
                    </a:outerShdw>
                  </a:effectLst>
                  <a:latin typeface="+mn-ea"/>
                </a:rPr>
                <a:t>   </a:t>
              </a:r>
              <a:r>
                <a:rPr lang="zh-CN" altLang="en-US" sz="1200" dirty="0">
                  <a:solidFill>
                    <a:schemeClr val="bg1"/>
                  </a:solidFill>
                  <a:effectLst>
                    <a:outerShdw blurRad="63500" dist="12700" sx="102000" sy="102000" algn="ctr" rotWithShape="0">
                      <a:prstClr val="black">
                        <a:alpha val="40000"/>
                      </a:prstClr>
                    </a:outerShdw>
                  </a:effectLst>
                  <a:latin typeface="+mn-ea"/>
                </a:rPr>
                <a:t>导师：</a:t>
              </a:r>
              <a:r>
                <a:rPr lang="zh-CN" altLang="en-US" sz="1200" dirty="0">
                  <a:solidFill>
                    <a:schemeClr val="bg1"/>
                  </a:solidFill>
                  <a:effectLst>
                    <a:outerShdw blurRad="63500" dist="12700" sx="102000" sy="102000" algn="ctr" rotWithShape="0">
                      <a:prstClr val="black">
                        <a:alpha val="40000"/>
                      </a:prstClr>
                    </a:outerShdw>
                  </a:effectLst>
                  <a:latin typeface="+mn-ea"/>
                </a:rPr>
                <a:t>陆慧梅</a:t>
              </a:r>
              <a:endParaRPr lang="zh-CN" altLang="en-US" sz="1200" dirty="0">
                <a:solidFill>
                  <a:schemeClr val="bg1"/>
                </a:solidFill>
                <a:effectLst>
                  <a:outerShdw blurRad="63500" dist="12700" sx="102000" sy="102000" algn="ctr" rotWithShape="0">
                    <a:prstClr val="black">
                      <a:alpha val="40000"/>
                    </a:prstClr>
                  </a:outerShdw>
                </a:effectLst>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38700" y="1094010"/>
            <a:ext cx="2514600" cy="1015663"/>
          </a:xfrm>
          <a:prstGeom prst="rect">
            <a:avLst/>
          </a:prstGeom>
          <a:noFill/>
        </p:spPr>
        <p:txBody>
          <a:bodyPr wrap="square" rtlCol="0">
            <a:spAutoFit/>
          </a:bodyPr>
          <a:lstStyle/>
          <a:p>
            <a:pPr algn="ctr"/>
            <a:r>
              <a:rPr lang="zh-CN" altLang="en-US" sz="6000" dirty="0">
                <a:solidFill>
                  <a:schemeClr val="bg1"/>
                </a:solidFill>
                <a:effectLst>
                  <a:outerShdw blurRad="190500" dist="25400" algn="ctr" rotWithShape="0">
                    <a:schemeClr val="bg1">
                      <a:alpha val="30000"/>
                    </a:schemeClr>
                  </a:outerShdw>
                </a:effectLst>
              </a:rPr>
              <a:t>目录</a:t>
            </a:r>
            <a:endParaRPr lang="zh-CN" altLang="en-US" sz="60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5052327" y="1167488"/>
            <a:ext cx="2081898" cy="868707"/>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776517" y="3429000"/>
            <a:ext cx="2596242" cy="1792687"/>
            <a:chOff x="849087" y="3429000"/>
            <a:chExt cx="2596242" cy="1792687"/>
          </a:xfrm>
        </p:grpSpPr>
        <p:sp>
          <p:nvSpPr>
            <p:cNvPr id="11" name="文本框 10"/>
            <p:cNvSpPr txBox="1"/>
            <p:nvPr/>
          </p:nvSpPr>
          <p:spPr>
            <a:xfrm>
              <a:off x="1665515"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
          <p:nvSpPr>
            <p:cNvPr id="19" name="文本框 18"/>
            <p:cNvSpPr txBox="1"/>
            <p:nvPr/>
          </p:nvSpPr>
          <p:spPr>
            <a:xfrm>
              <a:off x="1167495" y="4668602"/>
              <a:ext cx="1959427" cy="553085"/>
            </a:xfrm>
            <a:prstGeom prst="rect">
              <a:avLst/>
            </a:prstGeom>
            <a:noFill/>
          </p:spPr>
          <p:txBody>
            <a:bodyPr wrap="square" rtlCol="0">
              <a:spAutoFit/>
            </a:bodyPr>
            <a:lstStyle/>
            <a:p>
              <a:pPr algn="ctr">
                <a:lnSpc>
                  <a:spcPct val="125000"/>
                </a:lnSpc>
              </a:pPr>
              <a:r>
                <a:rPr lang="en-US" altLang="zh-CN" sz="1200" dirty="0">
                  <a:solidFill>
                    <a:schemeClr val="bg1"/>
                  </a:solidFill>
                </a:rPr>
                <a:t>Introduction of the</a:t>
              </a:r>
              <a:endParaRPr lang="en-US" altLang="zh-CN" sz="1200" dirty="0">
                <a:solidFill>
                  <a:schemeClr val="bg1"/>
                </a:solidFill>
              </a:endParaRPr>
            </a:p>
            <a:p>
              <a:pPr algn="ctr">
                <a:lnSpc>
                  <a:spcPct val="125000"/>
                </a:lnSpc>
              </a:pPr>
              <a:r>
                <a:rPr lang="en-US" altLang="zh-CN" sz="1200" dirty="0">
                  <a:solidFill>
                    <a:schemeClr val="bg1"/>
                  </a:solidFill>
                </a:rPr>
                <a:t>Project</a:t>
              </a:r>
              <a:endParaRPr lang="en-US" altLang="zh-CN" sz="1200" dirty="0">
                <a:solidFill>
                  <a:schemeClr val="bg1"/>
                </a:solidFill>
              </a:endParaRPr>
            </a:p>
          </p:txBody>
        </p:sp>
      </p:grpSp>
      <p:grpSp>
        <p:nvGrpSpPr>
          <p:cNvPr id="32" name="组合 31"/>
          <p:cNvGrpSpPr/>
          <p:nvPr/>
        </p:nvGrpSpPr>
        <p:grpSpPr>
          <a:xfrm>
            <a:off x="3466800" y="3429000"/>
            <a:ext cx="2596242" cy="1561547"/>
            <a:chOff x="3499758" y="3429000"/>
            <a:chExt cx="2596242" cy="1561547"/>
          </a:xfrm>
        </p:grpSpPr>
        <p:sp>
          <p:nvSpPr>
            <p:cNvPr id="20" name="文本框 19"/>
            <p:cNvSpPr txBox="1"/>
            <p:nvPr/>
          </p:nvSpPr>
          <p:spPr>
            <a:xfrm>
              <a:off x="4316186"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21" name="文本框 20"/>
            <p:cNvSpPr txBox="1"/>
            <p:nvPr/>
          </p:nvSpPr>
          <p:spPr>
            <a:xfrm>
              <a:off x="3499758" y="4186394"/>
              <a:ext cx="2596242" cy="368300"/>
            </a:xfrm>
            <a:prstGeom prst="rect">
              <a:avLst/>
            </a:prstGeom>
            <a:noFill/>
          </p:spPr>
          <p:txBody>
            <a:bodyPr wrap="square" rtlCol="0">
              <a:spAutoFit/>
            </a:bodyPr>
            <a:lstStyle/>
            <a:p>
              <a:pPr algn="ct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sp>
          <p:nvSpPr>
            <p:cNvPr id="22" name="文本框 21"/>
            <p:cNvSpPr txBox="1"/>
            <p:nvPr/>
          </p:nvSpPr>
          <p:spPr>
            <a:xfrm>
              <a:off x="3818166"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Current Progress</a:t>
              </a:r>
              <a:endParaRPr lang="en-US" altLang="zh-CN" sz="1200" dirty="0">
                <a:solidFill>
                  <a:schemeClr val="bg1"/>
                </a:solidFill>
              </a:endParaRPr>
            </a:p>
          </p:txBody>
        </p:sp>
      </p:grpSp>
      <p:grpSp>
        <p:nvGrpSpPr>
          <p:cNvPr id="33" name="组合 32"/>
          <p:cNvGrpSpPr/>
          <p:nvPr/>
        </p:nvGrpSpPr>
        <p:grpSpPr>
          <a:xfrm>
            <a:off x="6157083" y="3429000"/>
            <a:ext cx="2596242" cy="1561547"/>
            <a:chOff x="6096000" y="3429000"/>
            <a:chExt cx="2596242" cy="1561547"/>
          </a:xfrm>
        </p:grpSpPr>
        <p:sp>
          <p:nvSpPr>
            <p:cNvPr id="23" name="文本框 22"/>
            <p:cNvSpPr txBox="1"/>
            <p:nvPr/>
          </p:nvSpPr>
          <p:spPr>
            <a:xfrm>
              <a:off x="6912428"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24" name="文本框 23"/>
            <p:cNvSpPr txBox="1"/>
            <p:nvPr/>
          </p:nvSpPr>
          <p:spPr>
            <a:xfrm>
              <a:off x="6096000" y="4186394"/>
              <a:ext cx="2596242" cy="368300"/>
            </a:xfrm>
            <a:prstGeom prst="rect">
              <a:avLst/>
            </a:prstGeom>
            <a:noFill/>
          </p:spPr>
          <p:txBody>
            <a:bodyPr wrap="square" rtlCol="0">
              <a:spAutoFit/>
            </a:bodyPr>
            <a:lstStyle/>
            <a:p>
              <a:pPr algn="ctr"/>
              <a:r>
                <a:rPr lang="zh-CN" altLang="en-US" dirty="0">
                  <a:solidFill>
                    <a:schemeClr val="bg1"/>
                  </a:solidFill>
                </a:rPr>
                <a:t>现有</a:t>
              </a:r>
              <a:r>
                <a:rPr lang="zh-CN" altLang="en-US" dirty="0">
                  <a:solidFill>
                    <a:schemeClr val="bg1"/>
                  </a:solidFill>
                </a:rPr>
                <a:t>问题</a:t>
              </a:r>
              <a:endParaRPr lang="zh-CN" altLang="en-US" dirty="0">
                <a:solidFill>
                  <a:schemeClr val="bg1"/>
                </a:solidFill>
              </a:endParaRPr>
            </a:p>
          </p:txBody>
        </p:sp>
        <p:sp>
          <p:nvSpPr>
            <p:cNvPr id="25" name="文本框 24"/>
            <p:cNvSpPr txBox="1"/>
            <p:nvPr/>
          </p:nvSpPr>
          <p:spPr>
            <a:xfrm>
              <a:off x="6414408"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Problems to be solved</a:t>
              </a:r>
              <a:endParaRPr lang="zh-CN" altLang="en-US" sz="1200" dirty="0">
                <a:solidFill>
                  <a:schemeClr val="bg1"/>
                </a:solidFill>
              </a:endParaRPr>
            </a:p>
          </p:txBody>
        </p:sp>
      </p:grpSp>
      <p:grpSp>
        <p:nvGrpSpPr>
          <p:cNvPr id="34" name="组合 33"/>
          <p:cNvGrpSpPr/>
          <p:nvPr/>
        </p:nvGrpSpPr>
        <p:grpSpPr>
          <a:xfrm>
            <a:off x="8847366" y="3429000"/>
            <a:ext cx="2596242" cy="1561547"/>
            <a:chOff x="9065078" y="3429000"/>
            <a:chExt cx="2596242" cy="1561547"/>
          </a:xfrm>
        </p:grpSpPr>
        <p:sp>
          <p:nvSpPr>
            <p:cNvPr id="26" name="文本框 25"/>
            <p:cNvSpPr txBox="1"/>
            <p:nvPr/>
          </p:nvSpPr>
          <p:spPr>
            <a:xfrm>
              <a:off x="9881506"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sp>
          <p:nvSpPr>
            <p:cNvPr id="27" name="文本框 26"/>
            <p:cNvSpPr txBox="1"/>
            <p:nvPr/>
          </p:nvSpPr>
          <p:spPr>
            <a:xfrm>
              <a:off x="9065078" y="4186394"/>
              <a:ext cx="2596242" cy="368300"/>
            </a:xfrm>
            <a:prstGeom prst="rect">
              <a:avLst/>
            </a:prstGeom>
            <a:noFill/>
          </p:spPr>
          <p:txBody>
            <a:bodyPr wrap="square" rtlCol="0">
              <a:spAutoFit/>
            </a:bodyPr>
            <a:lstStyle/>
            <a:p>
              <a:pPr algn="ctr"/>
              <a:r>
                <a:rPr lang="zh-CN" altLang="en-US" dirty="0">
                  <a:solidFill>
                    <a:schemeClr val="bg1"/>
                  </a:solidFill>
                </a:rPr>
                <a:t>后续</a:t>
              </a:r>
              <a:r>
                <a:rPr lang="zh-CN" altLang="en-US" dirty="0">
                  <a:solidFill>
                    <a:schemeClr val="bg1"/>
                  </a:solidFill>
                </a:rPr>
                <a:t>工作</a:t>
              </a:r>
              <a:endParaRPr lang="zh-CN" altLang="en-US" dirty="0">
                <a:solidFill>
                  <a:schemeClr val="bg1"/>
                </a:solidFill>
              </a:endParaRPr>
            </a:p>
          </p:txBody>
        </p:sp>
        <p:sp>
          <p:nvSpPr>
            <p:cNvPr id="28" name="文本框 27"/>
            <p:cNvSpPr txBox="1"/>
            <p:nvPr/>
          </p:nvSpPr>
          <p:spPr>
            <a:xfrm>
              <a:off x="9383486"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Works to be done</a:t>
              </a:r>
              <a:endParaRPr lang="en-US" altLang="zh-CN" sz="1200" dirty="0">
                <a:solidFill>
                  <a:schemeClr val="bg1"/>
                </a:solidFill>
              </a:endParaRPr>
            </a:p>
          </p:txBody>
        </p:sp>
      </p:grpSp>
      <p:cxnSp>
        <p:nvCxnSpPr>
          <p:cNvPr id="30" name="直接连接符 29"/>
          <p:cNvCxnSpPr/>
          <p:nvPr/>
        </p:nvCxnSpPr>
        <p:spPr>
          <a:xfrm>
            <a:off x="3430815"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02806"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803824"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01</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699977"/>
            <a:chOff x="250372" y="3429000"/>
            <a:chExt cx="3793674" cy="1699977"/>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01</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
          <p:nvSpPr>
            <p:cNvPr id="19" name="文本框 18"/>
            <p:cNvSpPr txBox="1"/>
            <p:nvPr/>
          </p:nvSpPr>
          <p:spPr>
            <a:xfrm>
              <a:off x="250372" y="4668602"/>
              <a:ext cx="3793674" cy="460375"/>
            </a:xfrm>
            <a:prstGeom prst="rect">
              <a:avLst/>
            </a:prstGeom>
            <a:noFill/>
          </p:spPr>
          <p:txBody>
            <a:bodyPr wrap="square" rtlCol="0">
              <a:spAutoFit/>
            </a:bodyPr>
            <a:lstStyle/>
            <a:p>
              <a:pPr algn="ctr"/>
              <a:r>
                <a:rPr lang="zh-CN" altLang="en-US" sz="1200" dirty="0">
                  <a:solidFill>
                    <a:schemeClr val="bg1"/>
                  </a:solidFill>
                </a:rPr>
                <a:t>Introduction of the</a:t>
              </a:r>
              <a:endParaRPr lang="zh-CN" altLang="en-US" sz="1200" dirty="0">
                <a:solidFill>
                  <a:schemeClr val="bg1"/>
                </a:solidFill>
              </a:endParaRPr>
            </a:p>
            <a:p>
              <a:pPr algn="ctr"/>
              <a:r>
                <a:rPr lang="zh-CN" altLang="en-US" sz="1200" dirty="0">
                  <a:solidFill>
                    <a:schemeClr val="bg1"/>
                  </a:solidFill>
                </a:rPr>
                <a:t>Project</a:t>
              </a:r>
              <a:endParaRPr lang="zh-CN" alt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alphaModFix amt="80000"/>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93875" y="1438910"/>
            <a:ext cx="8604885" cy="3980180"/>
          </a:xfrm>
          <a:prstGeom prst="rect">
            <a:avLst/>
          </a:prstGeom>
          <a:noFill/>
        </p:spPr>
        <p:txBody>
          <a:bodyPr wrap="square" rtlCol="0" anchor="ctr" anchorCtr="0">
            <a:noAutofit/>
          </a:bodyPr>
          <a:p>
            <a:pPr indent="457200"/>
            <a:r>
              <a:rPr lang="zh-CN" altLang="en-US" sz="2400">
                <a:solidFill>
                  <a:schemeClr val="bg1"/>
                </a:solidFill>
              </a:rPr>
              <a:t>本毕业设计项目，旨在对实验室的已有工作——基于Go-Ethereum实现的树状区块链——进行性能测试，验证其基于GeoHash物理位置划分子链的设计，在诸如出租车调度等需要根据节点物理位置提供不同服务的应用场景中能达成相较传统单链区块链更高的效率；同时，对其进行优化，包括：简化配置、部署区块链的流程，重构已有代码提升可维护性和可拓展性等；最后，探讨将树状区块链的基于Go语言的Go-Ethereum实现，通过Substrate工具包移植到Rust编程语言上的可能性，并进行部分移植工作以佐证之。</a:t>
            </a:r>
            <a:endParaRPr lang="zh-CN" altLang="en-US" sz="2400">
              <a:solidFill>
                <a:schemeClr val="bg1"/>
              </a:solidFill>
            </a:endParaRPr>
          </a:p>
        </p:txBody>
      </p:sp>
      <p:sp>
        <p:nvSpPr>
          <p:cNvPr id="13" name="文本框 12"/>
          <p:cNvSpPr txBox="1"/>
          <p:nvPr>
            <p:custDataLst>
              <p:tags r:id="rId3"/>
            </p:custDataLst>
          </p:nvPr>
        </p:nvSpPr>
        <p:spPr>
          <a:xfrm>
            <a:off x="4797152" y="436735"/>
            <a:ext cx="2596242" cy="368300"/>
          </a:xfrm>
          <a:prstGeom prst="rect">
            <a:avLst/>
          </a:prstGeom>
          <a:noFill/>
        </p:spPr>
        <p:txBody>
          <a:bodyPr wrap="square" rtlCol="0">
            <a:spAutoFit/>
          </a:bodyPr>
          <a:p>
            <a:pPr algn="ctr"/>
            <a:r>
              <a:rPr lang="en-US" altLang="zh-CN" dirty="0">
                <a:solidFill>
                  <a:schemeClr val="bg1"/>
                </a:solidFill>
              </a:rPr>
              <a:t>PART 1 </a:t>
            </a: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02</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02</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altLang="zh-CN" sz="1200" dirty="0">
                  <a:solidFill>
                    <a:schemeClr val="bg1"/>
                  </a:solidFill>
                </a:rPr>
                <a:t>Current </a:t>
              </a:r>
              <a:r>
                <a:rPr lang="en-US" altLang="zh-CN" sz="1200" dirty="0">
                  <a:solidFill>
                    <a:schemeClr val="bg1"/>
                  </a:solidFill>
                </a:rPr>
                <a:t>Progress</a:t>
              </a:r>
              <a:endParaRPr lang="en-US" altLang="zh-CN"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52995"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280588" y="3598330"/>
            <a:ext cx="2596242" cy="1650608"/>
            <a:chOff x="849087" y="4186394"/>
            <a:chExt cx="2596242" cy="1650608"/>
          </a:xfrm>
        </p:grpSpPr>
        <p:sp>
          <p:nvSpPr>
            <p:cNvPr id="24" name="文本框 23"/>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复现</a:t>
              </a:r>
              <a:r>
                <a:rPr lang="zh-CN" altLang="en-US" dirty="0">
                  <a:solidFill>
                    <a:schemeClr val="bg1"/>
                  </a:solidFill>
                </a:rPr>
                <a:t>工作</a:t>
              </a:r>
              <a:endParaRPr lang="zh-CN" altLang="en-US" dirty="0">
                <a:solidFill>
                  <a:schemeClr val="bg1"/>
                </a:solidFill>
              </a:endParaRPr>
            </a:p>
          </p:txBody>
        </p:sp>
        <p:sp>
          <p:nvSpPr>
            <p:cNvPr id="25" name="文本框 24"/>
            <p:cNvSpPr txBox="1"/>
            <p:nvPr/>
          </p:nvSpPr>
          <p:spPr>
            <a:xfrm>
              <a:off x="849089" y="4668602"/>
              <a:ext cx="2596240" cy="1168400"/>
            </a:xfrm>
            <a:prstGeom prst="rect">
              <a:avLst/>
            </a:prstGeom>
            <a:noFill/>
          </p:spPr>
          <p:txBody>
            <a:bodyPr wrap="square" rtlCol="0">
              <a:spAutoFit/>
            </a:bodyPr>
            <a:lstStyle/>
            <a:p>
              <a:pPr algn="ctr">
                <a:lnSpc>
                  <a:spcPct val="125000"/>
                </a:lnSpc>
              </a:pPr>
              <a:r>
                <a:rPr lang="zh-CN" altLang="en-US" sz="1400" dirty="0">
                  <a:solidFill>
                    <a:schemeClr val="bg1"/>
                  </a:solidFill>
                </a:rPr>
                <a:t>已完成在实验室定制版</a:t>
              </a:r>
              <a:endParaRPr lang="zh-CN" altLang="en-US" sz="1400" dirty="0">
                <a:solidFill>
                  <a:schemeClr val="bg1"/>
                </a:solidFill>
              </a:endParaRPr>
            </a:p>
            <a:p>
              <a:pPr algn="ctr">
                <a:lnSpc>
                  <a:spcPct val="125000"/>
                </a:lnSpc>
              </a:pPr>
              <a:r>
                <a:rPr lang="en-US" altLang="zh-CN" sz="1400" dirty="0">
                  <a:solidFill>
                    <a:schemeClr val="bg1"/>
                  </a:solidFill>
                </a:rPr>
                <a:t>Go-Ethereum</a:t>
              </a:r>
              <a:r>
                <a:rPr lang="zh-CN" altLang="en-US" sz="1400" dirty="0">
                  <a:solidFill>
                    <a:schemeClr val="bg1"/>
                  </a:solidFill>
                </a:rPr>
                <a:t>区块链实现上</a:t>
              </a:r>
              <a:endParaRPr lang="zh-CN" altLang="en-US" sz="1400" dirty="0">
                <a:solidFill>
                  <a:schemeClr val="bg1"/>
                </a:solidFill>
              </a:endParaRPr>
            </a:p>
            <a:p>
              <a:pPr algn="ctr">
                <a:lnSpc>
                  <a:spcPct val="125000"/>
                </a:lnSpc>
              </a:pPr>
              <a:r>
                <a:rPr lang="zh-CN" altLang="en-US" sz="1400" dirty="0">
                  <a:solidFill>
                    <a:schemeClr val="bg1"/>
                  </a:solidFill>
                </a:rPr>
                <a:t>运行出租车调度系统的</a:t>
              </a:r>
              <a:endParaRPr lang="zh-CN" altLang="en-US" sz="1400" dirty="0">
                <a:solidFill>
                  <a:schemeClr val="bg1"/>
                </a:solidFill>
              </a:endParaRPr>
            </a:p>
            <a:p>
              <a:pPr algn="ctr">
                <a:lnSpc>
                  <a:spcPct val="125000"/>
                </a:lnSpc>
              </a:pPr>
              <a:r>
                <a:rPr lang="zh-CN" altLang="en-US" sz="1400" dirty="0">
                  <a:solidFill>
                    <a:schemeClr val="bg1"/>
                  </a:solidFill>
                </a:rPr>
                <a:t>复现工作</a:t>
              </a:r>
              <a:endParaRPr lang="zh-CN" altLang="en-US" sz="1400" dirty="0">
                <a:solidFill>
                  <a:schemeClr val="bg1"/>
                </a:solidFill>
              </a:endParaRPr>
            </a:p>
          </p:txBody>
        </p:sp>
      </p:grpSp>
      <p:sp>
        <p:nvSpPr>
          <p:cNvPr id="26" name="椭圆 25"/>
          <p:cNvSpPr/>
          <p:nvPr/>
        </p:nvSpPr>
        <p:spPr>
          <a:xfrm>
            <a:off x="5370286"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797879" y="3598330"/>
            <a:ext cx="2596242" cy="1650608"/>
            <a:chOff x="849087" y="4186394"/>
            <a:chExt cx="2596242" cy="1650608"/>
          </a:xfrm>
        </p:grpSpPr>
        <p:sp>
          <p:nvSpPr>
            <p:cNvPr id="29" name="文本框 28"/>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部分优化</a:t>
              </a:r>
              <a:r>
                <a:rPr lang="zh-CN" altLang="en-US" dirty="0">
                  <a:solidFill>
                    <a:schemeClr val="bg1"/>
                  </a:solidFill>
                </a:rPr>
                <a:t>工作</a:t>
              </a:r>
              <a:endParaRPr lang="zh-CN" altLang="en-US" dirty="0">
                <a:solidFill>
                  <a:schemeClr val="bg1"/>
                </a:solidFill>
              </a:endParaRPr>
            </a:p>
          </p:txBody>
        </p:sp>
        <p:sp>
          <p:nvSpPr>
            <p:cNvPr id="30" name="文本框 29"/>
            <p:cNvSpPr txBox="1"/>
            <p:nvPr/>
          </p:nvSpPr>
          <p:spPr>
            <a:xfrm>
              <a:off x="849089" y="4668602"/>
              <a:ext cx="2596240" cy="1168400"/>
            </a:xfrm>
            <a:prstGeom prst="rect">
              <a:avLst/>
            </a:prstGeom>
            <a:noFill/>
          </p:spPr>
          <p:txBody>
            <a:bodyPr wrap="square" rtlCol="0">
              <a:spAutoFit/>
            </a:bodyPr>
            <a:lstStyle/>
            <a:p>
              <a:pPr algn="ctr">
                <a:lnSpc>
                  <a:spcPct val="125000"/>
                </a:lnSpc>
              </a:pPr>
              <a:r>
                <a:rPr lang="zh-CN" altLang="en-US" sz="1400" dirty="0">
                  <a:solidFill>
                    <a:schemeClr val="bg1"/>
                  </a:solidFill>
                </a:rPr>
                <a:t>针对节点初始化、启动、添加对等节点等步骤，改进了部分脚本，增强其功能</a:t>
              </a:r>
              <a:endParaRPr lang="zh-CN" altLang="en-US" sz="1400" dirty="0">
                <a:solidFill>
                  <a:schemeClr val="bg1"/>
                </a:solidFill>
              </a:endParaRPr>
            </a:p>
            <a:p>
              <a:pPr algn="ctr">
                <a:lnSpc>
                  <a:spcPct val="125000"/>
                </a:lnSpc>
              </a:pPr>
              <a:r>
                <a:rPr lang="zh-CN" altLang="en-US" sz="1400" dirty="0">
                  <a:solidFill>
                    <a:schemeClr val="bg1"/>
                  </a:solidFill>
                </a:rPr>
                <a:t>和鲁棒性</a:t>
              </a:r>
              <a:endParaRPr lang="zh-CN" altLang="en-US" sz="1400" dirty="0">
                <a:solidFill>
                  <a:schemeClr val="bg1"/>
                </a:solidFill>
              </a:endParaRPr>
            </a:p>
          </p:txBody>
        </p:sp>
      </p:grpSp>
      <p:sp>
        <p:nvSpPr>
          <p:cNvPr id="31" name="椭圆 30"/>
          <p:cNvSpPr/>
          <p:nvPr/>
        </p:nvSpPr>
        <p:spPr>
          <a:xfrm>
            <a:off x="8887579"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15172" y="3598330"/>
            <a:ext cx="2596242" cy="1381368"/>
            <a:chOff x="849087" y="4186394"/>
            <a:chExt cx="2596242" cy="1381368"/>
          </a:xfrm>
        </p:grpSpPr>
        <p:sp>
          <p:nvSpPr>
            <p:cNvPr id="33" name="文本框 3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完成外文</a:t>
              </a:r>
              <a:r>
                <a:rPr lang="zh-CN" altLang="en-US" dirty="0">
                  <a:solidFill>
                    <a:schemeClr val="bg1"/>
                  </a:solidFill>
                </a:rPr>
                <a:t>翻译</a:t>
              </a:r>
              <a:endParaRPr lang="zh-CN" altLang="en-US" dirty="0">
                <a:solidFill>
                  <a:schemeClr val="bg1"/>
                </a:solidFill>
              </a:endParaRPr>
            </a:p>
          </p:txBody>
        </p:sp>
        <p:sp>
          <p:nvSpPr>
            <p:cNvPr id="34" name="文本框 33"/>
            <p:cNvSpPr txBox="1"/>
            <p:nvPr/>
          </p:nvSpPr>
          <p:spPr>
            <a:xfrm>
              <a:off x="849089" y="4668602"/>
              <a:ext cx="2596240" cy="899160"/>
            </a:xfrm>
            <a:prstGeom prst="rect">
              <a:avLst/>
            </a:prstGeom>
            <a:noFill/>
          </p:spPr>
          <p:txBody>
            <a:bodyPr wrap="square" rtlCol="0">
              <a:spAutoFit/>
            </a:bodyPr>
            <a:lstStyle/>
            <a:p>
              <a:pPr algn="ctr">
                <a:lnSpc>
                  <a:spcPct val="125000"/>
                </a:lnSpc>
              </a:pPr>
              <a:r>
                <a:rPr lang="zh-CN" altLang="en-US" sz="1400" dirty="0">
                  <a:solidFill>
                    <a:schemeClr val="bg1"/>
                  </a:solidFill>
                </a:rPr>
                <a:t>翻译对象为</a:t>
              </a:r>
              <a:r>
                <a:rPr lang="en-US" altLang="zh-CN" sz="1400" dirty="0">
                  <a:solidFill>
                    <a:schemeClr val="bg1"/>
                  </a:solidFill>
                </a:rPr>
                <a:t>Substrate</a:t>
              </a:r>
              <a:r>
                <a:rPr lang="zh-CN" altLang="en-US" sz="1400" dirty="0">
                  <a:solidFill>
                    <a:schemeClr val="bg1"/>
                  </a:solidFill>
                </a:rPr>
                <a:t>工具包官方英文文档，已完成</a:t>
              </a:r>
              <a:r>
                <a:rPr lang="en-US" altLang="zh-CN" sz="1400" dirty="0">
                  <a:solidFill>
                    <a:schemeClr val="bg1"/>
                  </a:solidFill>
                </a:rPr>
                <a:t>5000</a:t>
              </a:r>
              <a:r>
                <a:rPr lang="zh-CN" altLang="en-US" sz="1400" dirty="0">
                  <a:solidFill>
                    <a:schemeClr val="bg1"/>
                  </a:solidFill>
                </a:rPr>
                <a:t>词的额定</a:t>
              </a:r>
              <a:r>
                <a:rPr lang="zh-CN" altLang="en-US" sz="1400" dirty="0">
                  <a:solidFill>
                    <a:schemeClr val="bg1"/>
                  </a:solidFill>
                </a:rPr>
                <a:t>工作量</a:t>
              </a:r>
              <a:endParaRPr lang="zh-CN" altLang="en-US" sz="1400" dirty="0">
                <a:solidFill>
                  <a:schemeClr val="bg1"/>
                </a:solidFill>
              </a:endParaRPr>
            </a:p>
          </p:txBody>
        </p:sp>
      </p:grpSp>
      <p:sp>
        <p:nvSpPr>
          <p:cNvPr id="13" name="文本框 12"/>
          <p:cNvSpPr txBox="1"/>
          <p:nvPr>
            <p:custDataLst>
              <p:tags r:id="rId3"/>
            </p:custDataLst>
          </p:nvPr>
        </p:nvSpPr>
        <p:spPr>
          <a:xfrm>
            <a:off x="4797152" y="436735"/>
            <a:ext cx="2596242" cy="368300"/>
          </a:xfrm>
          <a:prstGeom prst="rect">
            <a:avLst/>
          </a:prstGeom>
          <a:noFill/>
        </p:spPr>
        <p:txBody>
          <a:bodyPr wrap="square" rtlCol="0">
            <a:spAutoFit/>
          </a:bodyPr>
          <a:p>
            <a:pPr algn="ctr"/>
            <a:r>
              <a:rPr lang="en-US" altLang="zh-CN" dirty="0">
                <a:solidFill>
                  <a:schemeClr val="bg1"/>
                </a:solidFill>
              </a:rPr>
              <a:t>PART 2 </a:t>
            </a: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pic>
        <p:nvPicPr>
          <p:cNvPr id="3" name="图片 2" descr="icons8-ubuntu-100"/>
          <p:cNvPicPr>
            <a:picLocks noChangeAspect="1"/>
          </p:cNvPicPr>
          <p:nvPr/>
        </p:nvPicPr>
        <p:blipFill>
          <a:blip r:embed="rId4"/>
          <a:stretch>
            <a:fillRect/>
          </a:stretch>
        </p:blipFill>
        <p:spPr>
          <a:xfrm>
            <a:off x="2136140" y="2033905"/>
            <a:ext cx="885190" cy="885190"/>
          </a:xfrm>
          <a:prstGeom prst="rect">
            <a:avLst/>
          </a:prstGeom>
        </p:spPr>
      </p:pic>
      <p:pic>
        <p:nvPicPr>
          <p:cNvPr id="8" name="图片 7" descr="icons8-ubuntu-100"/>
          <p:cNvPicPr>
            <a:picLocks noChangeAspect="1"/>
          </p:cNvPicPr>
          <p:nvPr>
            <p:custDataLst>
              <p:tags r:id="rId5"/>
            </p:custDataLst>
          </p:nvPr>
        </p:nvPicPr>
        <p:blipFill>
          <a:blip r:embed="rId4"/>
          <a:stretch>
            <a:fillRect/>
          </a:stretch>
        </p:blipFill>
        <p:spPr>
          <a:xfrm>
            <a:off x="5653405" y="2033905"/>
            <a:ext cx="885190" cy="885190"/>
          </a:xfrm>
          <a:prstGeom prst="rect">
            <a:avLst/>
          </a:prstGeom>
        </p:spPr>
      </p:pic>
      <p:pic>
        <p:nvPicPr>
          <p:cNvPr id="9" name="图片 8" descr="icons8-ubuntu-100"/>
          <p:cNvPicPr>
            <a:picLocks noChangeAspect="1"/>
          </p:cNvPicPr>
          <p:nvPr>
            <p:custDataLst>
              <p:tags r:id="rId6"/>
            </p:custDataLst>
          </p:nvPr>
        </p:nvPicPr>
        <p:blipFill>
          <a:blip r:embed="rId4"/>
          <a:stretch>
            <a:fillRect/>
          </a:stretch>
        </p:blipFill>
        <p:spPr>
          <a:xfrm>
            <a:off x="9170670" y="2033905"/>
            <a:ext cx="885190" cy="88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03</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03</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现有问题</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sz="1200" dirty="0">
                  <a:solidFill>
                    <a:schemeClr val="bg1"/>
                  </a:solidFill>
                </a:rPr>
                <a:t>Problem to be solved</a:t>
              </a:r>
              <a:endParaRPr 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19835" y="854864"/>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076688" y="648779"/>
            <a:ext cx="3499485" cy="1010530"/>
            <a:chOff x="849087" y="4237193"/>
            <a:chExt cx="3499485" cy="1010530"/>
          </a:xfrm>
        </p:grpSpPr>
        <p:sp>
          <p:nvSpPr>
            <p:cNvPr id="30" name="文本框 29"/>
            <p:cNvSpPr txBox="1"/>
            <p:nvPr/>
          </p:nvSpPr>
          <p:spPr>
            <a:xfrm>
              <a:off x="849087" y="4237193"/>
              <a:ext cx="3499485" cy="368300"/>
            </a:xfrm>
            <a:prstGeom prst="rect">
              <a:avLst/>
            </a:prstGeom>
            <a:noFill/>
          </p:spPr>
          <p:txBody>
            <a:bodyPr wrap="square" rtlCol="0">
              <a:spAutoFit/>
            </a:bodyPr>
            <a:lstStyle/>
            <a:p>
              <a:r>
                <a:rPr lang="zh-CN" altLang="en-US" dirty="0">
                  <a:solidFill>
                    <a:schemeClr val="bg1"/>
                  </a:solidFill>
                  <a:sym typeface="+mn-ea"/>
                </a:rPr>
                <a:t>思维模式转变不及时</a:t>
              </a:r>
              <a:endParaRPr lang="zh-CN" altLang="en-US" dirty="0">
                <a:solidFill>
                  <a:schemeClr val="bg1"/>
                </a:solidFill>
                <a:sym typeface="+mn-ea"/>
              </a:endParaRPr>
            </a:p>
          </p:txBody>
        </p:sp>
        <p:sp>
          <p:nvSpPr>
            <p:cNvPr id="31" name="文本框 30"/>
            <p:cNvSpPr txBox="1"/>
            <p:nvPr/>
          </p:nvSpPr>
          <p:spPr>
            <a:xfrm>
              <a:off x="849087" y="4617803"/>
              <a:ext cx="3423954" cy="629920"/>
            </a:xfrm>
            <a:prstGeom prst="rect">
              <a:avLst/>
            </a:prstGeom>
            <a:noFill/>
          </p:spPr>
          <p:txBody>
            <a:bodyPr wrap="square" rtlCol="0">
              <a:spAutoFit/>
            </a:bodyPr>
            <a:lstStyle/>
            <a:p>
              <a:pPr>
                <a:lnSpc>
                  <a:spcPct val="125000"/>
                </a:lnSpc>
              </a:pPr>
              <a:r>
                <a:rPr lang="zh-CN" altLang="en-US" sz="1400" dirty="0">
                  <a:solidFill>
                    <a:schemeClr val="bg1"/>
                  </a:solidFill>
                  <a:sym typeface="+mn-ea"/>
                </a:rPr>
                <a:t>未能很好地从中心化的普通网络式思维切换到去中心化的区块链式思维</a:t>
              </a:r>
              <a:endParaRPr lang="zh-CN" altLang="en-US" sz="1400" dirty="0">
                <a:solidFill>
                  <a:schemeClr val="bg1"/>
                </a:solidFill>
                <a:sym typeface="+mn-ea"/>
              </a:endParaRPr>
            </a:p>
          </p:txBody>
        </p:sp>
      </p:grpSp>
      <p:grpSp>
        <p:nvGrpSpPr>
          <p:cNvPr id="9" name="Group 34"/>
          <p:cNvGrpSpPr/>
          <p:nvPr/>
        </p:nvGrpSpPr>
        <p:grpSpPr>
          <a:xfrm>
            <a:off x="1421909" y="992927"/>
            <a:ext cx="281651" cy="409674"/>
            <a:chOff x="4838700" y="2774950"/>
            <a:chExt cx="279400" cy="406400"/>
          </a:xfrm>
          <a:solidFill>
            <a:schemeClr val="bg1"/>
          </a:solidFill>
        </p:grpSpPr>
        <p:sp>
          <p:nvSpPr>
            <p:cNvPr id="10" name="Freeform 60"/>
            <p:cNvSpPr>
              <a:spLocks noEditPoints="1"/>
            </p:cNvSpPr>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1" name="Freeform 66"/>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2" name="Freeform 67"/>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sp>
        <p:nvSpPr>
          <p:cNvPr id="34" name="椭圆 33"/>
          <p:cNvSpPr/>
          <p:nvPr>
            <p:custDataLst>
              <p:tags r:id="rId3"/>
            </p:custDataLst>
          </p:nvPr>
        </p:nvSpPr>
        <p:spPr>
          <a:xfrm>
            <a:off x="6793865" y="2401089"/>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7650718" y="2195004"/>
            <a:ext cx="3499485" cy="1279770"/>
            <a:chOff x="849087" y="4237193"/>
            <a:chExt cx="3499485" cy="1279770"/>
          </a:xfrm>
        </p:grpSpPr>
        <p:sp>
          <p:nvSpPr>
            <p:cNvPr id="36" name="文本框 35"/>
            <p:cNvSpPr txBox="1"/>
            <p:nvPr>
              <p:custDataLst>
                <p:tags r:id="rId4"/>
              </p:custDataLst>
            </p:nvPr>
          </p:nvSpPr>
          <p:spPr>
            <a:xfrm>
              <a:off x="849087" y="4237193"/>
              <a:ext cx="3499485" cy="368300"/>
            </a:xfrm>
            <a:prstGeom prst="rect">
              <a:avLst/>
            </a:prstGeom>
            <a:noFill/>
          </p:spPr>
          <p:txBody>
            <a:bodyPr wrap="square" rtlCol="0">
              <a:spAutoFit/>
            </a:bodyPr>
            <a:p>
              <a:r>
                <a:rPr lang="zh-CN" altLang="en-US" dirty="0">
                  <a:solidFill>
                    <a:schemeClr val="bg1"/>
                  </a:solidFill>
                  <a:sym typeface="+mn-ea"/>
                </a:rPr>
                <a:t>畏难情绪</a:t>
              </a:r>
              <a:endParaRPr lang="zh-CN" altLang="en-US" dirty="0">
                <a:solidFill>
                  <a:schemeClr val="bg1"/>
                </a:solidFill>
                <a:sym typeface="+mn-ea"/>
              </a:endParaRPr>
            </a:p>
          </p:txBody>
        </p:sp>
        <p:sp>
          <p:nvSpPr>
            <p:cNvPr id="37" name="文本框 36"/>
            <p:cNvSpPr txBox="1"/>
            <p:nvPr>
              <p:custDataLst>
                <p:tags r:id="rId5"/>
              </p:custDataLst>
            </p:nvPr>
          </p:nvSpPr>
          <p:spPr>
            <a:xfrm>
              <a:off x="849087" y="4617803"/>
              <a:ext cx="3423954" cy="899160"/>
            </a:xfrm>
            <a:prstGeom prst="rect">
              <a:avLst/>
            </a:prstGeom>
            <a:noFill/>
          </p:spPr>
          <p:txBody>
            <a:bodyPr wrap="square" rtlCol="0">
              <a:spAutoFit/>
            </a:bodyPr>
            <a:p>
              <a:pPr>
                <a:lnSpc>
                  <a:spcPct val="125000"/>
                </a:lnSpc>
              </a:pPr>
              <a:r>
                <a:rPr lang="zh-CN" altLang="en-US" sz="1400" dirty="0">
                  <a:solidFill>
                    <a:schemeClr val="bg1"/>
                  </a:solidFill>
                  <a:sym typeface="+mn-ea"/>
                </a:rPr>
                <a:t>对一些难度较大的工作具有畏难情绪，（例如阅读树状区块链的实现源代码），导致进度不及预期</a:t>
              </a:r>
              <a:endParaRPr lang="zh-CN" altLang="en-US" sz="1400" dirty="0">
                <a:solidFill>
                  <a:schemeClr val="bg1"/>
                </a:solidFill>
                <a:sym typeface="+mn-ea"/>
              </a:endParaRPr>
            </a:p>
          </p:txBody>
        </p:sp>
      </p:grpSp>
      <p:grpSp>
        <p:nvGrpSpPr>
          <p:cNvPr id="38" name="Group 34"/>
          <p:cNvGrpSpPr/>
          <p:nvPr/>
        </p:nvGrpSpPr>
        <p:grpSpPr>
          <a:xfrm>
            <a:off x="6995939" y="2539152"/>
            <a:ext cx="281651" cy="409674"/>
            <a:chOff x="4838700" y="2774950"/>
            <a:chExt cx="279400" cy="406400"/>
          </a:xfrm>
          <a:solidFill>
            <a:schemeClr val="bg1"/>
          </a:solidFill>
        </p:grpSpPr>
        <p:sp>
          <p:nvSpPr>
            <p:cNvPr id="39" name="Freeform 60"/>
            <p:cNvSpPr>
              <a:spLocks noEditPoints="1"/>
            </p:cNvSpPr>
            <p:nvPr>
              <p:custDataLst>
                <p:tags r:id="rId6"/>
              </p:custDataLst>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ln>
          </p:spPr>
          <p:txBody>
            <a:bodyPr vert="horz" wrap="square" lIns="121888" tIns="60944" rIns="121888" bIns="60944" numCol="1" anchor="t" anchorCtr="0" compatLnSpc="1"/>
            <a:p>
              <a:pPr defTabSz="1172210"/>
              <a:endParaRPr lang="ar-SA" sz="3065">
                <a:solidFill>
                  <a:prstClr val="black"/>
                </a:solidFill>
                <a:latin typeface="Open Sans"/>
              </a:endParaRPr>
            </a:p>
          </p:txBody>
        </p:sp>
        <p:sp>
          <p:nvSpPr>
            <p:cNvPr id="40" name="Freeform 66"/>
            <p:cNvSpPr/>
            <p:nvPr>
              <p:custDataLst>
                <p:tags r:id="rId7"/>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ln>
          </p:spPr>
          <p:txBody>
            <a:bodyPr vert="horz" wrap="square" lIns="121888" tIns="60944" rIns="121888" bIns="60944" numCol="1" anchor="t" anchorCtr="0" compatLnSpc="1"/>
            <a:p>
              <a:pPr defTabSz="1172210"/>
              <a:endParaRPr lang="ar-SA" sz="3065">
                <a:solidFill>
                  <a:prstClr val="black"/>
                </a:solidFill>
                <a:latin typeface="Open Sans"/>
              </a:endParaRPr>
            </a:p>
          </p:txBody>
        </p:sp>
        <p:sp>
          <p:nvSpPr>
            <p:cNvPr id="41" name="Freeform 67"/>
            <p:cNvSpPr/>
            <p:nvPr>
              <p:custDataLst>
                <p:tags r:id="rId8"/>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ln>
          </p:spPr>
          <p:txBody>
            <a:bodyPr vert="horz" wrap="square" lIns="121888" tIns="60944" rIns="121888" bIns="60944" numCol="1" anchor="t" anchorCtr="0" compatLnSpc="1"/>
            <a:p>
              <a:pPr defTabSz="1172210"/>
              <a:endParaRPr lang="ar-SA" sz="3065">
                <a:solidFill>
                  <a:prstClr val="black"/>
                </a:solidFill>
                <a:latin typeface="Open Sans"/>
              </a:endParaRPr>
            </a:p>
          </p:txBody>
        </p:sp>
      </p:grpSp>
      <p:sp>
        <p:nvSpPr>
          <p:cNvPr id="42" name="椭圆 41"/>
          <p:cNvSpPr/>
          <p:nvPr>
            <p:custDataLst>
              <p:tags r:id="rId9"/>
            </p:custDataLst>
          </p:nvPr>
        </p:nvSpPr>
        <p:spPr>
          <a:xfrm>
            <a:off x="1219835" y="3411374"/>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2076688" y="3205289"/>
            <a:ext cx="3499485" cy="1010530"/>
            <a:chOff x="849087" y="4237193"/>
            <a:chExt cx="3499485" cy="1010530"/>
          </a:xfrm>
        </p:grpSpPr>
        <p:sp>
          <p:nvSpPr>
            <p:cNvPr id="44" name="文本框 43"/>
            <p:cNvSpPr txBox="1"/>
            <p:nvPr>
              <p:custDataLst>
                <p:tags r:id="rId10"/>
              </p:custDataLst>
            </p:nvPr>
          </p:nvSpPr>
          <p:spPr>
            <a:xfrm>
              <a:off x="849087" y="4237193"/>
              <a:ext cx="3499485" cy="368300"/>
            </a:xfrm>
            <a:prstGeom prst="rect">
              <a:avLst/>
            </a:prstGeom>
            <a:noFill/>
          </p:spPr>
          <p:txBody>
            <a:bodyPr wrap="square" rtlCol="0">
              <a:spAutoFit/>
            </a:bodyPr>
            <a:lstStyle/>
            <a:p>
              <a:r>
                <a:rPr lang="zh-CN" altLang="en-US" dirty="0">
                  <a:solidFill>
                    <a:schemeClr val="bg1"/>
                  </a:solidFill>
                  <a:sym typeface="+mn-ea"/>
                </a:rPr>
                <a:t>时间安排不够妥当</a:t>
              </a:r>
              <a:endParaRPr lang="zh-CN" altLang="en-US" dirty="0">
                <a:solidFill>
                  <a:schemeClr val="bg1"/>
                </a:solidFill>
                <a:sym typeface="+mn-ea"/>
              </a:endParaRPr>
            </a:p>
          </p:txBody>
        </p:sp>
        <p:sp>
          <p:nvSpPr>
            <p:cNvPr id="45" name="文本框 44"/>
            <p:cNvSpPr txBox="1"/>
            <p:nvPr>
              <p:custDataLst>
                <p:tags r:id="rId11"/>
              </p:custDataLst>
            </p:nvPr>
          </p:nvSpPr>
          <p:spPr>
            <a:xfrm>
              <a:off x="849087" y="4617803"/>
              <a:ext cx="3423954" cy="629920"/>
            </a:xfrm>
            <a:prstGeom prst="rect">
              <a:avLst/>
            </a:prstGeom>
            <a:noFill/>
          </p:spPr>
          <p:txBody>
            <a:bodyPr wrap="square" rtlCol="0">
              <a:spAutoFit/>
            </a:bodyPr>
            <a:lstStyle/>
            <a:p>
              <a:pPr>
                <a:lnSpc>
                  <a:spcPct val="125000"/>
                </a:lnSpc>
              </a:pPr>
              <a:r>
                <a:rPr lang="zh-CN" altLang="en-US" sz="1400" dirty="0">
                  <a:solidFill>
                    <a:schemeClr val="bg1"/>
                  </a:solidFill>
                  <a:sym typeface="+mn-ea"/>
                </a:rPr>
                <a:t>对于独立的各项事务应当并行安排工作时间，以节省总时间</a:t>
              </a:r>
              <a:endParaRPr lang="zh-CN" altLang="en-US" sz="1400" dirty="0">
                <a:solidFill>
                  <a:schemeClr val="bg1"/>
                </a:solidFill>
                <a:sym typeface="+mn-ea"/>
              </a:endParaRPr>
            </a:p>
          </p:txBody>
        </p:sp>
      </p:grpSp>
      <p:grpSp>
        <p:nvGrpSpPr>
          <p:cNvPr id="46" name="Group 34"/>
          <p:cNvGrpSpPr/>
          <p:nvPr/>
        </p:nvGrpSpPr>
        <p:grpSpPr>
          <a:xfrm>
            <a:off x="1421909" y="3549437"/>
            <a:ext cx="281651" cy="409674"/>
            <a:chOff x="4838700" y="2774950"/>
            <a:chExt cx="279400" cy="406400"/>
          </a:xfrm>
          <a:solidFill>
            <a:schemeClr val="bg1"/>
          </a:solidFill>
        </p:grpSpPr>
        <p:sp>
          <p:nvSpPr>
            <p:cNvPr id="47" name="Freeform 60"/>
            <p:cNvSpPr>
              <a:spLocks noEditPoints="1"/>
            </p:cNvSpPr>
            <p:nvPr>
              <p:custDataLst>
                <p:tags r:id="rId12"/>
              </p:custDataLst>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48" name="Freeform 66"/>
            <p:cNvSpPr/>
            <p:nvPr>
              <p:custDataLst>
                <p:tags r:id="rId13"/>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49" name="Freeform 67"/>
            <p:cNvSpPr/>
            <p:nvPr>
              <p:custDataLst>
                <p:tags r:id="rId14"/>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sp>
        <p:nvSpPr>
          <p:cNvPr id="50" name="椭圆 49"/>
          <p:cNvSpPr/>
          <p:nvPr>
            <p:custDataLst>
              <p:tags r:id="rId15"/>
            </p:custDataLst>
          </p:nvPr>
        </p:nvSpPr>
        <p:spPr>
          <a:xfrm>
            <a:off x="6793865" y="4704234"/>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7650718" y="4498149"/>
            <a:ext cx="3499485" cy="1279770"/>
            <a:chOff x="849087" y="4237193"/>
            <a:chExt cx="3499485" cy="1279770"/>
          </a:xfrm>
        </p:grpSpPr>
        <p:sp>
          <p:nvSpPr>
            <p:cNvPr id="52" name="文本框 51"/>
            <p:cNvSpPr txBox="1"/>
            <p:nvPr>
              <p:custDataLst>
                <p:tags r:id="rId16"/>
              </p:custDataLst>
            </p:nvPr>
          </p:nvSpPr>
          <p:spPr>
            <a:xfrm>
              <a:off x="849087" y="4237193"/>
              <a:ext cx="3499485" cy="368300"/>
            </a:xfrm>
            <a:prstGeom prst="rect">
              <a:avLst/>
            </a:prstGeom>
            <a:noFill/>
          </p:spPr>
          <p:txBody>
            <a:bodyPr wrap="square" rtlCol="0">
              <a:spAutoFit/>
            </a:bodyPr>
            <a:lstStyle/>
            <a:p>
              <a:r>
                <a:rPr lang="zh-CN" altLang="en-US" dirty="0">
                  <a:solidFill>
                    <a:schemeClr val="bg1"/>
                  </a:solidFill>
                  <a:sym typeface="+mn-ea"/>
                </a:rPr>
                <a:t>沟通不及时</a:t>
              </a:r>
              <a:endParaRPr lang="zh-CN" altLang="en-US" dirty="0">
                <a:solidFill>
                  <a:schemeClr val="bg1"/>
                </a:solidFill>
                <a:sym typeface="+mn-ea"/>
              </a:endParaRPr>
            </a:p>
          </p:txBody>
        </p:sp>
        <p:sp>
          <p:nvSpPr>
            <p:cNvPr id="53" name="文本框 52"/>
            <p:cNvSpPr txBox="1"/>
            <p:nvPr>
              <p:custDataLst>
                <p:tags r:id="rId17"/>
              </p:custDataLst>
            </p:nvPr>
          </p:nvSpPr>
          <p:spPr>
            <a:xfrm>
              <a:off x="849087" y="4617803"/>
              <a:ext cx="3423954" cy="899160"/>
            </a:xfrm>
            <a:prstGeom prst="rect">
              <a:avLst/>
            </a:prstGeom>
            <a:noFill/>
          </p:spPr>
          <p:txBody>
            <a:bodyPr wrap="square" rtlCol="0">
              <a:spAutoFit/>
            </a:bodyPr>
            <a:lstStyle/>
            <a:p>
              <a:pPr>
                <a:lnSpc>
                  <a:spcPct val="125000"/>
                </a:lnSpc>
              </a:pPr>
              <a:r>
                <a:rPr lang="zh-CN" altLang="en-US" sz="1400" dirty="0">
                  <a:solidFill>
                    <a:schemeClr val="bg1"/>
                  </a:solidFill>
                  <a:sym typeface="+mn-ea"/>
                </a:rPr>
                <a:t>和实验室中有工作内容相关的老师、前辈和</a:t>
              </a:r>
              <a:r>
                <a:rPr lang="zh-CN" altLang="en-US" sz="1400" dirty="0">
                  <a:solidFill>
                    <a:schemeClr val="bg1"/>
                  </a:solidFill>
                  <a:sym typeface="+mn-ea"/>
                </a:rPr>
                <a:t>同学沟通不够顺畅，导致获取、提供帮助，和同步进展不够及时</a:t>
              </a:r>
              <a:endParaRPr lang="zh-CN" altLang="en-US" sz="1400" dirty="0">
                <a:solidFill>
                  <a:schemeClr val="bg1"/>
                </a:solidFill>
                <a:sym typeface="+mn-ea"/>
              </a:endParaRPr>
            </a:p>
          </p:txBody>
        </p:sp>
      </p:grpSp>
      <p:grpSp>
        <p:nvGrpSpPr>
          <p:cNvPr id="54" name="Group 34"/>
          <p:cNvGrpSpPr/>
          <p:nvPr/>
        </p:nvGrpSpPr>
        <p:grpSpPr>
          <a:xfrm>
            <a:off x="6995939" y="4842297"/>
            <a:ext cx="281651" cy="409674"/>
            <a:chOff x="4838700" y="2774950"/>
            <a:chExt cx="279400" cy="406400"/>
          </a:xfrm>
          <a:solidFill>
            <a:schemeClr val="bg1"/>
          </a:solidFill>
        </p:grpSpPr>
        <p:sp>
          <p:nvSpPr>
            <p:cNvPr id="55" name="Freeform 60"/>
            <p:cNvSpPr>
              <a:spLocks noEditPoints="1"/>
            </p:cNvSpPr>
            <p:nvPr>
              <p:custDataLst>
                <p:tags r:id="rId18"/>
              </p:custDataLst>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56" name="Freeform 66"/>
            <p:cNvSpPr/>
            <p:nvPr>
              <p:custDataLst>
                <p:tags r:id="rId19"/>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57" name="Freeform 67"/>
            <p:cNvSpPr/>
            <p:nvPr>
              <p:custDataLst>
                <p:tags r:id="rId20"/>
              </p:custDataLst>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04</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04</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后续</a:t>
              </a:r>
              <a:r>
                <a:rPr lang="zh-CN" altLang="en-US" dirty="0">
                  <a:solidFill>
                    <a:schemeClr val="bg1"/>
                  </a:solidFill>
                </a:rPr>
                <a:t>工作</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altLang="zh-CN" sz="1200" dirty="0">
                  <a:solidFill>
                    <a:schemeClr val="bg1"/>
                  </a:solidFill>
                </a:rPr>
                <a:t>Works to be done</a:t>
              </a:r>
              <a:endParaRPr lang="en-US" altLang="zh-CN"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PP_MARK_KEY" val="799f9af7-6803-480d-b1c8-656e3df7a58d"/>
  <p:tag name="COMMONDATA" val="eyJoZGlkIjoiZjliYTJlNDc0MmE2ZWExYWNmZjg3YjUyMjc3NWNhYW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WPS 演示</Application>
  <PresentationFormat>宽屏</PresentationFormat>
  <Paragraphs>133</Paragraphs>
  <Slides>11</Slides>
  <Notes>0</Notes>
  <HiddenSlides>0</HiddenSlides>
  <MMClips>1</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宋体</vt:lpstr>
      <vt:lpstr>Wingdings</vt:lpstr>
      <vt:lpstr>造字工房悦黑体验版常规体</vt:lpstr>
      <vt:lpstr>Agency FB</vt:lpstr>
      <vt:lpstr>Trebuchet MS</vt:lpstr>
      <vt:lpstr>Open Sans</vt:lpstr>
      <vt:lpstr>黑体</vt:lpstr>
      <vt:lpstr>等线</vt:lpstr>
      <vt:lpstr>微软雅黑</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更多免费福利资源教程，请关注微信公众号：陈西设计之家</dc:title>
  <dc:creator>陈西</dc:creator>
  <cp:keywords>更多免费福利资源教程，请关注微信公众号：陈西设计之家</cp:keywords>
  <cp:category>【陈西】设计</cp:category>
  <cp:lastModifiedBy>Endericedragon</cp:lastModifiedBy>
  <cp:revision>116</cp:revision>
  <dcterms:created xsi:type="dcterms:W3CDTF">2018-02-13T13:26:00Z</dcterms:created>
  <dcterms:modified xsi:type="dcterms:W3CDTF">2023-04-09T09:10:54Z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EF35E5D8D1644891A9A3EB863C9E4D33_13</vt:lpwstr>
  </property>
  <property fmtid="{D5CDD505-2E9C-101B-9397-08002B2CF9AE}" pid="3" name="KSOProductBuildVer">
    <vt:lpwstr>2052-11.1.0.14036</vt:lpwstr>
  </property>
</Properties>
</file>