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7"/>
    <p:restoredTop sz="94648"/>
  </p:normalViewPr>
  <p:slideViewPr>
    <p:cSldViewPr snapToGrid="0" snapToObjects="1">
      <p:cViewPr varScale="1">
        <p:scale>
          <a:sx n="121" d="100"/>
          <a:sy n="121" d="100"/>
        </p:scale>
        <p:origin x="448"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10/10/17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819807"/>
            <a:ext cx="7766936" cy="2217683"/>
          </a:xfrm>
        </p:spPr>
        <p:txBody>
          <a:bodyPr/>
          <a:lstStyle/>
          <a:p>
            <a:r>
              <a:rPr lang="zh-CN" altLang="en-US" dirty="0"/>
              <a:t>脑机接口中基于 </a:t>
            </a:r>
            <a:r>
              <a:rPr lang="en-US" altLang="zh-CN" dirty="0"/>
              <a:t>WPD </a:t>
            </a:r>
            <a:r>
              <a:rPr lang="zh-CN" altLang="en-US" dirty="0"/>
              <a:t>和 </a:t>
            </a:r>
            <a:r>
              <a:rPr lang="en-US" altLang="zh-CN" dirty="0"/>
              <a:t>CSP </a:t>
            </a:r>
            <a:r>
              <a:rPr lang="zh-CN" altLang="en-US" dirty="0"/>
              <a:t>的特征</a:t>
            </a:r>
            <a:r>
              <a:rPr lang="zh-CN" altLang="en-US" dirty="0" smtClean="0"/>
              <a:t>提取</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汇报人：陈铭</a:t>
            </a:r>
            <a:endParaRPr kumimoji="1" lang="zh-CN" altLang="en-US" dirty="0"/>
          </a:p>
        </p:txBody>
      </p:sp>
    </p:spTree>
    <p:extLst>
      <p:ext uri="{BB962C8B-B14F-4D97-AF65-F5344CB8AC3E}">
        <p14:creationId xmlns:p14="http://schemas.microsoft.com/office/powerpoint/2010/main" val="64002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0"/>
            <a:ext cx="8596668" cy="5431763"/>
          </a:xfrm>
        </p:spPr>
        <p:txBody>
          <a:bodyPr/>
          <a:lstStyle/>
          <a:p>
            <a:pPr marL="0" indent="457200" defTabSz="914400">
              <a:lnSpc>
                <a:spcPct val="125000"/>
              </a:lnSpc>
              <a:spcBef>
                <a:spcPts val="0"/>
              </a:spcBef>
              <a:buClrTx/>
              <a:buSzTx/>
              <a:buNone/>
            </a:pPr>
            <a:r>
              <a:rPr lang="zh-CN" altLang="en-US" dirty="0">
                <a:latin typeface="STKaiti" charset="-122"/>
                <a:ea typeface="STKaiti" charset="-122"/>
                <a:cs typeface="STKaiti" charset="-122"/>
              </a:rPr>
              <a:t>针对脑机</a:t>
            </a:r>
            <a:r>
              <a:rPr lang="zh-CN" altLang="en-US" dirty="0" smtClean="0">
                <a:latin typeface="STKaiti" charset="-122"/>
                <a:ea typeface="STKaiti" charset="-122"/>
                <a:cs typeface="STKaiti" charset="-122"/>
              </a:rPr>
              <a:t>接口中运动</a:t>
            </a:r>
            <a:r>
              <a:rPr lang="zh-CN" altLang="en-US" dirty="0">
                <a:latin typeface="STKaiti" charset="-122"/>
                <a:ea typeface="STKaiti" charset="-122"/>
                <a:cs typeface="STKaiti" charset="-122"/>
              </a:rPr>
              <a:t>想象任务的特征提取问题，提出了一种小波包</a:t>
            </a:r>
            <a:r>
              <a:rPr lang="zh-CN" altLang="en-US" dirty="0" smtClean="0">
                <a:latin typeface="STKaiti" charset="-122"/>
                <a:ea typeface="STKaiti" charset="-122"/>
                <a:cs typeface="STKaiti" charset="-122"/>
              </a:rPr>
              <a:t>分解</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与</a:t>
            </a:r>
            <a:r>
              <a:rPr lang="zh-CN" altLang="en-US" dirty="0">
                <a:latin typeface="STKaiti" charset="-122"/>
                <a:ea typeface="STKaiti" charset="-122"/>
                <a:cs typeface="STKaiti" charset="-122"/>
              </a:rPr>
              <a:t>共同空间</a:t>
            </a:r>
            <a:r>
              <a:rPr lang="zh-CN" altLang="en-US" dirty="0" smtClean="0">
                <a:latin typeface="STKaiti" charset="-122"/>
                <a:ea typeface="STKaiti" charset="-122"/>
                <a:cs typeface="STKaiti" charset="-122"/>
              </a:rPr>
              <a:t>模式</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相</a:t>
            </a:r>
            <a:r>
              <a:rPr lang="zh-CN" altLang="en-US" dirty="0">
                <a:latin typeface="STKaiti" charset="-122"/>
                <a:ea typeface="STKaiti" charset="-122"/>
                <a:cs typeface="STKaiti" charset="-122"/>
              </a:rPr>
              <a:t>结合的脑电信号特征提取方法</a:t>
            </a:r>
            <a:r>
              <a:rPr lang="zh-CN" altLang="en-US" dirty="0" smtClean="0">
                <a:latin typeface="STKaiti" charset="-122"/>
                <a:ea typeface="STKaiti" charset="-122"/>
                <a:cs typeface="STKaiti" charset="-122"/>
              </a:rPr>
              <a:t>。首先</a:t>
            </a:r>
            <a:r>
              <a:rPr lang="zh-CN" altLang="en-US" dirty="0">
                <a:latin typeface="STKaiti" charset="-122"/>
                <a:ea typeface="STKaiti" charset="-122"/>
                <a:cs typeface="STKaiti" charset="-122"/>
              </a:rPr>
              <a:t>选择 </a:t>
            </a:r>
            <a:r>
              <a:rPr lang="en-US" altLang="zh-CN" dirty="0">
                <a:latin typeface="STKaiti" charset="-122"/>
                <a:ea typeface="STKaiti" charset="-122"/>
                <a:cs typeface="STKaiti" charset="-122"/>
              </a:rPr>
              <a:t>7 </a:t>
            </a:r>
            <a:r>
              <a:rPr lang="zh-CN" altLang="en-US" dirty="0">
                <a:latin typeface="STKaiti" charset="-122"/>
                <a:ea typeface="STKaiti" charset="-122"/>
                <a:cs typeface="STKaiti" charset="-122"/>
              </a:rPr>
              <a:t>个重要导联的脑</a:t>
            </a:r>
            <a:r>
              <a:rPr lang="zh-CN" altLang="en-US" dirty="0" smtClean="0">
                <a:latin typeface="STKaiti" charset="-122"/>
                <a:ea typeface="STKaiti" charset="-122"/>
                <a:cs typeface="STKaiti" charset="-122"/>
              </a:rPr>
              <a:t>电信号</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用</a:t>
            </a:r>
            <a:r>
              <a:rPr lang="en-US" altLang="zh-CN" dirty="0" err="1" smtClean="0">
                <a:latin typeface="STKaiti" charset="-122"/>
                <a:ea typeface="STKaiti" charset="-122"/>
                <a:cs typeface="STKaiti" charset="-122"/>
              </a:rPr>
              <a:t>haar</a:t>
            </a:r>
            <a:r>
              <a:rPr lang="zh-CN" altLang="en-US" dirty="0" smtClean="0">
                <a:latin typeface="STKaiti" charset="-122"/>
                <a:ea typeface="STKaiti" charset="-122"/>
                <a:cs typeface="STKaiti" charset="-122"/>
              </a:rPr>
              <a:t>小波</a:t>
            </a:r>
            <a:r>
              <a:rPr lang="zh-CN" altLang="en-US" dirty="0">
                <a:latin typeface="STKaiti" charset="-122"/>
                <a:ea typeface="STKaiti" charset="-122"/>
                <a:cs typeface="STKaiti" charset="-122"/>
              </a:rPr>
              <a:t>基进行三阶 </a:t>
            </a:r>
            <a:r>
              <a:rPr lang="en-US" altLang="zh-CN" dirty="0">
                <a:latin typeface="STKaiti" charset="-122"/>
                <a:ea typeface="STKaiti" charset="-122"/>
                <a:cs typeface="STKaiti" charset="-122"/>
              </a:rPr>
              <a:t>WPD </a:t>
            </a:r>
            <a:r>
              <a:rPr lang="zh-CN" altLang="en-US" dirty="0" smtClean="0">
                <a:latin typeface="STKaiti" charset="-122"/>
                <a:ea typeface="STKaiti" charset="-122"/>
                <a:cs typeface="STKaiti" charset="-122"/>
              </a:rPr>
              <a:t>分解</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然后</a:t>
            </a:r>
            <a:r>
              <a:rPr lang="zh-CN" altLang="en-US" dirty="0">
                <a:latin typeface="STKaiti" charset="-122"/>
                <a:ea typeface="STKaiti" charset="-122"/>
                <a:cs typeface="STKaiti" charset="-122"/>
              </a:rPr>
              <a:t>对每个导联分解后的</a:t>
            </a:r>
            <a:r>
              <a:rPr lang="zh-CN" altLang="en-US" dirty="0" smtClean="0">
                <a:latin typeface="STKaiti" charset="-122"/>
                <a:ea typeface="STKaiti" charset="-122"/>
                <a:cs typeface="STKaiti" charset="-122"/>
              </a:rPr>
              <a:t>其中</a:t>
            </a:r>
            <a:r>
              <a:rPr lang="en-US" altLang="zh-CN" dirty="0" smtClean="0">
                <a:latin typeface="STKaiti" charset="-122"/>
                <a:ea typeface="STKaiti" charset="-122"/>
                <a:cs typeface="STKaiti" charset="-122"/>
              </a:rPr>
              <a:t>5</a:t>
            </a:r>
            <a:r>
              <a:rPr lang="zh-CN" altLang="en-US" dirty="0" smtClean="0">
                <a:latin typeface="STKaiti" charset="-122"/>
                <a:ea typeface="STKaiti" charset="-122"/>
                <a:cs typeface="STKaiti" charset="-122"/>
              </a:rPr>
              <a:t>个子</a:t>
            </a:r>
            <a:r>
              <a:rPr lang="zh-CN" altLang="en-US" dirty="0">
                <a:latin typeface="STKaiti" charset="-122"/>
                <a:ea typeface="STKaiti" charset="-122"/>
                <a:cs typeface="STKaiti" charset="-122"/>
              </a:rPr>
              <a:t>带进行重构，获取相关频域</a:t>
            </a:r>
            <a:r>
              <a:rPr lang="zh-CN" altLang="en-US" dirty="0" smtClean="0">
                <a:latin typeface="STKaiti" charset="-122"/>
                <a:ea typeface="STKaiti" charset="-122"/>
                <a:cs typeface="STKaiti" charset="-122"/>
              </a:rPr>
              <a:t>信息</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最后</a:t>
            </a:r>
            <a:r>
              <a:rPr lang="zh-CN" altLang="en-US" dirty="0">
                <a:latin typeface="STKaiti" charset="-122"/>
                <a:ea typeface="STKaiti" charset="-122"/>
                <a:cs typeface="STKaiti" charset="-122"/>
              </a:rPr>
              <a:t>对重构后信号</a:t>
            </a:r>
            <a:r>
              <a:rPr lang="zh-CN" altLang="en-US" dirty="0" smtClean="0">
                <a:latin typeface="STKaiti" charset="-122"/>
                <a:ea typeface="STKaiti" charset="-122"/>
                <a:cs typeface="STKaiti" charset="-122"/>
              </a:rPr>
              <a:t>利用</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特征</a:t>
            </a:r>
            <a:r>
              <a:rPr lang="zh-CN" altLang="en-US" dirty="0">
                <a:latin typeface="STKaiti" charset="-122"/>
                <a:ea typeface="STKaiti" charset="-122"/>
                <a:cs typeface="STKaiti" charset="-122"/>
              </a:rPr>
              <a:t>提取，获得六维特征向量</a:t>
            </a:r>
            <a:r>
              <a:rPr lang="zh-CN" altLang="en-US" dirty="0" smtClean="0">
                <a:latin typeface="STKaiti" charset="-122"/>
                <a:ea typeface="STKaiti" charset="-122"/>
                <a:cs typeface="STKaiti" charset="-122"/>
              </a:rPr>
              <a:t>。</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与</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相</a:t>
            </a:r>
            <a:r>
              <a:rPr lang="zh-CN" altLang="en-US" dirty="0">
                <a:latin typeface="STKaiti" charset="-122"/>
                <a:ea typeface="STKaiti" charset="-122"/>
                <a:cs typeface="STKaiti" charset="-122"/>
              </a:rPr>
              <a:t>结合能够充分</a:t>
            </a:r>
            <a:r>
              <a:rPr lang="zh-CN" altLang="en-US" dirty="0" smtClean="0">
                <a:latin typeface="STKaiti" charset="-122"/>
                <a:ea typeface="STKaiti" charset="-122"/>
                <a:cs typeface="STKaiti" charset="-122"/>
              </a:rPr>
              <a:t>利用</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的</a:t>
            </a:r>
            <a:r>
              <a:rPr lang="zh-CN" altLang="en-US" dirty="0">
                <a:latin typeface="STKaiti" charset="-122"/>
                <a:ea typeface="STKaiti" charset="-122"/>
                <a:cs typeface="STKaiti" charset="-122"/>
              </a:rPr>
              <a:t>时频特性，有效</a:t>
            </a:r>
            <a:r>
              <a:rPr lang="zh-CN" altLang="en-US" dirty="0" smtClean="0">
                <a:latin typeface="STKaiti" charset="-122"/>
                <a:ea typeface="STKaiti" charset="-122"/>
                <a:cs typeface="STKaiti" charset="-122"/>
              </a:rPr>
              <a:t>避免</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要求</a:t>
            </a:r>
            <a:r>
              <a:rPr lang="zh-CN" altLang="en-US" dirty="0">
                <a:latin typeface="STKaiti" charset="-122"/>
                <a:ea typeface="STKaiti" charset="-122"/>
                <a:cs typeface="STKaiti" charset="-122"/>
              </a:rPr>
              <a:t>输入导联数</a:t>
            </a:r>
            <a:r>
              <a:rPr lang="zh-CN" altLang="en-US" dirty="0" smtClean="0">
                <a:latin typeface="STKaiti" charset="-122"/>
                <a:ea typeface="STKaiti" charset="-122"/>
                <a:cs typeface="STKaiti" charset="-122"/>
              </a:rPr>
              <a:t>过多</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缺乏</a:t>
            </a:r>
            <a:r>
              <a:rPr lang="zh-CN" altLang="en-US" dirty="0">
                <a:latin typeface="STKaiti" charset="-122"/>
                <a:ea typeface="STKaiti" charset="-122"/>
                <a:cs typeface="STKaiti" charset="-122"/>
              </a:rPr>
              <a:t>频域信息等</a:t>
            </a:r>
            <a:r>
              <a:rPr lang="zh-CN" altLang="en-US" dirty="0" smtClean="0">
                <a:latin typeface="STKaiti" charset="-122"/>
                <a:ea typeface="STKaiti" charset="-122"/>
                <a:cs typeface="STKaiti" charset="-122"/>
              </a:rPr>
              <a:t>缺陷。</a:t>
            </a:r>
            <a:endParaRPr lang="zh-CN" altLang="en-US" dirty="0">
              <a:latin typeface="STKaiti" charset="-122"/>
              <a:ea typeface="STKaiti" charset="-122"/>
              <a:cs typeface="STKaiti" charset="-122"/>
            </a:endParaRPr>
          </a:p>
        </p:txBody>
      </p:sp>
    </p:spTree>
    <p:extLst>
      <p:ext uri="{BB962C8B-B14F-4D97-AF65-F5344CB8AC3E}">
        <p14:creationId xmlns:p14="http://schemas.microsoft.com/office/powerpoint/2010/main" val="1903643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indent="457200" defTabSz="914400">
              <a:lnSpc>
                <a:spcPct val="125000"/>
              </a:lnSpc>
              <a:spcBef>
                <a:spcPts val="0"/>
              </a:spcBef>
              <a:buClrTx/>
              <a:buSzTx/>
              <a:buNone/>
            </a:pPr>
            <a:r>
              <a:rPr lang="zh-CN" altLang="en-US" dirty="0" smtClean="0">
                <a:latin typeface="STKaiti" charset="-122"/>
                <a:ea typeface="STKaiti" charset="-122"/>
                <a:cs typeface="STKaiti" charset="-122"/>
              </a:rPr>
              <a:t>小波包分解</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减少了</a:t>
            </a:r>
            <a:r>
              <a:rPr lang="en-US" altLang="zh-CN" dirty="0" smtClean="0">
                <a:latin typeface="STKaiti" charset="-122"/>
                <a:ea typeface="STKaiti" charset="-122"/>
                <a:cs typeface="STKaiti" charset="-122"/>
              </a:rPr>
              <a:t>EEG</a:t>
            </a:r>
            <a:r>
              <a:rPr lang="zh-CN" altLang="en-US" dirty="0" smtClean="0">
                <a:latin typeface="STKaiti" charset="-122"/>
                <a:ea typeface="STKaiti" charset="-122"/>
                <a:cs typeface="STKaiti" charset="-122"/>
              </a:rPr>
              <a:t>信号</a:t>
            </a:r>
            <a:r>
              <a:rPr lang="zh-CN" altLang="en-US" dirty="0">
                <a:latin typeface="STKaiti" charset="-122"/>
                <a:ea typeface="STKaiti" charset="-122"/>
                <a:cs typeface="STKaiti" charset="-122"/>
              </a:rPr>
              <a:t>输入导联数又引入了频域信息</a:t>
            </a:r>
            <a:r>
              <a:rPr lang="zh-CN" altLang="en-US" dirty="0" smtClean="0">
                <a:latin typeface="STKaiti" charset="-122"/>
                <a:ea typeface="STKaiti" charset="-122"/>
                <a:cs typeface="STKaiti" charset="-122"/>
              </a:rPr>
              <a:t>，有效</a:t>
            </a:r>
            <a:r>
              <a:rPr lang="zh-CN" altLang="en-US" dirty="0">
                <a:latin typeface="STKaiti" charset="-122"/>
                <a:ea typeface="STKaiti" charset="-122"/>
                <a:cs typeface="STKaiti" charset="-122"/>
              </a:rPr>
              <a:t>滤</a:t>
            </a:r>
            <a:r>
              <a:rPr lang="zh-CN" altLang="en-US" dirty="0" smtClean="0">
                <a:latin typeface="STKaiti" charset="-122"/>
                <a:ea typeface="STKaiti" charset="-122"/>
                <a:cs typeface="STKaiti" charset="-122"/>
              </a:rPr>
              <a:t>除与</a:t>
            </a:r>
            <a:r>
              <a:rPr lang="zh-CN" altLang="en-US" dirty="0">
                <a:latin typeface="STKaiti" charset="-122"/>
                <a:ea typeface="STKaiti" charset="-122"/>
                <a:cs typeface="STKaiti" charset="-122"/>
              </a:rPr>
              <a:t>运动想象无关的频率成分</a:t>
            </a:r>
            <a:r>
              <a:rPr lang="zh-CN" altLang="en-US" dirty="0">
                <a:latin typeface="STKaiti" charset="-122"/>
                <a:ea typeface="STKaiti" charset="-122"/>
                <a:cs typeface="STKaiti" charset="-122"/>
              </a:rPr>
              <a:t>。</a:t>
            </a:r>
            <a:r>
              <a:rPr lang="zh-CN" altLang="en-US" dirty="0">
                <a:latin typeface="STKaiti" charset="-122"/>
                <a:ea typeface="STKaiti" charset="-122"/>
                <a:cs typeface="STKaiti" charset="-122"/>
              </a:rPr>
              <a:t>在较少的输入导联数的</a:t>
            </a:r>
            <a:r>
              <a:rPr lang="zh-CN" altLang="en-US" dirty="0" smtClean="0">
                <a:latin typeface="STKaiti" charset="-122"/>
                <a:ea typeface="STKaiti" charset="-122"/>
                <a:cs typeface="STKaiti" charset="-122"/>
              </a:rPr>
              <a:t>情况</a:t>
            </a:r>
            <a:r>
              <a:rPr lang="zh-CN" altLang="en-US" dirty="0">
                <a:latin typeface="STKaiti" charset="-122"/>
                <a:ea typeface="STKaiti" charset="-122"/>
                <a:cs typeface="STKaiti" charset="-122"/>
              </a:rPr>
              <a:t>下，</a:t>
            </a:r>
            <a:r>
              <a:rPr lang="zh-CN" altLang="en-US" dirty="0" smtClean="0">
                <a:latin typeface="STKaiti" charset="-122"/>
                <a:ea typeface="STKaiti" charset="-122"/>
                <a:cs typeface="STKaiti" charset="-122"/>
              </a:rPr>
              <a:t>通过</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将</a:t>
            </a:r>
            <a:r>
              <a:rPr lang="zh-CN" altLang="en-US" dirty="0">
                <a:latin typeface="STKaiti" charset="-122"/>
                <a:ea typeface="STKaiti" charset="-122"/>
                <a:cs typeface="STKaiti" charset="-122"/>
              </a:rPr>
              <a:t>每个导联分解</a:t>
            </a:r>
            <a:r>
              <a:rPr lang="zh-CN" altLang="en-US" dirty="0" smtClean="0">
                <a:latin typeface="STKaiti" charset="-122"/>
                <a:ea typeface="STKaiti" charset="-122"/>
                <a:cs typeface="STKaiti" charset="-122"/>
              </a:rPr>
              <a:t>为</a:t>
            </a:r>
            <a:r>
              <a:rPr lang="en-US" altLang="zh-CN" dirty="0" smtClean="0">
                <a:latin typeface="STKaiti" charset="-122"/>
                <a:ea typeface="STKaiti" charset="-122"/>
                <a:cs typeface="STKaiti" charset="-122"/>
              </a:rPr>
              <a:t>5</a:t>
            </a:r>
            <a:r>
              <a:rPr lang="zh-CN" altLang="en-US" dirty="0" smtClean="0">
                <a:latin typeface="STKaiti" charset="-122"/>
                <a:ea typeface="STKaiti" charset="-122"/>
                <a:cs typeface="STKaiti" charset="-122"/>
              </a:rPr>
              <a:t>维信</a:t>
            </a:r>
            <a:r>
              <a:rPr lang="zh-CN" altLang="en-US" dirty="0">
                <a:latin typeface="STKaiti" charset="-122"/>
                <a:ea typeface="STKaiti" charset="-122"/>
                <a:cs typeface="STKaiti" charset="-122"/>
              </a:rPr>
              <a:t>号，从而</a:t>
            </a:r>
            <a:r>
              <a:rPr lang="zh-CN" altLang="en-US" dirty="0" smtClean="0">
                <a:latin typeface="STKaiti" charset="-122"/>
                <a:ea typeface="STKaiti" charset="-122"/>
                <a:cs typeface="STKaiti" charset="-122"/>
              </a:rPr>
              <a:t>弥补了</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特征</a:t>
            </a:r>
            <a:r>
              <a:rPr lang="zh-CN" altLang="en-US" dirty="0">
                <a:latin typeface="STKaiti" charset="-122"/>
                <a:ea typeface="STKaiti" charset="-122"/>
                <a:cs typeface="STKaiti" charset="-122"/>
              </a:rPr>
              <a:t>提取算法的缺陷</a:t>
            </a:r>
            <a:r>
              <a:rPr lang="zh-CN" altLang="en-US" dirty="0" smtClean="0">
                <a:latin typeface="STKaiti" charset="-122"/>
                <a:ea typeface="STKaiti" charset="-122"/>
                <a:cs typeface="STKaiti" charset="-122"/>
              </a:rPr>
              <a:t>。</a:t>
            </a:r>
            <a:r>
              <a:rPr kumimoji="1" lang="zh-CN" altLang="en-US" dirty="0" smtClean="0">
                <a:latin typeface="STKaiti" charset="-122"/>
                <a:ea typeface="STKaiti" charset="-122"/>
                <a:cs typeface="STKaiti" charset="-122"/>
              </a:rPr>
              <a:t>离散小波变换可以被表示成由低通滤波器和高通滤波器组成的一棵树，原始信号通过这样的一对滤波器进行的分解叫做一级分解，而分解过程可以进行多级分解，取决于数据和用户的需要，小波包分解树对高低频分量都进行了分解。</a:t>
            </a:r>
            <a:endParaRPr lang="zh-CN" altLang="en-US" dirty="0">
              <a:latin typeface="STKaiti" charset="-122"/>
              <a:ea typeface="STKaiti" charset="-122"/>
              <a:cs typeface="STKaiti"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261" y="2743200"/>
            <a:ext cx="4342525" cy="3060970"/>
          </a:xfrm>
          <a:prstGeom prst="rect">
            <a:avLst/>
          </a:prstGeom>
        </p:spPr>
      </p:pic>
    </p:spTree>
    <p:extLst>
      <p:ext uri="{BB962C8B-B14F-4D97-AF65-F5344CB8AC3E}">
        <p14:creationId xmlns:p14="http://schemas.microsoft.com/office/powerpoint/2010/main" val="23842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indent="457200" defTabSz="914400">
              <a:lnSpc>
                <a:spcPct val="125000"/>
              </a:lnSpc>
              <a:spcBef>
                <a:spcPts val="0"/>
              </a:spcBef>
              <a:buClrTx/>
              <a:buSzTx/>
              <a:buNone/>
            </a:pPr>
            <a:r>
              <a:rPr lang="zh-CN" altLang="en-US" dirty="0" smtClean="0">
                <a:latin typeface="STKaiti" charset="-122"/>
                <a:ea typeface="STKaiti" charset="-122"/>
                <a:cs typeface="STKaiti" charset="-122"/>
              </a:rPr>
              <a:t>随着</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的</a:t>
            </a:r>
            <a:r>
              <a:rPr lang="zh-CN" altLang="en-US" dirty="0">
                <a:latin typeface="STKaiti" charset="-122"/>
                <a:ea typeface="STKaiti" charset="-122"/>
                <a:cs typeface="STKaiti" charset="-122"/>
              </a:rPr>
              <a:t>进行，时窗口</a:t>
            </a:r>
            <a:r>
              <a:rPr lang="zh-CN" altLang="en-US" dirty="0" smtClean="0">
                <a:latin typeface="STKaiti" charset="-122"/>
                <a:ea typeface="STKaiti" charset="-122"/>
                <a:cs typeface="STKaiti" charset="-122"/>
              </a:rPr>
              <a:t>长度和</a:t>
            </a:r>
            <a:r>
              <a:rPr lang="zh-CN" altLang="en-US" dirty="0">
                <a:latin typeface="STKaiti" charset="-122"/>
                <a:ea typeface="STKaiti" charset="-122"/>
                <a:cs typeface="STKaiti" charset="-122"/>
              </a:rPr>
              <a:t>频窗高度也在不断发生调整性变化，但窗口面积</a:t>
            </a:r>
            <a:r>
              <a:rPr lang="zh-CN" altLang="en-US" dirty="0" smtClean="0">
                <a:latin typeface="STKaiti" charset="-122"/>
                <a:ea typeface="STKaiti" charset="-122"/>
                <a:cs typeface="STKaiti" charset="-122"/>
              </a:rPr>
              <a:t>保持不变。</a:t>
            </a:r>
            <a:endParaRPr lang="zh-CN" altLang="en-US" dirty="0">
              <a:latin typeface="STKaiti" charset="-122"/>
              <a:ea typeface="STKaiti" charset="-122"/>
              <a:cs typeface="STKait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468" y="1674044"/>
            <a:ext cx="4724400" cy="3530600"/>
          </a:xfrm>
          <a:prstGeom prst="rect">
            <a:avLst/>
          </a:prstGeom>
        </p:spPr>
      </p:pic>
    </p:spTree>
    <p:extLst>
      <p:ext uri="{BB962C8B-B14F-4D97-AF65-F5344CB8AC3E}">
        <p14:creationId xmlns:p14="http://schemas.microsoft.com/office/powerpoint/2010/main" val="196398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indent="457200" defTabSz="914400">
              <a:lnSpc>
                <a:spcPct val="125000"/>
              </a:lnSpc>
              <a:spcBef>
                <a:spcPts val="0"/>
              </a:spcBef>
              <a:buClrTx/>
              <a:buSzTx/>
              <a:buNone/>
            </a:pPr>
            <a:r>
              <a:rPr lang="en-US" altLang="zh-CN" dirty="0">
                <a:latin typeface="STKaiti" charset="-122"/>
                <a:ea typeface="STKaiti" charset="-122"/>
                <a:cs typeface="STKaiti" charset="-122"/>
              </a:rPr>
              <a:t>WPD </a:t>
            </a:r>
            <a:r>
              <a:rPr lang="zh-CN" altLang="en-US" dirty="0">
                <a:latin typeface="STKaiti" charset="-122"/>
                <a:ea typeface="STKaiti" charset="-122"/>
                <a:cs typeface="STKaiti" charset="-122"/>
              </a:rPr>
              <a:t>与 </a:t>
            </a:r>
            <a:r>
              <a:rPr lang="en-US" altLang="zh-CN" dirty="0">
                <a:latin typeface="STKaiti" charset="-122"/>
                <a:ea typeface="STKaiti" charset="-122"/>
                <a:cs typeface="STKaiti" charset="-122"/>
              </a:rPr>
              <a:t>CSP </a:t>
            </a:r>
            <a:r>
              <a:rPr lang="zh-CN" altLang="en-US" dirty="0">
                <a:latin typeface="STKaiti" charset="-122"/>
                <a:ea typeface="STKaiti" charset="-122"/>
                <a:cs typeface="STKaiti" charset="-122"/>
              </a:rPr>
              <a:t>相</a:t>
            </a:r>
            <a:r>
              <a:rPr lang="zh-CN" altLang="en-US" dirty="0" smtClean="0">
                <a:latin typeface="STKaiti" charset="-122"/>
                <a:ea typeface="STKaiti" charset="-122"/>
                <a:cs typeface="STKaiti" charset="-122"/>
              </a:rPr>
              <a:t>结合</a:t>
            </a:r>
            <a:endParaRPr lang="en-US" altLang="zh-CN" dirty="0" smtClean="0">
              <a:latin typeface="STKaiti" charset="-122"/>
              <a:ea typeface="STKaiti" charset="-122"/>
              <a:cs typeface="STKaiti" charset="-122"/>
            </a:endParaRPr>
          </a:p>
          <a:p>
            <a:pPr marL="0" indent="457200" defTabSz="914400">
              <a:lnSpc>
                <a:spcPct val="125000"/>
              </a:lnSpc>
              <a:spcBef>
                <a:spcPts val="0"/>
              </a:spcBef>
              <a:buClrTx/>
              <a:buSzTx/>
              <a:buNone/>
            </a:pPr>
            <a:r>
              <a:rPr lang="zh-CN" altLang="en-US" dirty="0" smtClean="0">
                <a:latin typeface="STKaiti" charset="-122"/>
                <a:ea typeface="STKaiti" charset="-122"/>
                <a:cs typeface="STKaiti" charset="-122"/>
              </a:rPr>
              <a:t>在</a:t>
            </a:r>
            <a:r>
              <a:rPr lang="zh-CN" altLang="en-US" dirty="0">
                <a:latin typeface="STKaiti" charset="-122"/>
                <a:ea typeface="STKaiti" charset="-122"/>
                <a:cs typeface="STKaiti" charset="-122"/>
              </a:rPr>
              <a:t>输入待分析的运动</a:t>
            </a:r>
            <a:r>
              <a:rPr lang="zh-CN" altLang="en-US" dirty="0" smtClean="0">
                <a:latin typeface="STKaiti" charset="-122"/>
                <a:ea typeface="STKaiti" charset="-122"/>
                <a:cs typeface="STKaiti" charset="-122"/>
              </a:rPr>
              <a:t>想象</a:t>
            </a:r>
            <a:r>
              <a:rPr lang="en-US" altLang="zh-CN" dirty="0" smtClean="0">
                <a:latin typeface="STKaiti" charset="-122"/>
                <a:ea typeface="STKaiti" charset="-122"/>
                <a:cs typeface="STKaiti" charset="-122"/>
              </a:rPr>
              <a:t>EEG</a:t>
            </a:r>
            <a:r>
              <a:rPr lang="zh-CN" altLang="en-US" dirty="0" smtClean="0">
                <a:latin typeface="STKaiti" charset="-122"/>
                <a:ea typeface="STKaiti" charset="-122"/>
                <a:cs typeface="STKaiti" charset="-122"/>
              </a:rPr>
              <a:t>信号中</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选择与</a:t>
            </a:r>
            <a:r>
              <a:rPr lang="zh-CN" altLang="en-US" dirty="0">
                <a:latin typeface="STKaiti" charset="-122"/>
                <a:ea typeface="STKaiti" charset="-122"/>
                <a:cs typeface="STKaiti" charset="-122"/>
              </a:rPr>
              <a:t>运动想象最相关</a:t>
            </a:r>
            <a:r>
              <a:rPr lang="zh-CN" altLang="en-US" dirty="0" smtClean="0">
                <a:latin typeface="STKaiti" charset="-122"/>
                <a:ea typeface="STKaiti" charset="-122"/>
                <a:cs typeface="STKaiti" charset="-122"/>
              </a:rPr>
              <a:t>的</a:t>
            </a:r>
            <a:r>
              <a:rPr lang="en-US" altLang="zh-CN" dirty="0" smtClean="0">
                <a:latin typeface="STKaiti" charset="-122"/>
                <a:ea typeface="STKaiti" charset="-122"/>
                <a:cs typeface="STKaiti" charset="-122"/>
              </a:rPr>
              <a:t>7</a:t>
            </a:r>
            <a:r>
              <a:rPr lang="zh-CN" altLang="en-US" dirty="0" smtClean="0">
                <a:latin typeface="STKaiti" charset="-122"/>
                <a:ea typeface="STKaiti" charset="-122"/>
                <a:cs typeface="STKaiti" charset="-122"/>
              </a:rPr>
              <a:t>个</a:t>
            </a:r>
            <a:r>
              <a:rPr lang="zh-CN" altLang="en-US" dirty="0">
                <a:latin typeface="STKaiti" charset="-122"/>
                <a:ea typeface="STKaiti" charset="-122"/>
                <a:cs typeface="STKaiti" charset="-122"/>
              </a:rPr>
              <a:t>重要导</a:t>
            </a:r>
            <a:r>
              <a:rPr lang="zh-CN" altLang="en-US" dirty="0" smtClean="0">
                <a:latin typeface="STKaiti" charset="-122"/>
                <a:ea typeface="STKaiti" charset="-122"/>
                <a:cs typeface="STKaiti" charset="-122"/>
              </a:rPr>
              <a:t>联</a:t>
            </a:r>
            <a:r>
              <a:rPr lang="en-US" altLang="zh-CN" dirty="0">
                <a:latin typeface="STKaiti" charset="-122"/>
                <a:ea typeface="STKaiti" charset="-122"/>
                <a:cs typeface="STKaiti" charset="-122"/>
              </a:rPr>
              <a:t>(</a:t>
            </a:r>
            <a:r>
              <a:rPr lang="en-US" altLang="zh-CN" dirty="0" smtClean="0">
                <a:latin typeface="STKaiti" charset="-122"/>
                <a:ea typeface="STKaiti" charset="-122"/>
                <a:cs typeface="STKaiti" charset="-122"/>
              </a:rPr>
              <a:t>C1,C2,C3,C4,C5,C6,Cz)</a:t>
            </a:r>
            <a:r>
              <a:rPr lang="zh-CN" altLang="en-US" dirty="0" smtClean="0">
                <a:latin typeface="STKaiti" charset="-122"/>
                <a:ea typeface="STKaiti" charset="-122"/>
                <a:cs typeface="STKaiti" charset="-122"/>
              </a:rPr>
              <a:t>。由于</a:t>
            </a:r>
            <a:r>
              <a:rPr lang="en-US" altLang="zh-CN" dirty="0" err="1" smtClean="0">
                <a:latin typeface="STKaiti" charset="-122"/>
                <a:ea typeface="STKaiti" charset="-122"/>
                <a:cs typeface="STKaiti" charset="-122"/>
              </a:rPr>
              <a:t>haar</a:t>
            </a:r>
            <a:r>
              <a:rPr lang="zh-CN" altLang="en-US" dirty="0" smtClean="0">
                <a:latin typeface="STKaiti" charset="-122"/>
                <a:ea typeface="STKaiti" charset="-122"/>
                <a:cs typeface="STKaiti" charset="-122"/>
              </a:rPr>
              <a:t>小波</a:t>
            </a:r>
            <a:r>
              <a:rPr lang="zh-CN" altLang="en-US" dirty="0">
                <a:latin typeface="STKaiti" charset="-122"/>
                <a:ea typeface="STKaiti" charset="-122"/>
                <a:cs typeface="STKaiti" charset="-122"/>
              </a:rPr>
              <a:t>基具有实现</a:t>
            </a:r>
            <a:r>
              <a:rPr lang="zh-CN" altLang="en-US" dirty="0" smtClean="0">
                <a:latin typeface="STKaiti" charset="-122"/>
                <a:ea typeface="STKaiti" charset="-122"/>
                <a:cs typeface="STKaiti" charset="-122"/>
              </a:rPr>
              <a:t>简单</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运算</a:t>
            </a:r>
            <a:r>
              <a:rPr lang="zh-CN" altLang="en-US" dirty="0">
                <a:latin typeface="STKaiti" charset="-122"/>
                <a:ea typeface="STKaiti" charset="-122"/>
                <a:cs typeface="STKaiti" charset="-122"/>
              </a:rPr>
              <a:t>速度</a:t>
            </a:r>
            <a:r>
              <a:rPr lang="zh-CN" altLang="en-US" dirty="0" smtClean="0">
                <a:latin typeface="STKaiti" charset="-122"/>
                <a:ea typeface="STKaiti" charset="-122"/>
                <a:cs typeface="STKaiti" charset="-122"/>
              </a:rPr>
              <a:t>快的优点</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对</a:t>
            </a:r>
            <a:r>
              <a:rPr lang="en-US" altLang="zh-CN" dirty="0" smtClean="0">
                <a:latin typeface="STKaiti" charset="-122"/>
                <a:ea typeface="STKaiti" charset="-122"/>
                <a:cs typeface="STKaiti" charset="-122"/>
              </a:rPr>
              <a:t>7</a:t>
            </a:r>
            <a:r>
              <a:rPr lang="zh-CN" altLang="en-US" dirty="0" smtClean="0">
                <a:latin typeface="STKaiti" charset="-122"/>
                <a:ea typeface="STKaiti" charset="-122"/>
                <a:cs typeface="STKaiti" charset="-122"/>
              </a:rPr>
              <a:t>导联</a:t>
            </a:r>
            <a:r>
              <a:rPr lang="en-US" altLang="zh-CN" dirty="0" smtClean="0">
                <a:latin typeface="STKaiti" charset="-122"/>
                <a:ea typeface="STKaiti" charset="-122"/>
                <a:cs typeface="STKaiti" charset="-122"/>
              </a:rPr>
              <a:t>EEG</a:t>
            </a:r>
            <a:r>
              <a:rPr lang="zh-CN" altLang="en-US" dirty="0" smtClean="0">
                <a:latin typeface="STKaiti" charset="-122"/>
                <a:ea typeface="STKaiti" charset="-122"/>
                <a:cs typeface="STKaiti" charset="-122"/>
              </a:rPr>
              <a:t>信号分别进行</a:t>
            </a:r>
            <a:r>
              <a:rPr lang="en-US" altLang="zh-CN" dirty="0" smtClean="0">
                <a:latin typeface="STKaiti" charset="-122"/>
                <a:ea typeface="STKaiti" charset="-122"/>
                <a:cs typeface="STKaiti" charset="-122"/>
              </a:rPr>
              <a:t>3</a:t>
            </a:r>
            <a:r>
              <a:rPr lang="zh-CN" altLang="en-US" dirty="0" smtClean="0">
                <a:latin typeface="STKaiti" charset="-122"/>
                <a:ea typeface="STKaiti" charset="-122"/>
                <a:cs typeface="STKaiti" charset="-122"/>
              </a:rPr>
              <a:t>层</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。输入 </a:t>
            </a:r>
            <a:r>
              <a:rPr lang="en-US" altLang="zh-CN" dirty="0">
                <a:latin typeface="STKaiti" charset="-122"/>
                <a:ea typeface="STKaiti" charset="-122"/>
                <a:cs typeface="STKaiti" charset="-122"/>
              </a:rPr>
              <a:t>EEG </a:t>
            </a:r>
            <a:r>
              <a:rPr lang="zh-CN" altLang="en-US" dirty="0">
                <a:latin typeface="STKaiti" charset="-122"/>
                <a:ea typeface="STKaiti" charset="-122"/>
                <a:cs typeface="STKaiti" charset="-122"/>
              </a:rPr>
              <a:t>信号的采样频率若</a:t>
            </a:r>
            <a:r>
              <a:rPr lang="zh-CN" altLang="en-US" dirty="0" smtClean="0">
                <a:latin typeface="STKaiti" charset="-122"/>
                <a:ea typeface="STKaiti" charset="-122"/>
                <a:cs typeface="STKaiti" charset="-122"/>
              </a:rPr>
              <a:t>为</a:t>
            </a:r>
            <a:r>
              <a:rPr lang="en-US" altLang="zh-CN" dirty="0" smtClean="0">
                <a:latin typeface="STKaiti" charset="-122"/>
                <a:ea typeface="STKaiti" charset="-122"/>
                <a:cs typeface="STKaiti" charset="-122"/>
              </a:rPr>
              <a:t>100Hz</a:t>
            </a:r>
            <a:r>
              <a:rPr lang="zh-CN" altLang="en-US" dirty="0" smtClean="0">
                <a:latin typeface="STKaiti" charset="-122"/>
                <a:ea typeface="STKaiti" charset="-122"/>
                <a:cs typeface="STKaiti" charset="-122"/>
              </a:rPr>
              <a:t>，则获得</a:t>
            </a:r>
            <a:r>
              <a:rPr lang="en-US" altLang="zh-CN" dirty="0" smtClean="0">
                <a:latin typeface="STKaiti" charset="-122"/>
                <a:ea typeface="STKaiti" charset="-122"/>
                <a:cs typeface="STKaiti" charset="-122"/>
              </a:rPr>
              <a:t>S(3,0),S(3,1),S(3,2),S(3,3),S(3,4),S(3,5),S(3,6),S(3,7)</a:t>
            </a:r>
            <a:r>
              <a:rPr lang="zh-CN" altLang="en-US" dirty="0" smtClean="0">
                <a:latin typeface="STKaiti" charset="-122"/>
                <a:ea typeface="STKaiti" charset="-122"/>
                <a:cs typeface="STKaiti" charset="-122"/>
              </a:rPr>
              <a:t>这</a:t>
            </a:r>
            <a:r>
              <a:rPr lang="en-US" altLang="zh-CN" dirty="0" smtClean="0">
                <a:latin typeface="STKaiti" charset="-122"/>
                <a:ea typeface="STKaiti" charset="-122"/>
                <a:cs typeface="STKaiti" charset="-122"/>
              </a:rPr>
              <a:t>8</a:t>
            </a:r>
            <a:r>
              <a:rPr lang="zh-CN" altLang="en-US" dirty="0" smtClean="0">
                <a:latin typeface="STKaiti" charset="-122"/>
                <a:ea typeface="STKaiti" charset="-122"/>
                <a:cs typeface="STKaiti" charset="-122"/>
              </a:rPr>
              <a:t>个</a:t>
            </a:r>
            <a:r>
              <a:rPr lang="zh-CN" altLang="en-US" dirty="0">
                <a:latin typeface="STKaiti" charset="-122"/>
                <a:ea typeface="STKaiti" charset="-122"/>
                <a:cs typeface="STKaiti" charset="-122"/>
              </a:rPr>
              <a:t>窄带信号，对应的子带频率依次</a:t>
            </a:r>
            <a:r>
              <a:rPr lang="zh-CN" altLang="en-US" dirty="0" smtClean="0">
                <a:latin typeface="STKaiti" charset="-122"/>
                <a:ea typeface="STKaiti" charset="-122"/>
                <a:cs typeface="STKaiti" charset="-122"/>
              </a:rPr>
              <a:t>为</a:t>
            </a:r>
            <a:r>
              <a:rPr lang="en-US" altLang="zh-CN" dirty="0" smtClean="0">
                <a:latin typeface="STKaiti" charset="-122"/>
                <a:ea typeface="STKaiti" charset="-122"/>
                <a:cs typeface="STKaiti" charset="-122"/>
              </a:rPr>
              <a:t>[0,6.25]</a:t>
            </a:r>
            <a:r>
              <a:rPr lang="en-US" altLang="zh-CN" dirty="0">
                <a:latin typeface="STKaiti" charset="-122"/>
                <a:ea typeface="STKaiti" charset="-122"/>
                <a:cs typeface="STKaiti" charset="-122"/>
              </a:rPr>
              <a:t>,</a:t>
            </a:r>
            <a:r>
              <a:rPr lang="en-US" altLang="zh-CN" dirty="0" smtClean="0">
                <a:latin typeface="STKaiti" charset="-122"/>
                <a:ea typeface="STKaiti" charset="-122"/>
                <a:cs typeface="STKaiti" charset="-122"/>
              </a:rPr>
              <a:t>[6.26,12.5],...</a:t>
            </a:r>
            <a:r>
              <a:rPr lang="en-US" altLang="zh-CN" dirty="0">
                <a:latin typeface="STKaiti" charset="-122"/>
                <a:ea typeface="STKaiti" charset="-122"/>
                <a:cs typeface="STKaiti" charset="-122"/>
              </a:rPr>
              <a:t>,</a:t>
            </a:r>
            <a:r>
              <a:rPr lang="en-US" altLang="zh-CN" dirty="0" smtClean="0">
                <a:latin typeface="STKaiti" charset="-122"/>
                <a:ea typeface="STKaiti" charset="-122"/>
                <a:cs typeface="STKaiti" charset="-122"/>
              </a:rPr>
              <a:t>[43.75,50</a:t>
            </a:r>
            <a:r>
              <a:rPr lang="en-US" altLang="zh-CN" dirty="0">
                <a:latin typeface="STKaiti" charset="-122"/>
                <a:ea typeface="STKaiti" charset="-122"/>
                <a:cs typeface="STKaiti" charset="-122"/>
              </a:rPr>
              <a:t>] </a:t>
            </a:r>
            <a:r>
              <a:rPr lang="en-US" altLang="zh-CN" dirty="0">
                <a:latin typeface="STKaiti" charset="-122"/>
                <a:ea typeface="STKaiti" charset="-122"/>
                <a:cs typeface="STKaiti" charset="-122"/>
              </a:rPr>
              <a:t>Hz</a:t>
            </a:r>
            <a:r>
              <a:rPr lang="zh-CN" altLang="en-US" dirty="0">
                <a:latin typeface="STKaiti" charset="-122"/>
                <a:ea typeface="STKaiti" charset="-122"/>
                <a:cs typeface="STKaiti" charset="-122"/>
              </a:rPr>
              <a:t>。</a:t>
            </a:r>
            <a:r>
              <a:rPr lang="zh-CN" altLang="en-US" dirty="0">
                <a:latin typeface="STKaiti" charset="-122"/>
                <a:ea typeface="STKaiti" charset="-122"/>
                <a:cs typeface="STKaiti" charset="-122"/>
              </a:rPr>
              <a:t>由于运动</a:t>
            </a:r>
            <a:r>
              <a:rPr lang="zh-CN" altLang="en-US" dirty="0" smtClean="0">
                <a:latin typeface="STKaiti" charset="-122"/>
                <a:ea typeface="STKaiti" charset="-122"/>
                <a:cs typeface="STKaiti" charset="-122"/>
              </a:rPr>
              <a:t>想象</a:t>
            </a:r>
            <a:r>
              <a:rPr lang="zh-CN" altLang="en-US" dirty="0">
                <a:latin typeface="STKaiti" charset="-122"/>
                <a:ea typeface="STKaiti" charset="-122"/>
                <a:cs typeface="STKaiti" charset="-122"/>
              </a:rPr>
              <a:t>的频域特征一般在 </a:t>
            </a:r>
            <a:r>
              <a:rPr lang="en-US" altLang="zh-CN" dirty="0">
                <a:latin typeface="STKaiti" charset="-122"/>
                <a:ea typeface="STKaiti" charset="-122"/>
                <a:cs typeface="STKaiti" charset="-122"/>
              </a:rPr>
              <a:t>30 Hz </a:t>
            </a:r>
            <a:r>
              <a:rPr lang="zh-CN" altLang="en-US" dirty="0" smtClean="0">
                <a:latin typeface="STKaiti" charset="-122"/>
                <a:ea typeface="STKaiti" charset="-122"/>
                <a:cs typeface="STKaiti" charset="-122"/>
              </a:rPr>
              <a:t>以下，选取</a:t>
            </a:r>
            <a:r>
              <a:rPr lang="zh-CN" altLang="en-US" dirty="0">
                <a:latin typeface="STKaiti" charset="-122"/>
                <a:ea typeface="STKaiti" charset="-122"/>
                <a:cs typeface="STKaiti" charset="-122"/>
              </a:rPr>
              <a:t>每个导联</a:t>
            </a:r>
            <a:r>
              <a:rPr lang="zh-CN" altLang="en-US" dirty="0" smtClean="0">
                <a:latin typeface="STKaiti" charset="-122"/>
                <a:ea typeface="STKaiti" charset="-122"/>
                <a:cs typeface="STKaiti" charset="-122"/>
              </a:rPr>
              <a:t>的</a:t>
            </a:r>
            <a:r>
              <a:rPr lang="en-US" altLang="zh-CN" dirty="0" smtClean="0">
                <a:latin typeface="STKaiti" charset="-122"/>
                <a:ea typeface="STKaiti" charset="-122"/>
                <a:cs typeface="STKaiti" charset="-122"/>
              </a:rPr>
              <a:t>S(3,0)~S(3,4</a:t>
            </a:r>
            <a:r>
              <a:rPr lang="en-US" altLang="zh-CN" dirty="0">
                <a:latin typeface="STKaiti" charset="-122"/>
                <a:ea typeface="STKaiti" charset="-122"/>
                <a:cs typeface="STKaiti" charset="-122"/>
              </a:rPr>
              <a:t>)</a:t>
            </a:r>
            <a:r>
              <a:rPr lang="zh-CN" altLang="en-US" dirty="0">
                <a:latin typeface="STKaiti" charset="-122"/>
                <a:ea typeface="STKaiti" charset="-122"/>
                <a:cs typeface="STKaiti" charset="-122"/>
              </a:rPr>
              <a:t>这</a:t>
            </a:r>
            <a:r>
              <a:rPr lang="en-US" altLang="zh-CN" dirty="0">
                <a:latin typeface="STKaiti" charset="-122"/>
                <a:ea typeface="STKaiti" charset="-122"/>
                <a:cs typeface="STKaiti" charset="-122"/>
              </a:rPr>
              <a:t>5</a:t>
            </a:r>
            <a:r>
              <a:rPr lang="zh-CN" altLang="en-US" dirty="0">
                <a:latin typeface="STKaiti" charset="-122"/>
                <a:ea typeface="STKaiti" charset="-122"/>
                <a:cs typeface="STKaiti" charset="-122"/>
              </a:rPr>
              <a:t>个子</a:t>
            </a:r>
            <a:r>
              <a:rPr lang="zh-CN" altLang="en-US" dirty="0" smtClean="0">
                <a:latin typeface="STKaiti" charset="-122"/>
                <a:ea typeface="STKaiti" charset="-122"/>
                <a:cs typeface="STKaiti" charset="-122"/>
              </a:rPr>
              <a:t>带</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从而</a:t>
            </a:r>
            <a:r>
              <a:rPr lang="zh-CN" altLang="en-US" dirty="0">
                <a:latin typeface="STKaiti" charset="-122"/>
                <a:ea typeface="STKaiti" charset="-122"/>
                <a:cs typeface="STKaiti" charset="-122"/>
              </a:rPr>
              <a:t>由</a:t>
            </a:r>
            <a:r>
              <a:rPr lang="en-US" altLang="zh-CN" dirty="0">
                <a:latin typeface="STKaiti" charset="-122"/>
                <a:ea typeface="STKaiti" charset="-122"/>
                <a:cs typeface="STKaiti" charset="-122"/>
              </a:rPr>
              <a:t>7</a:t>
            </a:r>
            <a:r>
              <a:rPr lang="zh-CN" altLang="en-US" dirty="0">
                <a:latin typeface="STKaiti" charset="-122"/>
                <a:ea typeface="STKaiti" charset="-122"/>
                <a:cs typeface="STKaiti" charset="-122"/>
              </a:rPr>
              <a:t>个导联</a:t>
            </a:r>
            <a:r>
              <a:rPr lang="zh-CN" altLang="en-US" dirty="0" smtClean="0">
                <a:latin typeface="STKaiti" charset="-122"/>
                <a:ea typeface="STKaiti" charset="-122"/>
                <a:cs typeface="STKaiti" charset="-122"/>
              </a:rPr>
              <a:t>获得</a:t>
            </a:r>
            <a:r>
              <a:rPr lang="en-US" altLang="zh-CN" dirty="0" smtClean="0">
                <a:latin typeface="STKaiti" charset="-122"/>
                <a:ea typeface="STKaiti" charset="-122"/>
                <a:cs typeface="STKaiti" charset="-122"/>
              </a:rPr>
              <a:t>35</a:t>
            </a:r>
            <a:r>
              <a:rPr lang="zh-CN" altLang="en-US" dirty="0" smtClean="0">
                <a:latin typeface="STKaiti" charset="-122"/>
                <a:ea typeface="STKaiti" charset="-122"/>
                <a:cs typeface="STKaiti" charset="-122"/>
              </a:rPr>
              <a:t>维</a:t>
            </a:r>
            <a:r>
              <a:rPr lang="zh-CN" altLang="en-US" dirty="0">
                <a:latin typeface="STKaiti" charset="-122"/>
                <a:ea typeface="STKaiti" charset="-122"/>
                <a:cs typeface="STKaiti" charset="-122"/>
              </a:rPr>
              <a:t>数</a:t>
            </a:r>
            <a:r>
              <a:rPr lang="zh-CN" altLang="en-US" dirty="0" smtClean="0">
                <a:latin typeface="STKaiti" charset="-122"/>
                <a:ea typeface="STKaiti" charset="-122"/>
                <a:cs typeface="STKaiti" charset="-122"/>
              </a:rPr>
              <a:t>组，对</a:t>
            </a:r>
            <a:r>
              <a:rPr lang="en-US" altLang="zh-CN" dirty="0" smtClean="0">
                <a:latin typeface="STKaiti" charset="-122"/>
                <a:ea typeface="STKaiti" charset="-122"/>
                <a:cs typeface="STKaiti" charset="-122"/>
              </a:rPr>
              <a:t>35</a:t>
            </a:r>
            <a:r>
              <a:rPr lang="zh-CN" altLang="en-US" dirty="0" smtClean="0">
                <a:latin typeface="STKaiti" charset="-122"/>
                <a:ea typeface="STKaiti" charset="-122"/>
                <a:cs typeface="STKaiti" charset="-122"/>
              </a:rPr>
              <a:t>维数组进行</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特征提取，取</a:t>
            </a:r>
            <a:r>
              <a:rPr lang="en-US" altLang="zh-CN" dirty="0" smtClean="0">
                <a:latin typeface="STKaiti" charset="-122"/>
                <a:ea typeface="STKaiti" charset="-122"/>
                <a:cs typeface="STKaiti" charset="-122"/>
              </a:rPr>
              <a:t>6</a:t>
            </a:r>
            <a:r>
              <a:rPr lang="zh-CN" altLang="en-US" dirty="0" smtClean="0">
                <a:latin typeface="STKaiti" charset="-122"/>
                <a:ea typeface="STKaiti" charset="-122"/>
                <a:cs typeface="STKaiti" charset="-122"/>
              </a:rPr>
              <a:t>维特征向量。</a:t>
            </a:r>
            <a:endParaRPr lang="zh-CN" altLang="en-US" dirty="0">
              <a:latin typeface="STKaiti" charset="-122"/>
              <a:ea typeface="STKaiti" charset="-122"/>
              <a:cs typeface="STKait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0770" y="609599"/>
            <a:ext cx="2385953" cy="5431763"/>
          </a:xfrm>
          <a:prstGeom prst="rect">
            <a:avLst/>
          </a:prstGeom>
        </p:spPr>
      </p:pic>
    </p:spTree>
    <p:extLst>
      <p:ext uri="{BB962C8B-B14F-4D97-AF65-F5344CB8AC3E}">
        <p14:creationId xmlns:p14="http://schemas.microsoft.com/office/powerpoint/2010/main" val="185311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indent="457200" defTabSz="914400">
              <a:lnSpc>
                <a:spcPct val="125000"/>
              </a:lnSpc>
              <a:spcBef>
                <a:spcPts val="0"/>
              </a:spcBef>
              <a:buClrTx/>
              <a:buSzTx/>
              <a:buNone/>
            </a:pPr>
            <a:r>
              <a:rPr lang="zh-CN" altLang="en-US" dirty="0" smtClean="0">
                <a:latin typeface="STKaiti" charset="-122"/>
                <a:ea typeface="STKaiti" charset="-122"/>
                <a:cs typeface="STKaiti" charset="-122"/>
              </a:rPr>
              <a:t>实验数据的</a:t>
            </a:r>
            <a:r>
              <a:rPr lang="en-US" altLang="zh-CN" dirty="0" smtClean="0">
                <a:latin typeface="STKaiti" charset="-122"/>
                <a:ea typeface="STKaiti" charset="-122"/>
                <a:cs typeface="STKaiti" charset="-122"/>
              </a:rPr>
              <a:t>6</a:t>
            </a:r>
            <a:r>
              <a:rPr lang="zh-CN" altLang="en-US" dirty="0">
                <a:latin typeface="STKaiti" charset="-122"/>
                <a:ea typeface="STKaiti" charset="-122"/>
                <a:cs typeface="STKaiti" charset="-122"/>
              </a:rPr>
              <a:t>维</a:t>
            </a:r>
            <a:r>
              <a:rPr lang="en-US" altLang="zh-CN" dirty="0">
                <a:latin typeface="STKaiti" charset="-122"/>
                <a:ea typeface="STKaiti" charset="-122"/>
                <a:cs typeface="STKaiti" charset="-122"/>
              </a:rPr>
              <a:t>CSP</a:t>
            </a:r>
            <a:r>
              <a:rPr lang="zh-CN" altLang="en-US" dirty="0">
                <a:latin typeface="STKaiti" charset="-122"/>
                <a:ea typeface="STKaiti" charset="-122"/>
                <a:cs typeface="STKaiti" charset="-122"/>
              </a:rPr>
              <a:t>特征</a:t>
            </a:r>
            <a:r>
              <a:rPr lang="zh-CN" altLang="en-US" dirty="0" smtClean="0">
                <a:latin typeface="STKaiti" charset="-122"/>
                <a:ea typeface="STKaiti" charset="-122"/>
                <a:cs typeface="STKaiti" charset="-122"/>
              </a:rPr>
              <a:t>提取</a:t>
            </a:r>
            <a:endParaRPr lang="en-US" altLang="zh-CN" dirty="0" smtClean="0">
              <a:latin typeface="STKaiti" charset="-122"/>
              <a:ea typeface="STKaiti" charset="-122"/>
              <a:cs typeface="STKaiti" charset="-122"/>
            </a:endParaRPr>
          </a:p>
          <a:p>
            <a:pPr marL="0" indent="457200" defTabSz="914400">
              <a:lnSpc>
                <a:spcPct val="125000"/>
              </a:lnSpc>
              <a:spcBef>
                <a:spcPts val="0"/>
              </a:spcBef>
              <a:buClrTx/>
              <a:buSzTx/>
              <a:buNone/>
            </a:pPr>
            <a:r>
              <a:rPr lang="zh-CN" altLang="en-US" dirty="0" smtClean="0">
                <a:latin typeface="STKaiti" charset="-122"/>
                <a:ea typeface="STKaiti" charset="-122"/>
                <a:cs typeface="STKaiti" charset="-122"/>
              </a:rPr>
              <a:t>使用</a:t>
            </a:r>
            <a:r>
              <a:rPr lang="en-US" altLang="zh-CN" dirty="0" smtClean="0">
                <a:latin typeface="STKaiti" charset="-122"/>
                <a:ea typeface="STKaiti" charset="-122"/>
                <a:cs typeface="STKaiti" charset="-122"/>
              </a:rPr>
              <a:t>59</a:t>
            </a:r>
            <a:r>
              <a:rPr lang="zh-CN" altLang="en-US" dirty="0" smtClean="0">
                <a:latin typeface="STKaiti" charset="-122"/>
                <a:ea typeface="STKaiti" charset="-122"/>
                <a:cs typeface="STKaiti" charset="-122"/>
              </a:rPr>
              <a:t>导联</a:t>
            </a:r>
            <a:r>
              <a:rPr lang="en-US" altLang="zh-CN" dirty="0" smtClean="0">
                <a:latin typeface="STKaiti" charset="-122"/>
                <a:ea typeface="STKaiti" charset="-122"/>
                <a:cs typeface="STKaiti" charset="-122"/>
              </a:rPr>
              <a:t>200</a:t>
            </a:r>
            <a:r>
              <a:rPr lang="zh-CN" altLang="en-US" dirty="0" smtClean="0">
                <a:latin typeface="STKaiti" charset="-122"/>
                <a:ea typeface="STKaiti" charset="-122"/>
                <a:cs typeface="STKaiti" charset="-122"/>
              </a:rPr>
              <a:t>次</a:t>
            </a:r>
            <a:r>
              <a:rPr lang="zh-CN" altLang="en-US" dirty="0">
                <a:latin typeface="STKaiti" charset="-122"/>
                <a:ea typeface="STKaiti" charset="-122"/>
                <a:cs typeface="STKaiti" charset="-122"/>
              </a:rPr>
              <a:t>实验的</a:t>
            </a:r>
            <a:r>
              <a:rPr lang="zh-CN" altLang="en-US" dirty="0" smtClean="0">
                <a:latin typeface="STKaiti" charset="-122"/>
                <a:ea typeface="STKaiti" charset="-122"/>
                <a:cs typeface="STKaiti" charset="-122"/>
              </a:rPr>
              <a:t>有效</a:t>
            </a:r>
            <a:r>
              <a:rPr lang="en-US" altLang="zh-CN" dirty="0" smtClean="0">
                <a:latin typeface="STKaiti" charset="-122"/>
                <a:ea typeface="STKaiti" charset="-122"/>
                <a:cs typeface="STKaiti" charset="-122"/>
              </a:rPr>
              <a:t>EEG</a:t>
            </a:r>
            <a:r>
              <a:rPr lang="zh-CN" altLang="en-US" dirty="0" smtClean="0">
                <a:latin typeface="STKaiti" charset="-122"/>
                <a:ea typeface="STKaiti" charset="-122"/>
                <a:cs typeface="STKaiti" charset="-122"/>
              </a:rPr>
              <a:t>信号</a:t>
            </a:r>
            <a:r>
              <a:rPr lang="zh-CN" altLang="en-US" dirty="0">
                <a:latin typeface="STKaiti" charset="-122"/>
                <a:ea typeface="STKaiti" charset="-122"/>
                <a:cs typeface="STKaiti" charset="-122"/>
              </a:rPr>
              <a:t>，提取</a:t>
            </a:r>
            <a:r>
              <a:rPr lang="en-US" altLang="zh-CN" dirty="0" smtClean="0">
                <a:latin typeface="STKaiti" charset="-122"/>
                <a:ea typeface="STKaiti" charset="-122"/>
                <a:cs typeface="STKaiti" charset="-122"/>
              </a:rPr>
              <a:t>4s</a:t>
            </a:r>
            <a:r>
              <a:rPr lang="zh-CN" altLang="en-US" dirty="0" smtClean="0">
                <a:latin typeface="STKaiti" charset="-122"/>
                <a:ea typeface="STKaiti" charset="-122"/>
                <a:cs typeface="STKaiti" charset="-122"/>
              </a:rPr>
              <a:t>运动想象时间内的</a:t>
            </a:r>
            <a:r>
              <a:rPr lang="en-US" altLang="zh-CN" dirty="0" smtClean="0">
                <a:latin typeface="STKaiti" charset="-122"/>
                <a:ea typeface="STKaiti" charset="-122"/>
                <a:cs typeface="STKaiti" charset="-122"/>
              </a:rPr>
              <a:t>0.5~1.5s</a:t>
            </a:r>
            <a:r>
              <a:rPr lang="zh-CN" altLang="en-US" dirty="0" smtClean="0">
                <a:latin typeface="STKaiti" charset="-122"/>
                <a:ea typeface="STKaiti" charset="-122"/>
                <a:cs typeface="STKaiti" charset="-122"/>
              </a:rPr>
              <a:t>形成</a:t>
            </a:r>
            <a:r>
              <a:rPr lang="en-US" altLang="zh-CN" dirty="0" smtClean="0">
                <a:latin typeface="STKaiti" charset="-122"/>
                <a:ea typeface="STKaiti" charset="-122"/>
                <a:cs typeface="STKaiti" charset="-122"/>
              </a:rPr>
              <a:t>[59×200×100]</a:t>
            </a:r>
            <a:r>
              <a:rPr lang="zh-CN" altLang="en-US" dirty="0" smtClean="0">
                <a:latin typeface="STKaiti" charset="-122"/>
                <a:ea typeface="STKaiti" charset="-122"/>
                <a:cs typeface="STKaiti" charset="-122"/>
              </a:rPr>
              <a:t>的数据</a:t>
            </a:r>
            <a:r>
              <a:rPr lang="zh-CN" altLang="en-US" dirty="0">
                <a:latin typeface="STKaiti" charset="-122"/>
                <a:ea typeface="STKaiti" charset="-122"/>
                <a:cs typeface="STKaiti" charset="-122"/>
              </a:rPr>
              <a:t>。取前述</a:t>
            </a:r>
            <a:r>
              <a:rPr lang="zh-CN" altLang="en-US" dirty="0" smtClean="0">
                <a:latin typeface="STKaiti" charset="-122"/>
                <a:ea typeface="STKaiti" charset="-122"/>
                <a:cs typeface="STKaiti" charset="-122"/>
              </a:rPr>
              <a:t>的</a:t>
            </a:r>
            <a:r>
              <a:rPr lang="en-US" altLang="zh-CN" dirty="0" smtClean="0">
                <a:latin typeface="STKaiti" charset="-122"/>
                <a:ea typeface="STKaiti" charset="-122"/>
                <a:cs typeface="STKaiti" charset="-122"/>
              </a:rPr>
              <a:t>7</a:t>
            </a:r>
            <a:r>
              <a:rPr lang="zh-CN" altLang="en-US" dirty="0" smtClean="0">
                <a:latin typeface="STKaiti" charset="-122"/>
                <a:ea typeface="STKaiti" charset="-122"/>
                <a:cs typeface="STKaiti" charset="-122"/>
              </a:rPr>
              <a:t>个</a:t>
            </a:r>
            <a:r>
              <a:rPr lang="zh-CN" altLang="en-US" dirty="0">
                <a:latin typeface="STKaiti" charset="-122"/>
                <a:ea typeface="STKaiti" charset="-122"/>
                <a:cs typeface="STKaiti" charset="-122"/>
              </a:rPr>
              <a:t>导联</a:t>
            </a:r>
            <a:r>
              <a:rPr lang="zh-CN" altLang="en-US" dirty="0" smtClean="0">
                <a:latin typeface="STKaiti" charset="-122"/>
                <a:ea typeface="STKaiti" charset="-122"/>
                <a:cs typeface="STKaiti" charset="-122"/>
              </a:rPr>
              <a:t>，作</a:t>
            </a:r>
            <a:r>
              <a:rPr lang="en-US" altLang="zh-CN" dirty="0" smtClean="0">
                <a:latin typeface="STKaiti" charset="-122"/>
                <a:ea typeface="STKaiti" charset="-122"/>
                <a:cs typeface="STKaiti" charset="-122"/>
              </a:rPr>
              <a:t>6</a:t>
            </a:r>
            <a:r>
              <a:rPr lang="zh-CN" altLang="en-US" dirty="0" smtClean="0">
                <a:latin typeface="STKaiti" charset="-122"/>
                <a:ea typeface="STKaiti" charset="-122"/>
                <a:cs typeface="STKaiti" charset="-122"/>
              </a:rPr>
              <a:t>维</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特征提取，形成的特征向量</a:t>
            </a:r>
            <a:r>
              <a:rPr lang="en-US" altLang="zh-CN" dirty="0" smtClean="0">
                <a:latin typeface="STKaiti" charset="-122"/>
                <a:ea typeface="STKaiti" charset="-122"/>
                <a:cs typeface="STKaiti" charset="-122"/>
              </a:rPr>
              <a:t>F1csp</a:t>
            </a:r>
            <a:r>
              <a:rPr lang="zh-CN" altLang="en-US" dirty="0" smtClean="0">
                <a:latin typeface="STKaiti" charset="-122"/>
                <a:ea typeface="STKaiti" charset="-122"/>
                <a:cs typeface="STKaiti" charset="-122"/>
              </a:rPr>
              <a:t>，结果如图所示。前</a:t>
            </a:r>
            <a:r>
              <a:rPr lang="en-US" altLang="zh-CN" dirty="0" smtClean="0">
                <a:latin typeface="STKaiti" charset="-122"/>
                <a:ea typeface="STKaiti" charset="-122"/>
                <a:cs typeface="STKaiti" charset="-122"/>
              </a:rPr>
              <a:t>100</a:t>
            </a:r>
            <a:r>
              <a:rPr lang="zh-CN" altLang="en-US" dirty="0" smtClean="0">
                <a:latin typeface="STKaiti" charset="-122"/>
                <a:ea typeface="STKaiti" charset="-122"/>
                <a:cs typeface="STKaiti" charset="-122"/>
              </a:rPr>
              <a:t>次</a:t>
            </a:r>
            <a:r>
              <a:rPr lang="zh-CN" altLang="en-US" dirty="0">
                <a:latin typeface="STKaiti" charset="-122"/>
                <a:ea typeface="STKaiti" charset="-122"/>
                <a:cs typeface="STKaiti" charset="-122"/>
              </a:rPr>
              <a:t>为想象左手运动，</a:t>
            </a:r>
            <a:r>
              <a:rPr lang="zh-CN" altLang="en-US" dirty="0" smtClean="0">
                <a:latin typeface="STKaiti" charset="-122"/>
                <a:ea typeface="STKaiti" charset="-122"/>
                <a:cs typeface="STKaiti" charset="-122"/>
              </a:rPr>
              <a:t>后</a:t>
            </a:r>
            <a:r>
              <a:rPr lang="en-US" altLang="zh-CN" dirty="0" smtClean="0">
                <a:latin typeface="STKaiti" charset="-122"/>
                <a:ea typeface="STKaiti" charset="-122"/>
                <a:cs typeface="STKaiti" charset="-122"/>
              </a:rPr>
              <a:t>100</a:t>
            </a:r>
            <a:r>
              <a:rPr lang="zh-CN" altLang="en-US" dirty="0" smtClean="0">
                <a:latin typeface="STKaiti" charset="-122"/>
                <a:ea typeface="STKaiti" charset="-122"/>
                <a:cs typeface="STKaiti" charset="-122"/>
              </a:rPr>
              <a:t>次</a:t>
            </a:r>
            <a:r>
              <a:rPr lang="zh-CN" altLang="en-US" dirty="0">
                <a:latin typeface="STKaiti" charset="-122"/>
                <a:ea typeface="STKaiti" charset="-122"/>
                <a:cs typeface="STKaiti" charset="-122"/>
              </a:rPr>
              <a:t>为想象脚部，从特征</a:t>
            </a:r>
            <a:r>
              <a:rPr lang="zh-CN" altLang="en-US" dirty="0" smtClean="0">
                <a:latin typeface="STKaiti" charset="-122"/>
                <a:ea typeface="STKaiti" charset="-122"/>
                <a:cs typeface="STKaiti" charset="-122"/>
              </a:rPr>
              <a:t>向量可见</a:t>
            </a:r>
            <a:r>
              <a:rPr lang="zh-CN" altLang="en-US" dirty="0">
                <a:latin typeface="STKaiti" charset="-122"/>
                <a:ea typeface="STKaiti" charset="-122"/>
                <a:cs typeface="STKaiti" charset="-122"/>
              </a:rPr>
              <a:t>已能</a:t>
            </a:r>
            <a:r>
              <a:rPr lang="zh-CN" altLang="en-US" dirty="0" smtClean="0">
                <a:latin typeface="STKaiti" charset="-122"/>
                <a:ea typeface="STKaiti" charset="-122"/>
                <a:cs typeface="STKaiti" charset="-122"/>
              </a:rPr>
              <a:t>对</a:t>
            </a:r>
            <a:r>
              <a:rPr lang="en-US" altLang="zh-CN" dirty="0" smtClean="0">
                <a:latin typeface="STKaiti" charset="-122"/>
                <a:ea typeface="STKaiti" charset="-122"/>
                <a:cs typeface="STKaiti" charset="-122"/>
              </a:rPr>
              <a:t>2</a:t>
            </a:r>
            <a:r>
              <a:rPr lang="zh-CN" altLang="en-US" dirty="0" smtClean="0">
                <a:latin typeface="STKaiti" charset="-122"/>
                <a:ea typeface="STKaiti" charset="-122"/>
                <a:cs typeface="STKaiti" charset="-122"/>
              </a:rPr>
              <a:t>类</a:t>
            </a:r>
            <a:r>
              <a:rPr lang="zh-CN" altLang="en-US" dirty="0">
                <a:latin typeface="STKaiti" charset="-122"/>
                <a:ea typeface="STKaiti" charset="-122"/>
                <a:cs typeface="STKaiti" charset="-122"/>
              </a:rPr>
              <a:t>运动想象进行区别，但部分点特征</a:t>
            </a:r>
            <a:r>
              <a:rPr lang="zh-CN" altLang="en-US" dirty="0" smtClean="0">
                <a:latin typeface="STKaiti" charset="-122"/>
                <a:ea typeface="STKaiti" charset="-122"/>
                <a:cs typeface="STKaiti" charset="-122"/>
              </a:rPr>
              <a:t>仍不</a:t>
            </a:r>
            <a:r>
              <a:rPr lang="zh-CN" altLang="en-US" dirty="0">
                <a:latin typeface="STKaiti" charset="-122"/>
                <a:ea typeface="STKaiti" charset="-122"/>
                <a:cs typeface="STKaiti" charset="-122"/>
              </a:rPr>
              <a:t>鲜明。 </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110" y="2459419"/>
            <a:ext cx="4340288" cy="3739931"/>
          </a:xfrm>
          <a:prstGeom prst="rect">
            <a:avLst/>
          </a:prstGeom>
        </p:spPr>
      </p:pic>
    </p:spTree>
    <p:extLst>
      <p:ext uri="{BB962C8B-B14F-4D97-AF65-F5344CB8AC3E}">
        <p14:creationId xmlns:p14="http://schemas.microsoft.com/office/powerpoint/2010/main" val="160541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1"/>
            <a:ext cx="8596668" cy="5431762"/>
          </a:xfrm>
        </p:spPr>
        <p:txBody>
          <a:bodyPr/>
          <a:lstStyle/>
          <a:p>
            <a:pPr marL="0" indent="457200" defTabSz="914400">
              <a:lnSpc>
                <a:spcPct val="125000"/>
              </a:lnSpc>
              <a:spcBef>
                <a:spcPts val="0"/>
              </a:spcBef>
              <a:buClrTx/>
              <a:buSzTx/>
              <a:buNone/>
            </a:pPr>
            <a:r>
              <a:rPr lang="en-US" altLang="zh-CN" dirty="0">
                <a:latin typeface="STKaiti" charset="-122"/>
                <a:ea typeface="STKaiti" charset="-122"/>
                <a:cs typeface="STKaiti" charset="-122"/>
              </a:rPr>
              <a:t>6</a:t>
            </a:r>
            <a:r>
              <a:rPr lang="zh-CN" altLang="en-US" dirty="0" smtClean="0">
                <a:latin typeface="STKaiti" charset="-122"/>
                <a:ea typeface="STKaiti" charset="-122"/>
                <a:cs typeface="STKaiti" charset="-122"/>
              </a:rPr>
              <a:t>维</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结合</a:t>
            </a:r>
            <a:r>
              <a:rPr lang="en-US" altLang="zh-CN" dirty="0" smtClean="0">
                <a:latin typeface="STKaiti" charset="-122"/>
                <a:ea typeface="STKaiti" charset="-122"/>
                <a:cs typeface="STKaiti" charset="-122"/>
              </a:rPr>
              <a:t>CSP</a:t>
            </a:r>
            <a:r>
              <a:rPr lang="zh-CN" altLang="en-US" dirty="0">
                <a:latin typeface="STKaiti" charset="-122"/>
                <a:ea typeface="STKaiti" charset="-122"/>
                <a:cs typeface="STKaiti" charset="-122"/>
              </a:rPr>
              <a:t>特征提取 </a:t>
            </a:r>
          </a:p>
          <a:p>
            <a:pPr marL="0" indent="457200" defTabSz="914400">
              <a:lnSpc>
                <a:spcPct val="125000"/>
              </a:lnSpc>
              <a:spcBef>
                <a:spcPts val="0"/>
              </a:spcBef>
              <a:buClrTx/>
              <a:buSzTx/>
              <a:buNone/>
            </a:pPr>
            <a:r>
              <a:rPr lang="zh-CN" altLang="en-US" dirty="0">
                <a:latin typeface="STKaiti" charset="-122"/>
                <a:ea typeface="STKaiti" charset="-122"/>
                <a:cs typeface="STKaiti" charset="-122"/>
              </a:rPr>
              <a:t>取前述</a:t>
            </a:r>
            <a:r>
              <a:rPr lang="zh-CN" altLang="en-US" dirty="0" smtClean="0">
                <a:latin typeface="STKaiti" charset="-122"/>
                <a:ea typeface="STKaiti" charset="-122"/>
                <a:cs typeface="STKaiti" charset="-122"/>
              </a:rPr>
              <a:t>的</a:t>
            </a:r>
            <a:r>
              <a:rPr lang="en-US" altLang="zh-CN" dirty="0" smtClean="0">
                <a:latin typeface="STKaiti" charset="-122"/>
                <a:ea typeface="STKaiti" charset="-122"/>
                <a:cs typeface="STKaiti" charset="-122"/>
              </a:rPr>
              <a:t>7</a:t>
            </a:r>
            <a:r>
              <a:rPr lang="zh-CN" altLang="en-US" dirty="0" smtClean="0">
                <a:latin typeface="STKaiti" charset="-122"/>
                <a:ea typeface="STKaiti" charset="-122"/>
                <a:cs typeface="STKaiti" charset="-122"/>
              </a:rPr>
              <a:t>个</a:t>
            </a:r>
            <a:r>
              <a:rPr lang="zh-CN" altLang="en-US" dirty="0">
                <a:latin typeface="STKaiti" charset="-122"/>
                <a:ea typeface="STKaiti" charset="-122"/>
                <a:cs typeface="STKaiti" charset="-122"/>
              </a:rPr>
              <a:t>导联作为输入</a:t>
            </a:r>
            <a:r>
              <a:rPr lang="zh-CN" altLang="en-US" dirty="0" smtClean="0">
                <a:latin typeface="STKaiti" charset="-122"/>
                <a:ea typeface="STKaiti" charset="-122"/>
                <a:cs typeface="STKaiti" charset="-122"/>
              </a:rPr>
              <a:t>数据</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先</a:t>
            </a:r>
            <a:r>
              <a:rPr lang="zh-CN" altLang="en-US" dirty="0">
                <a:latin typeface="STKaiti" charset="-122"/>
                <a:ea typeface="STKaiti" charset="-122"/>
                <a:cs typeface="STKaiti" charset="-122"/>
              </a:rPr>
              <a:t>对每个通道</a:t>
            </a:r>
            <a:r>
              <a:rPr lang="zh-CN" altLang="en-US" dirty="0" smtClean="0">
                <a:latin typeface="STKaiti" charset="-122"/>
                <a:ea typeface="STKaiti" charset="-122"/>
                <a:cs typeface="STKaiti" charset="-122"/>
              </a:rPr>
              <a:t>分</a:t>
            </a:r>
            <a:r>
              <a:rPr lang="zh-CN" altLang="en-US" dirty="0">
                <a:latin typeface="STKaiti" charset="-122"/>
                <a:ea typeface="STKaiti" charset="-122"/>
                <a:cs typeface="STKaiti" charset="-122"/>
              </a:rPr>
              <a:t>别进行</a:t>
            </a:r>
            <a:r>
              <a:rPr lang="en-US" altLang="zh-CN" dirty="0">
                <a:latin typeface="STKaiti" charset="-122"/>
                <a:ea typeface="STKaiti" charset="-122"/>
                <a:cs typeface="STKaiti" charset="-122"/>
              </a:rPr>
              <a:t>3</a:t>
            </a:r>
            <a:r>
              <a:rPr lang="zh-CN" altLang="en-US" dirty="0">
                <a:latin typeface="STKaiti" charset="-122"/>
                <a:ea typeface="STKaiti" charset="-122"/>
                <a:cs typeface="STKaiti" charset="-122"/>
              </a:rPr>
              <a:t>层</a:t>
            </a:r>
            <a:r>
              <a:rPr lang="en-US" altLang="zh-CN" dirty="0">
                <a:latin typeface="STKaiti" charset="-122"/>
                <a:ea typeface="STKaiti" charset="-122"/>
                <a:cs typeface="STKaiti" charset="-122"/>
              </a:rPr>
              <a:t>WPD</a:t>
            </a:r>
            <a:r>
              <a:rPr lang="zh-CN" altLang="en-US" dirty="0">
                <a:latin typeface="STKaiti" charset="-122"/>
                <a:ea typeface="STKaiti" charset="-122"/>
                <a:cs typeface="STKaiti" charset="-122"/>
              </a:rPr>
              <a:t>提取</a:t>
            </a:r>
            <a:r>
              <a:rPr lang="en-US" altLang="zh-CN" dirty="0" smtClean="0">
                <a:latin typeface="STKaiti" charset="-122"/>
                <a:ea typeface="STKaiti" charset="-122"/>
                <a:cs typeface="STKaiti" charset="-122"/>
              </a:rPr>
              <a:t>S(3,0)~S(3,4)</a:t>
            </a:r>
            <a:r>
              <a:rPr lang="zh-CN" altLang="en-US" dirty="0" smtClean="0">
                <a:latin typeface="STKaiti" charset="-122"/>
                <a:ea typeface="STKaiti" charset="-122"/>
                <a:cs typeface="STKaiti" charset="-122"/>
              </a:rPr>
              <a:t>。运动</a:t>
            </a:r>
            <a:r>
              <a:rPr lang="zh-CN" altLang="en-US" dirty="0">
                <a:latin typeface="STKaiti" charset="-122"/>
                <a:ea typeface="STKaiti" charset="-122"/>
                <a:cs typeface="STKaiti" charset="-122"/>
              </a:rPr>
              <a:t>想象时</a:t>
            </a:r>
            <a:r>
              <a:rPr lang="zh-CN" altLang="en-US" dirty="0" smtClean="0">
                <a:latin typeface="STKaiti" charset="-122"/>
                <a:ea typeface="STKaiti" charset="-122"/>
                <a:cs typeface="STKaiti" charset="-122"/>
              </a:rPr>
              <a:t>的</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波形</a:t>
            </a:r>
            <a:r>
              <a:rPr lang="zh-CN" altLang="en-US" dirty="0">
                <a:latin typeface="STKaiti" charset="-122"/>
                <a:ea typeface="STKaiti" charset="-122"/>
                <a:cs typeface="STKaiti" charset="-122"/>
              </a:rPr>
              <a:t>如</a:t>
            </a:r>
            <a:r>
              <a:rPr lang="zh-CN" altLang="en-US" dirty="0" smtClean="0">
                <a:latin typeface="STKaiti" charset="-122"/>
                <a:ea typeface="STKaiti" charset="-122"/>
                <a:cs typeface="STKaiti" charset="-122"/>
              </a:rPr>
              <a:t>图</a:t>
            </a:r>
            <a:r>
              <a:rPr lang="en-US" altLang="zh-CN" dirty="0" smtClean="0">
                <a:latin typeface="STKaiti" charset="-122"/>
                <a:ea typeface="STKaiti" charset="-122"/>
                <a:cs typeface="STKaiti" charset="-122"/>
              </a:rPr>
              <a:t>5</a:t>
            </a:r>
            <a:r>
              <a:rPr lang="zh-CN" altLang="en-US" dirty="0" smtClean="0">
                <a:latin typeface="STKaiti" charset="-122"/>
                <a:ea typeface="STKaiti" charset="-122"/>
                <a:cs typeface="STKaiti" charset="-122"/>
              </a:rPr>
              <a:t>所</a:t>
            </a:r>
            <a:r>
              <a:rPr lang="zh-CN" altLang="en-US" dirty="0">
                <a:latin typeface="STKaiti" charset="-122"/>
                <a:ea typeface="STKaiti" charset="-122"/>
                <a:cs typeface="STKaiti" charset="-122"/>
              </a:rPr>
              <a:t>示</a:t>
            </a:r>
            <a:r>
              <a:rPr lang="zh-CN" altLang="en-US" dirty="0" smtClean="0">
                <a:latin typeface="STKaiti" charset="-122"/>
                <a:ea typeface="STKaiti" charset="-122"/>
                <a:cs typeface="STKaiti" charset="-122"/>
              </a:rPr>
              <a:t>。</a:t>
            </a:r>
            <a:endParaRPr lang="en-US" altLang="zh-CN" dirty="0" smtClean="0">
              <a:latin typeface="STKaiti" charset="-122"/>
              <a:ea typeface="STKaiti" charset="-122"/>
              <a:cs typeface="STKaiti" charset="-122"/>
            </a:endParaRPr>
          </a:p>
          <a:p>
            <a:pPr marL="0" indent="457200" defTabSz="914400">
              <a:lnSpc>
                <a:spcPct val="125000"/>
              </a:lnSpc>
              <a:spcBef>
                <a:spcPts val="0"/>
              </a:spcBef>
              <a:buClrTx/>
              <a:buSzTx/>
              <a:buNone/>
            </a:pPr>
            <a:r>
              <a:rPr lang="zh-CN" altLang="en-US" dirty="0" smtClean="0">
                <a:latin typeface="STKaiti" charset="-122"/>
                <a:ea typeface="STKaiti" charset="-122"/>
                <a:cs typeface="STKaiti" charset="-122"/>
              </a:rPr>
              <a:t>进行</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特征提取，获得的特征</a:t>
            </a:r>
            <a:r>
              <a:rPr lang="zh-CN" altLang="en-US" dirty="0">
                <a:latin typeface="STKaiti" charset="-122"/>
                <a:ea typeface="STKaiti" charset="-122"/>
                <a:cs typeface="STKaiti" charset="-122"/>
              </a:rPr>
              <a:t>向量</a:t>
            </a:r>
            <a:r>
              <a:rPr lang="zh-CN" altLang="en-US" dirty="0" smtClean="0">
                <a:latin typeface="STKaiti" charset="-122"/>
                <a:ea typeface="STKaiti" charset="-122"/>
                <a:cs typeface="STKaiti" charset="-122"/>
              </a:rPr>
              <a:t>的</a:t>
            </a:r>
            <a:r>
              <a:rPr lang="en-US" altLang="zh-CN" dirty="0" smtClean="0">
                <a:latin typeface="STKaiti" charset="-122"/>
                <a:ea typeface="STKaiti" charset="-122"/>
                <a:cs typeface="STKaiti" charset="-122"/>
              </a:rPr>
              <a:t>6</a:t>
            </a:r>
            <a:r>
              <a:rPr lang="zh-CN" altLang="en-US" dirty="0" smtClean="0">
                <a:latin typeface="STKaiti" charset="-122"/>
                <a:ea typeface="STKaiti" charset="-122"/>
                <a:cs typeface="STKaiti" charset="-122"/>
              </a:rPr>
              <a:t>个维度，形成的特征向量</a:t>
            </a:r>
            <a:r>
              <a:rPr lang="en-US" altLang="zh-CN" dirty="0" smtClean="0">
                <a:latin typeface="STKaiti" charset="-122"/>
                <a:ea typeface="STKaiti" charset="-122"/>
                <a:cs typeface="STKaiti" charset="-122"/>
              </a:rPr>
              <a:t>F1wpd+csp</a:t>
            </a:r>
            <a:r>
              <a:rPr lang="zh-CN" altLang="en-US" dirty="0" smtClean="0">
                <a:latin typeface="STKaiti" charset="-122"/>
                <a:ea typeface="STKaiti" charset="-122"/>
                <a:cs typeface="STKaiti" charset="-122"/>
              </a:rPr>
              <a:t>，特征如图</a:t>
            </a:r>
            <a:r>
              <a:rPr lang="en-US" altLang="zh-CN" dirty="0" smtClean="0">
                <a:latin typeface="STKaiti" charset="-122"/>
                <a:ea typeface="STKaiti" charset="-122"/>
                <a:cs typeface="STKaiti" charset="-122"/>
              </a:rPr>
              <a:t>6</a:t>
            </a:r>
            <a:r>
              <a:rPr lang="zh-CN" altLang="en-US" dirty="0" smtClean="0">
                <a:latin typeface="STKaiti" charset="-122"/>
                <a:ea typeface="STKaiti" charset="-122"/>
                <a:cs typeface="STKaiti" charset="-122"/>
              </a:rPr>
              <a:t>所示。和单纯的</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特征</a:t>
            </a:r>
            <a:r>
              <a:rPr lang="zh-CN" altLang="en-US" dirty="0">
                <a:latin typeface="STKaiti" charset="-122"/>
                <a:ea typeface="STKaiti" charset="-122"/>
                <a:cs typeface="STKaiti" charset="-122"/>
              </a:rPr>
              <a:t>提取算法</a:t>
            </a:r>
            <a:r>
              <a:rPr lang="zh-CN" altLang="en-US" dirty="0" smtClean="0">
                <a:latin typeface="STKaiti" charset="-122"/>
                <a:ea typeface="STKaiti" charset="-122"/>
                <a:cs typeface="STKaiti" charset="-122"/>
              </a:rPr>
              <a:t>相比，特征</a:t>
            </a:r>
            <a:r>
              <a:rPr lang="zh-CN" altLang="en-US" dirty="0">
                <a:latin typeface="STKaiti" charset="-122"/>
                <a:ea typeface="STKaiti" charset="-122"/>
                <a:cs typeface="STKaiti" charset="-122"/>
              </a:rPr>
              <a:t>向量有</a:t>
            </a:r>
            <a:r>
              <a:rPr lang="zh-CN" altLang="en-US" dirty="0" smtClean="0">
                <a:latin typeface="STKaiti" charset="-122"/>
                <a:ea typeface="STKaiti" charset="-122"/>
                <a:cs typeface="STKaiti" charset="-122"/>
              </a:rPr>
              <a:t>明显改善</a:t>
            </a:r>
            <a:r>
              <a:rPr lang="zh-CN" altLang="en-US" dirty="0">
                <a:latin typeface="STKaiti" charset="-122"/>
                <a:ea typeface="STKaiti" charset="-122"/>
                <a:cs typeface="STKaiti" charset="-122"/>
              </a:rPr>
              <a:t>，更易于</a:t>
            </a:r>
            <a:r>
              <a:rPr lang="zh-CN" altLang="en-US" dirty="0" smtClean="0">
                <a:latin typeface="STKaiti" charset="-122"/>
                <a:ea typeface="STKaiti" charset="-122"/>
                <a:cs typeface="STKaiti" charset="-122"/>
              </a:rPr>
              <a:t>分类器进行</a:t>
            </a:r>
            <a:r>
              <a:rPr lang="zh-CN" altLang="en-US" dirty="0">
                <a:latin typeface="STKaiti" charset="-122"/>
                <a:ea typeface="STKaiti" charset="-122"/>
                <a:cs typeface="STKaiti" charset="-122"/>
              </a:rPr>
              <a:t>识别分类</a:t>
            </a:r>
            <a:r>
              <a:rPr lang="zh-CN" altLang="en-US" dirty="0">
                <a:latin typeface="STKaiti" charset="-122"/>
                <a:ea typeface="STKaiti" charset="-122"/>
                <a:cs typeface="STKaiti" charset="-122"/>
              </a:rPr>
              <a:t>。</a:t>
            </a:r>
            <a:r>
              <a:rPr lang="zh-CN" altLang="en-US" dirty="0">
                <a:latin typeface="STKaiti" charset="-122"/>
                <a:ea typeface="STKaiti" charset="-122"/>
                <a:cs typeface="STKaiti" charset="-122"/>
              </a:rPr>
              <a:t>比较</a:t>
            </a:r>
            <a:r>
              <a:rPr lang="zh-CN" altLang="en-US" dirty="0" smtClean="0">
                <a:latin typeface="STKaiti" charset="-122"/>
                <a:ea typeface="STKaiti" charset="-122"/>
                <a:cs typeface="STKaiti" charset="-122"/>
              </a:rPr>
              <a:t>图</a:t>
            </a:r>
            <a:r>
              <a:rPr lang="en-US" altLang="zh-CN" dirty="0" smtClean="0">
                <a:latin typeface="STKaiti" charset="-122"/>
                <a:ea typeface="STKaiti" charset="-122"/>
                <a:cs typeface="STKaiti" charset="-122"/>
              </a:rPr>
              <a:t>4</a:t>
            </a:r>
            <a:r>
              <a:rPr lang="zh-CN" altLang="en-US" dirty="0" smtClean="0">
                <a:latin typeface="STKaiti" charset="-122"/>
                <a:ea typeface="STKaiti" charset="-122"/>
                <a:cs typeface="STKaiti" charset="-122"/>
              </a:rPr>
              <a:t>与图</a:t>
            </a:r>
            <a:r>
              <a:rPr lang="en-US" altLang="zh-CN" dirty="0" smtClean="0">
                <a:latin typeface="STKaiti" charset="-122"/>
                <a:ea typeface="STKaiti" charset="-122"/>
                <a:cs typeface="STKaiti" charset="-122"/>
              </a:rPr>
              <a:t>6</a:t>
            </a:r>
            <a:r>
              <a:rPr lang="zh-CN" altLang="en-US" dirty="0" smtClean="0">
                <a:latin typeface="STKaiti" charset="-122"/>
                <a:ea typeface="STKaiti" charset="-122"/>
                <a:cs typeface="STKaiti" charset="-122"/>
              </a:rPr>
              <a:t>可见</a:t>
            </a:r>
            <a:r>
              <a:rPr lang="zh-CN" altLang="en-US" dirty="0">
                <a:latin typeface="STKaiti" charset="-122"/>
                <a:ea typeface="STKaiti" charset="-122"/>
                <a:cs typeface="STKaiti" charset="-122"/>
              </a:rPr>
              <a:t>，从特征向量上已能完全区分运动想象的种类，在</a:t>
            </a:r>
            <a:r>
              <a:rPr lang="zh-CN" altLang="en-US" dirty="0" smtClean="0">
                <a:latin typeface="STKaiti" charset="-122"/>
                <a:ea typeface="STKaiti" charset="-122"/>
                <a:cs typeface="STKaiti" charset="-122"/>
              </a:rPr>
              <a:t>执行左手</a:t>
            </a:r>
            <a:r>
              <a:rPr lang="zh-CN" altLang="en-US" dirty="0">
                <a:latin typeface="STKaiti" charset="-122"/>
                <a:ea typeface="STKaiti" charset="-122"/>
                <a:cs typeface="STKaiti" charset="-122"/>
              </a:rPr>
              <a:t>运动想象时</a:t>
            </a:r>
            <a:r>
              <a:rPr lang="zh-CN" altLang="en-US" dirty="0" smtClean="0">
                <a:latin typeface="STKaiti" charset="-122"/>
                <a:ea typeface="STKaiti" charset="-122"/>
                <a:cs typeface="STKaiti" charset="-122"/>
              </a:rPr>
              <a:t>特征</a:t>
            </a:r>
            <a:r>
              <a:rPr lang="en-US" altLang="zh-CN" dirty="0" smtClean="0">
                <a:latin typeface="STKaiti" charset="-122"/>
                <a:ea typeface="STKaiti" charset="-122"/>
                <a:cs typeface="STKaiti" charset="-122"/>
              </a:rPr>
              <a:t>1,2,3</a:t>
            </a:r>
            <a:r>
              <a:rPr lang="zh-CN" altLang="en-US" dirty="0" smtClean="0">
                <a:latin typeface="STKaiti" charset="-122"/>
                <a:ea typeface="STKaiti" charset="-122"/>
                <a:cs typeface="STKaiti" charset="-122"/>
              </a:rPr>
              <a:t>接近</a:t>
            </a:r>
            <a:r>
              <a:rPr lang="en-US" altLang="zh-CN" dirty="0" smtClean="0">
                <a:latin typeface="STKaiti" charset="-122"/>
                <a:ea typeface="STKaiti" charset="-122"/>
                <a:cs typeface="STKaiti" charset="-122"/>
              </a:rPr>
              <a:t>0</a:t>
            </a:r>
            <a:r>
              <a:rPr lang="zh-CN" altLang="en-US" dirty="0">
                <a:latin typeface="STKaiti" charset="-122"/>
                <a:ea typeface="STKaiti" charset="-122"/>
                <a:cs typeface="STKaiti" charset="-122"/>
              </a:rPr>
              <a:t>，在执行脚部运动</a:t>
            </a:r>
            <a:r>
              <a:rPr lang="zh-CN" altLang="en-US" dirty="0" smtClean="0">
                <a:latin typeface="STKaiti" charset="-122"/>
                <a:ea typeface="STKaiti" charset="-122"/>
                <a:cs typeface="STKaiti" charset="-122"/>
              </a:rPr>
              <a:t>想象时特征</a:t>
            </a:r>
            <a:r>
              <a:rPr lang="en-US" altLang="zh-CN" dirty="0" smtClean="0">
                <a:latin typeface="STKaiti" charset="-122"/>
                <a:ea typeface="STKaiti" charset="-122"/>
                <a:cs typeface="STKaiti" charset="-122"/>
              </a:rPr>
              <a:t>4,5,6</a:t>
            </a:r>
            <a:r>
              <a:rPr lang="zh-CN" altLang="en-US" dirty="0" smtClean="0">
                <a:latin typeface="STKaiti" charset="-122"/>
                <a:ea typeface="STKaiti" charset="-122"/>
                <a:cs typeface="STKaiti" charset="-122"/>
              </a:rPr>
              <a:t>接近</a:t>
            </a:r>
            <a:r>
              <a:rPr lang="en-US" altLang="zh-CN" dirty="0" smtClean="0">
                <a:latin typeface="STKaiti" charset="-122"/>
                <a:ea typeface="STKaiti" charset="-122"/>
                <a:cs typeface="STKaiti" charset="-122"/>
              </a:rPr>
              <a:t>0</a:t>
            </a:r>
            <a:r>
              <a:rPr lang="zh-CN" altLang="en-US" dirty="0">
                <a:latin typeface="STKaiti" charset="-122"/>
                <a:ea typeface="STKaiti" charset="-122"/>
                <a:cs typeface="STKaiti" charset="-122"/>
              </a:rPr>
              <a:t>。 </a:t>
            </a:r>
            <a:endParaRPr lang="zh-CN" altLang="en-US" dirty="0">
              <a:latin typeface="STKaiti" charset="-122"/>
              <a:ea typeface="STKaiti" charset="-122"/>
              <a:cs typeface="STKaiti" charset="-122"/>
            </a:endParaRPr>
          </a:p>
          <a:p>
            <a:pPr marL="0" indent="0" defTabSz="914400">
              <a:spcBef>
                <a:spcPts val="0"/>
              </a:spcBef>
              <a:buClrTx/>
              <a:buSzTx/>
              <a:buNone/>
            </a:pPr>
            <a:r>
              <a:rPr lang="zh-CN" altLang="en-US" dirty="0" smtClean="0"/>
              <a:t> </a:t>
            </a:r>
            <a:endParaRPr lang="zh-CN" altLang="en-US" dirty="0"/>
          </a:p>
          <a:p>
            <a:pPr marL="0" indent="0" defTabSz="914400">
              <a:spcBef>
                <a:spcPts val="0"/>
              </a:spcBef>
              <a:buClrTx/>
              <a:buSzTx/>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58" y="3167600"/>
            <a:ext cx="3720238" cy="298587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679" y="3167600"/>
            <a:ext cx="3451323" cy="3117586"/>
          </a:xfrm>
          <a:prstGeom prst="rect">
            <a:avLst/>
          </a:prstGeom>
        </p:spPr>
      </p:pic>
    </p:spTree>
    <p:extLst>
      <p:ext uri="{BB962C8B-B14F-4D97-AF65-F5344CB8AC3E}">
        <p14:creationId xmlns:p14="http://schemas.microsoft.com/office/powerpoint/2010/main" val="122598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 </a:t>
            </a:r>
            <a:endParaRPr kumimoji="1" lang="zh-CN" altLang="en-US" dirty="0"/>
          </a:p>
        </p:txBody>
      </p:sp>
      <p:sp>
        <p:nvSpPr>
          <p:cNvPr id="3" name="内容占位符 2"/>
          <p:cNvSpPr>
            <a:spLocks noGrp="1"/>
          </p:cNvSpPr>
          <p:nvPr>
            <p:ph idx="1"/>
          </p:nvPr>
        </p:nvSpPr>
        <p:spPr>
          <a:xfrm>
            <a:off x="677334" y="609600"/>
            <a:ext cx="8596668" cy="5463293"/>
          </a:xfrm>
        </p:spPr>
        <p:txBody>
          <a:bodyPr/>
          <a:lstStyle/>
          <a:p>
            <a:pPr marL="0" indent="457200" defTabSz="914400">
              <a:lnSpc>
                <a:spcPct val="125000"/>
              </a:lnSpc>
              <a:spcBef>
                <a:spcPts val="0"/>
              </a:spcBef>
              <a:buClrTx/>
              <a:buSzTx/>
              <a:buNone/>
            </a:pPr>
            <a:r>
              <a:rPr lang="zh-CN" altLang="en-US" dirty="0" smtClean="0">
                <a:latin typeface="STKaiti" charset="-122"/>
                <a:ea typeface="STKaiti" charset="-122"/>
                <a:cs typeface="STKaiti" charset="-122"/>
              </a:rPr>
              <a:t>利用</a:t>
            </a:r>
            <a:r>
              <a:rPr lang="en-US" altLang="zh-CN" dirty="0" smtClean="0">
                <a:latin typeface="STKaiti" charset="-122"/>
                <a:ea typeface="STKaiti" charset="-122"/>
                <a:cs typeface="STKaiti" charset="-122"/>
              </a:rPr>
              <a:t>WPD</a:t>
            </a:r>
            <a:r>
              <a:rPr lang="zh-CN" altLang="en-US" dirty="0" smtClean="0">
                <a:latin typeface="STKaiti" charset="-122"/>
                <a:ea typeface="STKaiti" charset="-122"/>
                <a:cs typeface="STKaiti" charset="-122"/>
              </a:rPr>
              <a:t>与</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相</a:t>
            </a:r>
            <a:r>
              <a:rPr lang="zh-CN" altLang="en-US" dirty="0">
                <a:latin typeface="STKaiti" charset="-122"/>
                <a:ea typeface="STKaiti" charset="-122"/>
                <a:cs typeface="STKaiti" charset="-122"/>
              </a:rPr>
              <a:t>结合的特征提取算法</a:t>
            </a:r>
            <a:r>
              <a:rPr lang="zh-CN" altLang="en-US" dirty="0" smtClean="0">
                <a:latin typeface="STKaiti" charset="-122"/>
                <a:ea typeface="STKaiti" charset="-122"/>
                <a:cs typeface="STKaiti" charset="-122"/>
              </a:rPr>
              <a:t>，使用</a:t>
            </a:r>
            <a:r>
              <a:rPr lang="zh-CN" altLang="en-US" dirty="0">
                <a:latin typeface="STKaiti" charset="-122"/>
                <a:ea typeface="STKaiti" charset="-122"/>
                <a:cs typeface="STKaiti" charset="-122"/>
              </a:rPr>
              <a:t>了 </a:t>
            </a:r>
            <a:r>
              <a:rPr lang="en-US" altLang="zh-CN" dirty="0">
                <a:latin typeface="STKaiti" charset="-122"/>
                <a:ea typeface="STKaiti" charset="-122"/>
                <a:cs typeface="STKaiti" charset="-122"/>
              </a:rPr>
              <a:t>EEG </a:t>
            </a:r>
            <a:r>
              <a:rPr lang="zh-CN" altLang="en-US" dirty="0">
                <a:latin typeface="STKaiti" charset="-122"/>
                <a:ea typeface="STKaiti" charset="-122"/>
                <a:cs typeface="STKaiti" charset="-122"/>
              </a:rPr>
              <a:t>信号</a:t>
            </a:r>
            <a:r>
              <a:rPr lang="zh-CN" altLang="en-US" dirty="0" smtClean="0">
                <a:latin typeface="STKaiti" charset="-122"/>
                <a:ea typeface="STKaiti" charset="-122"/>
                <a:cs typeface="STKaiti" charset="-122"/>
              </a:rPr>
              <a:t>的时域信息</a:t>
            </a:r>
            <a:r>
              <a:rPr lang="zh-CN" altLang="en-US" dirty="0">
                <a:latin typeface="STKaiti" charset="-122"/>
                <a:ea typeface="STKaiti" charset="-122"/>
                <a:cs typeface="STKaiti" charset="-122"/>
              </a:rPr>
              <a:t>，同时减少了输入</a:t>
            </a:r>
            <a:r>
              <a:rPr lang="zh-CN" altLang="en-US" dirty="0" smtClean="0">
                <a:latin typeface="STKaiti" charset="-122"/>
                <a:ea typeface="STKaiti" charset="-122"/>
                <a:cs typeface="STKaiti" charset="-122"/>
              </a:rPr>
              <a:t>信号</a:t>
            </a:r>
            <a:r>
              <a:rPr lang="zh-CN" altLang="en-US" dirty="0">
                <a:latin typeface="STKaiti" charset="-122"/>
                <a:ea typeface="STKaiti" charset="-122"/>
                <a:cs typeface="STKaiti" charset="-122"/>
              </a:rPr>
              <a:t>的导联数</a:t>
            </a:r>
            <a:r>
              <a:rPr lang="zh-CN" altLang="en-US" dirty="0">
                <a:latin typeface="STKaiti" charset="-122"/>
                <a:ea typeface="STKaiti" charset="-122"/>
                <a:cs typeface="STKaiti" charset="-122"/>
              </a:rPr>
              <a:t>。</a:t>
            </a:r>
            <a:r>
              <a:rPr lang="zh-CN" altLang="en-US" dirty="0">
                <a:latin typeface="STKaiti" charset="-122"/>
                <a:ea typeface="STKaiti" charset="-122"/>
                <a:cs typeface="STKaiti" charset="-122"/>
              </a:rPr>
              <a:t>首先</a:t>
            </a:r>
            <a:r>
              <a:rPr lang="zh-CN" altLang="en-US" dirty="0" smtClean="0">
                <a:latin typeface="STKaiti" charset="-122"/>
                <a:ea typeface="STKaiti" charset="-122"/>
                <a:cs typeface="STKaiti" charset="-122"/>
              </a:rPr>
              <a:t>将</a:t>
            </a:r>
            <a:r>
              <a:rPr lang="en-US" altLang="zh-CN" dirty="0" smtClean="0">
                <a:latin typeface="STKaiti" charset="-122"/>
                <a:ea typeface="STKaiti" charset="-122"/>
                <a:cs typeface="STKaiti" charset="-122"/>
              </a:rPr>
              <a:t>EEG</a:t>
            </a:r>
            <a:r>
              <a:rPr lang="zh-CN" altLang="en-US" dirty="0" smtClean="0">
                <a:latin typeface="STKaiti" charset="-122"/>
                <a:ea typeface="STKaiti" charset="-122"/>
                <a:cs typeface="STKaiti" charset="-122"/>
              </a:rPr>
              <a:t>信号通过</a:t>
            </a:r>
            <a:r>
              <a:rPr lang="en-US" altLang="zh-CN" dirty="0" smtClean="0">
                <a:latin typeface="STKaiti" charset="-122"/>
                <a:ea typeface="STKaiti" charset="-122"/>
                <a:cs typeface="STKaiti" charset="-122"/>
              </a:rPr>
              <a:t>3</a:t>
            </a:r>
            <a:r>
              <a:rPr lang="zh-CN" altLang="en-US" dirty="0" smtClean="0">
                <a:latin typeface="STKaiti" charset="-122"/>
                <a:ea typeface="STKaiti" charset="-122"/>
                <a:cs typeface="STKaiti" charset="-122"/>
              </a:rPr>
              <a:t>层 </a:t>
            </a:r>
            <a:r>
              <a:rPr lang="en-US" altLang="zh-CN" dirty="0">
                <a:latin typeface="STKaiti" charset="-122"/>
                <a:ea typeface="STKaiti" charset="-122"/>
                <a:cs typeface="STKaiti" charset="-122"/>
              </a:rPr>
              <a:t>WPD </a:t>
            </a:r>
            <a:r>
              <a:rPr lang="zh-CN" altLang="en-US" dirty="0">
                <a:latin typeface="STKaiti" charset="-122"/>
                <a:ea typeface="STKaiti" charset="-122"/>
                <a:cs typeface="STKaiti" charset="-122"/>
              </a:rPr>
              <a:t>分解，</a:t>
            </a:r>
            <a:r>
              <a:rPr lang="zh-CN" altLang="en-US" dirty="0" smtClean="0">
                <a:latin typeface="STKaiti" charset="-122"/>
                <a:ea typeface="STKaiti" charset="-122"/>
                <a:cs typeface="STKaiti" charset="-122"/>
              </a:rPr>
              <a:t>获取</a:t>
            </a:r>
            <a:r>
              <a:rPr lang="zh-CN" altLang="en-US" dirty="0">
                <a:latin typeface="STKaiti" charset="-122"/>
                <a:ea typeface="STKaiti" charset="-122"/>
                <a:cs typeface="STKaiti" charset="-122"/>
              </a:rPr>
              <a:t>与运动想象相关的时频</a:t>
            </a:r>
            <a:r>
              <a:rPr lang="zh-CN" altLang="en-US" dirty="0" smtClean="0">
                <a:latin typeface="STKaiti" charset="-122"/>
                <a:ea typeface="STKaiti" charset="-122"/>
                <a:cs typeface="STKaiti" charset="-122"/>
              </a:rPr>
              <a:t>信息</a:t>
            </a:r>
            <a:r>
              <a:rPr lang="zh-CN" altLang="en-US" dirty="0">
                <a:latin typeface="STKaiti" charset="-122"/>
                <a:ea typeface="STKaiti" charset="-122"/>
                <a:cs typeface="STKaiti" charset="-122"/>
              </a:rPr>
              <a:t>，</a:t>
            </a:r>
            <a:r>
              <a:rPr lang="zh-CN" altLang="en-US" dirty="0" smtClean="0">
                <a:latin typeface="STKaiti" charset="-122"/>
                <a:ea typeface="STKaiti" charset="-122"/>
                <a:cs typeface="STKaiti" charset="-122"/>
              </a:rPr>
              <a:t>而后通过</a:t>
            </a:r>
            <a:r>
              <a:rPr lang="en-US" altLang="zh-CN" dirty="0" smtClean="0">
                <a:latin typeface="STKaiti" charset="-122"/>
                <a:ea typeface="STKaiti" charset="-122"/>
                <a:cs typeface="STKaiti" charset="-122"/>
              </a:rPr>
              <a:t>CSP</a:t>
            </a:r>
            <a:r>
              <a:rPr lang="zh-CN" altLang="en-US" dirty="0" smtClean="0">
                <a:latin typeface="STKaiti" charset="-122"/>
                <a:ea typeface="STKaiti" charset="-122"/>
                <a:cs typeface="STKaiti" charset="-122"/>
              </a:rPr>
              <a:t>特征提取将</a:t>
            </a:r>
            <a:r>
              <a:rPr lang="zh-CN" altLang="en-US" dirty="0">
                <a:latin typeface="STKaiti" charset="-122"/>
                <a:ea typeface="STKaiti" charset="-122"/>
                <a:cs typeface="STKaiti" charset="-122"/>
              </a:rPr>
              <a:t>时频信息与空间域信息相结合</a:t>
            </a:r>
            <a:r>
              <a:rPr lang="zh-CN" altLang="en-US" dirty="0">
                <a:latin typeface="STKaiti" charset="-122"/>
                <a:ea typeface="STKaiti" charset="-122"/>
                <a:cs typeface="STKaiti" charset="-122"/>
              </a:rPr>
              <a:t>。</a:t>
            </a:r>
            <a:r>
              <a:rPr lang="zh-CN" altLang="en-US" dirty="0">
                <a:latin typeface="STKaiti" charset="-122"/>
                <a:ea typeface="STKaiti" charset="-122"/>
                <a:cs typeface="STKaiti" charset="-122"/>
              </a:rPr>
              <a:t>从而获得特征明显</a:t>
            </a:r>
            <a:r>
              <a:rPr lang="zh-CN" altLang="en-US" dirty="0" smtClean="0">
                <a:latin typeface="STKaiti" charset="-122"/>
                <a:ea typeface="STKaiti" charset="-122"/>
                <a:cs typeface="STKaiti" charset="-122"/>
              </a:rPr>
              <a:t>的</a:t>
            </a:r>
            <a:r>
              <a:rPr lang="zh-CN" altLang="en-US" dirty="0">
                <a:latin typeface="STKaiti" charset="-122"/>
                <a:ea typeface="STKaiti" charset="-122"/>
                <a:cs typeface="STKaiti" charset="-122"/>
              </a:rPr>
              <a:t>特征向量</a:t>
            </a:r>
            <a:r>
              <a:rPr lang="zh-CN" altLang="en-US" dirty="0" smtClean="0">
                <a:latin typeface="STKaiti" charset="-122"/>
                <a:ea typeface="STKaiti" charset="-122"/>
                <a:cs typeface="STKaiti" charset="-122"/>
              </a:rPr>
              <a:t>。文章特征</a:t>
            </a:r>
            <a:r>
              <a:rPr lang="zh-CN" altLang="en-US" dirty="0">
                <a:latin typeface="STKaiti" charset="-122"/>
                <a:ea typeface="STKaiti" charset="-122"/>
                <a:cs typeface="STKaiti" charset="-122"/>
              </a:rPr>
              <a:t>提取算法</a:t>
            </a:r>
            <a:r>
              <a:rPr lang="zh-CN" altLang="en-US" dirty="0" smtClean="0">
                <a:latin typeface="STKaiti" charset="-122"/>
                <a:ea typeface="STKaiti" charset="-122"/>
                <a:cs typeface="STKaiti" charset="-122"/>
              </a:rPr>
              <a:t>可应</a:t>
            </a:r>
            <a:r>
              <a:rPr lang="zh-CN" altLang="en-US" dirty="0">
                <a:latin typeface="STKaiti" charset="-122"/>
                <a:ea typeface="STKaiti" charset="-122"/>
                <a:cs typeface="STKaiti" charset="-122"/>
              </a:rPr>
              <a:t>用于</a:t>
            </a:r>
            <a:r>
              <a:rPr lang="zh-CN" altLang="en-US" dirty="0" smtClean="0">
                <a:latin typeface="STKaiti" charset="-122"/>
                <a:ea typeface="STKaiti" charset="-122"/>
                <a:cs typeface="STKaiti" charset="-122"/>
              </a:rPr>
              <a:t>的</a:t>
            </a:r>
            <a:r>
              <a:rPr lang="en-US" altLang="zh-CN" dirty="0" smtClean="0">
                <a:latin typeface="STKaiti" charset="-122"/>
                <a:ea typeface="STKaiti" charset="-122"/>
                <a:cs typeface="STKaiti" charset="-122"/>
              </a:rPr>
              <a:t>BCI</a:t>
            </a:r>
            <a:r>
              <a:rPr lang="zh-CN" altLang="en-US" dirty="0" smtClean="0">
                <a:latin typeface="STKaiti" charset="-122"/>
                <a:ea typeface="STKaiti" charset="-122"/>
                <a:cs typeface="STKaiti" charset="-122"/>
              </a:rPr>
              <a:t>识别</a:t>
            </a:r>
            <a:r>
              <a:rPr lang="zh-CN" altLang="en-US" dirty="0">
                <a:latin typeface="STKaiti" charset="-122"/>
                <a:ea typeface="STKaiti" charset="-122"/>
                <a:cs typeface="STKaiti" charset="-122"/>
              </a:rPr>
              <a:t>系统中</a:t>
            </a:r>
            <a:r>
              <a:rPr lang="zh-CN" altLang="en-US" dirty="0" smtClean="0">
                <a:latin typeface="STKaiti" charset="-122"/>
                <a:ea typeface="STKaiti" charset="-122"/>
                <a:cs typeface="STKaiti" charset="-122"/>
              </a:rPr>
              <a:t>，有效</a:t>
            </a:r>
            <a:r>
              <a:rPr lang="zh-CN" altLang="en-US" dirty="0">
                <a:latin typeface="STKaiti" charset="-122"/>
                <a:ea typeface="STKaiti" charset="-122"/>
                <a:cs typeface="STKaiti" charset="-122"/>
              </a:rPr>
              <a:t>提高识别正确率</a:t>
            </a:r>
            <a:r>
              <a:rPr lang="zh-CN" altLang="en-US" dirty="0">
                <a:latin typeface="STKaiti" charset="-122"/>
                <a:ea typeface="STKaiti" charset="-122"/>
                <a:cs typeface="STKaiti" charset="-122"/>
              </a:rPr>
              <a:t>。 </a:t>
            </a:r>
            <a:endParaRPr lang="zh-CN" altLang="en-US" dirty="0">
              <a:latin typeface="STKaiti" charset="-122"/>
              <a:ea typeface="STKaiti" charset="-122"/>
              <a:cs typeface="STKaiti" charset="-122"/>
            </a:endParaRPr>
          </a:p>
          <a:p>
            <a:pPr marL="0" indent="0" defTabSz="914400">
              <a:spcBef>
                <a:spcPts val="0"/>
              </a:spcBef>
              <a:buClrTx/>
              <a:buSzTx/>
              <a:buNone/>
            </a:pPr>
            <a:endParaRPr lang="zh-CN" altLang="en-US" dirty="0"/>
          </a:p>
        </p:txBody>
      </p:sp>
    </p:spTree>
    <p:extLst>
      <p:ext uri="{BB962C8B-B14F-4D97-AF65-F5344CB8AC3E}">
        <p14:creationId xmlns:p14="http://schemas.microsoft.com/office/powerpoint/2010/main" val="923963810"/>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平面</Template>
  <TotalTime>233</TotalTime>
  <Words>792</Words>
  <Application>Microsoft Macintosh PowerPoint</Application>
  <PresentationFormat>宽屏</PresentationFormat>
  <Paragraphs>21</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STKaiti</vt:lpstr>
      <vt:lpstr>Trebuchet MS</vt:lpstr>
      <vt:lpstr>Wingdings 3</vt:lpstr>
      <vt:lpstr>方正姚体</vt:lpstr>
      <vt:lpstr>华文新魏</vt:lpstr>
      <vt:lpstr>Arial</vt:lpstr>
      <vt:lpstr>平面</vt:lpstr>
      <vt:lpstr>脑机接口中基于 WPD 和 CSP 的特征提取</vt:lpstr>
      <vt:lpstr> </vt:lpstr>
      <vt:lpstr> </vt:lpstr>
      <vt:lpstr> </vt:lpstr>
      <vt:lpstr> </vt:lpstr>
      <vt:lpstr> </vt:lpstr>
      <vt:lpstr> </vt:lpstr>
      <vt:lpstr> </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脑机接口中基于 WPD 和 CSP 的特征提取 </dc:title>
  <dc:creator>陈铭</dc:creator>
  <cp:lastModifiedBy>陈铭</cp:lastModifiedBy>
  <cp:revision>12</cp:revision>
  <dcterms:created xsi:type="dcterms:W3CDTF">2017-10-10T06:24:30Z</dcterms:created>
  <dcterms:modified xsi:type="dcterms:W3CDTF">2017-10-10T10:17:58Z</dcterms:modified>
</cp:coreProperties>
</file>