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4674"/>
  </p:normalViewPr>
  <p:slideViewPr>
    <p:cSldViewPr snapToGrid="0" snapToObjects="1">
      <p:cViewPr varScale="1">
        <p:scale>
          <a:sx n="121" d="100"/>
          <a:sy n="121" d="100"/>
        </p:scale>
        <p:origin x="7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10/17/17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10/17/17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10/17/17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10/17/17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10/17/17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7067" y="0"/>
            <a:ext cx="7766936" cy="4050836"/>
          </a:xfrm>
        </p:spPr>
        <p:txBody>
          <a:bodyPr/>
          <a:lstStyle/>
          <a:p>
            <a:pPr algn="l"/>
            <a:r>
              <a:rPr lang="en-US" altLang="zh-CN" sz="4400" dirty="0">
                <a:latin typeface="Times New Roman" charset="0"/>
                <a:ea typeface="Times New Roman" charset="0"/>
                <a:cs typeface="Times New Roman" charset="0"/>
              </a:rPr>
              <a:t>A Multimodal </a:t>
            </a:r>
            <a:r>
              <a:rPr lang="en-US" altLang="zh-CN" sz="4400" dirty="0" err="1">
                <a:latin typeface="Times New Roman" charset="0"/>
                <a:ea typeface="Times New Roman" charset="0"/>
                <a:cs typeface="Times New Roman" charset="0"/>
              </a:rPr>
              <a:t>fNIRS</a:t>
            </a:r>
            <a:r>
              <a:rPr lang="en-US" altLang="zh-CN" sz="4400" dirty="0">
                <a:latin typeface="Times New Roman" charset="0"/>
                <a:ea typeface="Times New Roman" charset="0"/>
                <a:cs typeface="Times New Roman" charset="0"/>
              </a:rPr>
              <a:t> and EEG-Based BCI Study on Motor Imagery and Passive </a:t>
            </a:r>
            <a:r>
              <a:rPr lang="en-US" altLang="zh-CN" sz="4400" dirty="0" smtClean="0">
                <a:latin typeface="Times New Roman" charset="0"/>
                <a:ea typeface="Times New Roman" charset="0"/>
                <a:cs typeface="Times New Roman" charset="0"/>
              </a:rPr>
              <a:t>Movement </a:t>
            </a:r>
            <a:endParaRPr kumimoji="1" lang="zh-CN" altLang="en-US" dirty="0"/>
          </a:p>
        </p:txBody>
      </p:sp>
      <p:sp>
        <p:nvSpPr>
          <p:cNvPr id="3" name="副标题 2"/>
          <p:cNvSpPr>
            <a:spLocks noGrp="1"/>
          </p:cNvSpPr>
          <p:nvPr>
            <p:ph type="subTitle" idx="1"/>
          </p:nvPr>
        </p:nvSpPr>
        <p:spPr/>
        <p:txBody>
          <a:bodyPr/>
          <a:lstStyle/>
          <a:p>
            <a:r>
              <a:rPr kumimoji="1" lang="zh-CN" altLang="en-US" dirty="0" smtClean="0"/>
              <a:t>汇报人：陈铭</a:t>
            </a:r>
            <a:endParaRPr kumimoji="1" lang="zh-CN" altLang="en-US" dirty="0"/>
          </a:p>
        </p:txBody>
      </p:sp>
    </p:spTree>
    <p:extLst>
      <p:ext uri="{BB962C8B-B14F-4D97-AF65-F5344CB8AC3E}">
        <p14:creationId xmlns:p14="http://schemas.microsoft.com/office/powerpoint/2010/main" val="1208250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 </a:t>
            </a:r>
            <a:endParaRPr kumimoji="1" lang="zh-CN" altLang="en-US" dirty="0"/>
          </a:p>
        </p:txBody>
      </p:sp>
      <p:sp>
        <p:nvSpPr>
          <p:cNvPr id="3" name="内容占位符 2"/>
          <p:cNvSpPr>
            <a:spLocks noGrp="1"/>
          </p:cNvSpPr>
          <p:nvPr>
            <p:ph idx="1"/>
          </p:nvPr>
        </p:nvSpPr>
        <p:spPr>
          <a:xfrm>
            <a:off x="677334" y="609601"/>
            <a:ext cx="8596668" cy="5431762"/>
          </a:xfrm>
        </p:spPr>
        <p:txBody>
          <a:bodyPr/>
          <a:lstStyle/>
          <a:p>
            <a:pPr marL="0" lvl="0" indent="457200" defTabSz="914400">
              <a:lnSpc>
                <a:spcPct val="125000"/>
              </a:lnSpc>
              <a:spcBef>
                <a:spcPts val="0"/>
              </a:spcBef>
              <a:buClrTx/>
              <a:buSzTx/>
              <a:buNone/>
            </a:pPr>
            <a:r>
              <a:rPr kumimoji="1" lang="zh-CN" altLang="en-US" dirty="0" smtClean="0">
                <a:latin typeface="STFangsong" charset="-122"/>
                <a:ea typeface="STFangsong" charset="-122"/>
                <a:cs typeface="STFangsong" charset="-122"/>
              </a:rPr>
              <a:t>通过调查</a:t>
            </a:r>
            <a:r>
              <a:rPr kumimoji="1" lang="en-US" altLang="zh-CN" dirty="0" smtClean="0">
                <a:latin typeface="STFangsong" charset="-122"/>
                <a:ea typeface="STFangsong" charset="-122"/>
                <a:cs typeface="STFangsong" charset="-122"/>
              </a:rPr>
              <a:t>NIRS</a:t>
            </a:r>
            <a:r>
              <a:rPr kumimoji="1" lang="zh-CN" altLang="en-US" dirty="0">
                <a:latin typeface="STFangsong" charset="-122"/>
                <a:ea typeface="STFangsong" charset="-122"/>
                <a:cs typeface="STFangsong" charset="-122"/>
              </a:rPr>
              <a:t>和基于</a:t>
            </a:r>
            <a:r>
              <a:rPr kumimoji="1" lang="en-US" altLang="zh-CN" dirty="0">
                <a:latin typeface="STFangsong" charset="-122"/>
                <a:ea typeface="STFangsong" charset="-122"/>
                <a:cs typeface="STFangsong" charset="-122"/>
              </a:rPr>
              <a:t>EEG</a:t>
            </a:r>
            <a:r>
              <a:rPr kumimoji="1" lang="zh-CN" altLang="en-US" dirty="0">
                <a:latin typeface="STFangsong" charset="-122"/>
                <a:ea typeface="STFangsong" charset="-122"/>
                <a:cs typeface="STFangsong" charset="-122"/>
              </a:rPr>
              <a:t>的</a:t>
            </a:r>
            <a:r>
              <a:rPr kumimoji="1" lang="en-US" altLang="zh-CN" dirty="0">
                <a:latin typeface="STFangsong" charset="-122"/>
                <a:ea typeface="STFangsong" charset="-122"/>
                <a:cs typeface="STFangsong" charset="-122"/>
              </a:rPr>
              <a:t>BCI</a:t>
            </a:r>
            <a:r>
              <a:rPr kumimoji="1" lang="zh-CN" altLang="en-US" dirty="0">
                <a:latin typeface="STFangsong" charset="-122"/>
                <a:ea typeface="STFangsong" charset="-122"/>
                <a:cs typeface="STFangsong" charset="-122"/>
              </a:rPr>
              <a:t>系统对</a:t>
            </a:r>
            <a:r>
              <a:rPr kumimoji="1" lang="en-US" altLang="zh-CN" dirty="0">
                <a:latin typeface="STFangsong" charset="-122"/>
                <a:ea typeface="STFangsong" charset="-122"/>
                <a:cs typeface="STFangsong" charset="-122"/>
              </a:rPr>
              <a:t>4</a:t>
            </a:r>
            <a:r>
              <a:rPr kumimoji="1" lang="zh-CN" altLang="en-US" dirty="0">
                <a:latin typeface="STFangsong" charset="-122"/>
                <a:ea typeface="STFangsong" charset="-122"/>
                <a:cs typeface="STFangsong" charset="-122"/>
              </a:rPr>
              <a:t>名受试者的</a:t>
            </a:r>
            <a:r>
              <a:rPr kumimoji="1" lang="en-US" altLang="zh-CN" dirty="0" err="1">
                <a:latin typeface="STFangsong" charset="-122"/>
                <a:ea typeface="STFangsong" charset="-122"/>
                <a:cs typeface="STFangsong" charset="-122"/>
              </a:rPr>
              <a:t>fNIRS</a:t>
            </a:r>
            <a:r>
              <a:rPr kumimoji="1" lang="zh-CN" altLang="en-US" dirty="0">
                <a:latin typeface="STFangsong" charset="-122"/>
                <a:ea typeface="STFangsong" charset="-122"/>
                <a:cs typeface="STFangsong" charset="-122"/>
              </a:rPr>
              <a:t>进行主要感觉运动区域激活，通过触觉旋钮机器人执行运动想象和手的被动</a:t>
            </a:r>
            <a:r>
              <a:rPr kumimoji="1" lang="zh-CN" altLang="en-US" dirty="0" smtClean="0">
                <a:latin typeface="STFangsong" charset="-122"/>
                <a:ea typeface="STFangsong" charset="-122"/>
                <a:cs typeface="STFangsong" charset="-122"/>
              </a:rPr>
              <a:t>运动</a:t>
            </a:r>
            <a:r>
              <a:rPr kumimoji="1" lang="zh-CN" altLang="en-US" dirty="0">
                <a:latin typeface="STFangsong" charset="-122"/>
                <a:ea typeface="STFangsong" charset="-122"/>
                <a:cs typeface="STFangsong" charset="-122"/>
              </a:rPr>
              <a:t>。</a:t>
            </a:r>
            <a:r>
              <a:rPr kumimoji="1" lang="zh-CN" altLang="en-US" dirty="0" smtClean="0">
                <a:latin typeface="STFangsong" charset="-122"/>
                <a:ea typeface="STFangsong" charset="-122"/>
                <a:cs typeface="STFangsong" charset="-122"/>
              </a:rPr>
              <a:t>除</a:t>
            </a:r>
            <a:r>
              <a:rPr kumimoji="1" lang="zh-CN" altLang="en-US" dirty="0">
                <a:latin typeface="STFangsong" charset="-122"/>
                <a:ea typeface="STFangsong" charset="-122"/>
                <a:cs typeface="STFangsong" charset="-122"/>
              </a:rPr>
              <a:t>运动区活动图外，</a:t>
            </a:r>
            <a:r>
              <a:rPr kumimoji="1" lang="en-US" altLang="zh-CN" dirty="0">
                <a:latin typeface="STFangsong" charset="-122"/>
                <a:ea typeface="STFangsong" charset="-122"/>
                <a:cs typeface="STFangsong" charset="-122"/>
              </a:rPr>
              <a:t>NIRS</a:t>
            </a:r>
            <a:r>
              <a:rPr kumimoji="1" lang="zh-CN" altLang="en-US" dirty="0">
                <a:latin typeface="STFangsong" charset="-122"/>
                <a:ea typeface="STFangsong" charset="-122"/>
                <a:cs typeface="STFangsong" charset="-122"/>
              </a:rPr>
              <a:t>和</a:t>
            </a:r>
            <a:r>
              <a:rPr kumimoji="1" lang="en-US" altLang="zh-CN" dirty="0">
                <a:latin typeface="STFangsong" charset="-122"/>
                <a:ea typeface="STFangsong" charset="-122"/>
                <a:cs typeface="STFangsong" charset="-122"/>
              </a:rPr>
              <a:t>EEG</a:t>
            </a:r>
            <a:r>
              <a:rPr kumimoji="1" lang="zh-CN" altLang="en-US" dirty="0">
                <a:latin typeface="STFangsong" charset="-122"/>
                <a:ea typeface="STFangsong" charset="-122"/>
                <a:cs typeface="STFangsong" charset="-122"/>
              </a:rPr>
              <a:t>数据分类结果也表明，被动运动与空闲分类的准确度优于</a:t>
            </a:r>
            <a:r>
              <a:rPr kumimoji="1" lang="zh-CN" altLang="en-US" dirty="0" smtClean="0">
                <a:latin typeface="STFangsong" charset="-122"/>
                <a:ea typeface="STFangsong" charset="-122"/>
                <a:cs typeface="STFangsong" charset="-122"/>
              </a:rPr>
              <a:t>运动想象与</a:t>
            </a:r>
            <a:r>
              <a:rPr kumimoji="1" lang="zh-CN" altLang="en-US" dirty="0">
                <a:latin typeface="STFangsong" charset="-122"/>
                <a:ea typeface="STFangsong" charset="-122"/>
                <a:cs typeface="STFangsong" charset="-122"/>
              </a:rPr>
              <a:t>空闲状态。运动图像的表现是内在的，没有直接的方式观察这个</a:t>
            </a:r>
            <a:r>
              <a:rPr kumimoji="1" lang="zh-CN" altLang="en-US" dirty="0" smtClean="0">
                <a:latin typeface="STFangsong" charset="-122"/>
                <a:ea typeface="STFangsong" charset="-122"/>
                <a:cs typeface="STFangsong" charset="-122"/>
              </a:rPr>
              <a:t>表现</a:t>
            </a:r>
            <a:r>
              <a:rPr kumimoji="1" lang="zh-CN" altLang="en-US" dirty="0">
                <a:latin typeface="STFangsong" charset="-122"/>
                <a:ea typeface="STFangsong" charset="-122"/>
                <a:cs typeface="STFangsong" charset="-122"/>
              </a:rPr>
              <a:t>；</a:t>
            </a:r>
            <a:r>
              <a:rPr kumimoji="1" lang="zh-CN" altLang="en-US" dirty="0" smtClean="0">
                <a:latin typeface="STFangsong" charset="-122"/>
                <a:ea typeface="STFangsong" charset="-122"/>
                <a:cs typeface="STFangsong" charset="-122"/>
              </a:rPr>
              <a:t>另一方面</a:t>
            </a:r>
            <a:r>
              <a:rPr kumimoji="1" lang="zh-CN" altLang="en-US" dirty="0">
                <a:latin typeface="STFangsong" charset="-122"/>
                <a:ea typeface="STFangsong" charset="-122"/>
                <a:cs typeface="STFangsong" charset="-122"/>
              </a:rPr>
              <a:t>，</a:t>
            </a:r>
            <a:r>
              <a:rPr kumimoji="1" lang="zh-CN" altLang="en-US" dirty="0" smtClean="0">
                <a:latin typeface="STFangsong" charset="-122"/>
                <a:ea typeface="STFangsong" charset="-122"/>
                <a:cs typeface="STFangsong" charset="-122"/>
              </a:rPr>
              <a:t>被动</a:t>
            </a:r>
            <a:r>
              <a:rPr kumimoji="1" lang="zh-CN" altLang="en-US" dirty="0">
                <a:latin typeface="STFangsong" charset="-122"/>
                <a:ea typeface="STFangsong" charset="-122"/>
                <a:cs typeface="STFangsong" charset="-122"/>
              </a:rPr>
              <a:t>运动的表现很容易直接观察。结果表明，在多</a:t>
            </a:r>
            <a:r>
              <a:rPr kumimoji="1" lang="zh-CN" altLang="en-US" dirty="0" smtClean="0">
                <a:latin typeface="STFangsong" charset="-122"/>
                <a:ea typeface="STFangsong" charset="-122"/>
                <a:cs typeface="STFangsong" charset="-122"/>
              </a:rPr>
              <a:t>模</a:t>
            </a:r>
            <a:r>
              <a:rPr kumimoji="1" lang="en-US" altLang="zh-CN" dirty="0" smtClean="0">
                <a:latin typeface="STFangsong" charset="-122"/>
                <a:ea typeface="STFangsong" charset="-122"/>
                <a:cs typeface="STFangsong" charset="-122"/>
              </a:rPr>
              <a:t>NIRS</a:t>
            </a:r>
            <a:r>
              <a:rPr kumimoji="1" lang="zh-CN" altLang="en-US" dirty="0">
                <a:latin typeface="STFangsong" charset="-122"/>
                <a:ea typeface="STFangsong" charset="-122"/>
                <a:cs typeface="STFangsong" charset="-122"/>
              </a:rPr>
              <a:t>和基于</a:t>
            </a:r>
            <a:r>
              <a:rPr kumimoji="1" lang="en-US" altLang="zh-CN" dirty="0">
                <a:latin typeface="STFangsong" charset="-122"/>
                <a:ea typeface="STFangsong" charset="-122"/>
                <a:cs typeface="STFangsong" charset="-122"/>
              </a:rPr>
              <a:t>EEG</a:t>
            </a:r>
            <a:r>
              <a:rPr kumimoji="1" lang="zh-CN" altLang="en-US" dirty="0">
                <a:latin typeface="STFangsong" charset="-122"/>
                <a:ea typeface="STFangsong" charset="-122"/>
                <a:cs typeface="STFangsong" charset="-122"/>
              </a:rPr>
              <a:t>的</a:t>
            </a:r>
            <a:r>
              <a:rPr kumimoji="1" lang="en-US" altLang="zh-CN" dirty="0">
                <a:latin typeface="STFangsong" charset="-122"/>
                <a:ea typeface="STFangsong" charset="-122"/>
                <a:cs typeface="STFangsong" charset="-122"/>
              </a:rPr>
              <a:t>BCI</a:t>
            </a:r>
            <a:r>
              <a:rPr kumimoji="1" lang="zh-CN" altLang="en-US" dirty="0">
                <a:latin typeface="STFangsong" charset="-122"/>
                <a:ea typeface="STFangsong" charset="-122"/>
                <a:cs typeface="STFangsong" charset="-122"/>
              </a:rPr>
              <a:t>中，使用被动运动数据来校准运动图像</a:t>
            </a:r>
            <a:r>
              <a:rPr kumimoji="1" lang="zh-CN" altLang="en-US" dirty="0" smtClean="0">
                <a:latin typeface="STFangsong" charset="-122"/>
                <a:ea typeface="STFangsong" charset="-122"/>
                <a:cs typeface="STFangsong" charset="-122"/>
              </a:rPr>
              <a:t>的潜力巨大。</a:t>
            </a:r>
            <a:endParaRPr kumimoji="1" lang="zh-CN" altLang="en-US" dirty="0">
              <a:latin typeface="STFangsong" charset="-122"/>
              <a:ea typeface="STFangsong" charset="-122"/>
              <a:cs typeface="STFangsong" charset="-122"/>
            </a:endParaRPr>
          </a:p>
        </p:txBody>
      </p:sp>
    </p:spTree>
    <p:extLst>
      <p:ext uri="{BB962C8B-B14F-4D97-AF65-F5344CB8AC3E}">
        <p14:creationId xmlns:p14="http://schemas.microsoft.com/office/powerpoint/2010/main" val="78759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95434"/>
            <a:ext cx="8596668" cy="1320800"/>
          </a:xfrm>
        </p:spPr>
        <p:txBody>
          <a:bodyPr/>
          <a:lstStyle/>
          <a:p>
            <a:r>
              <a:rPr kumimoji="1" lang="zh-CN" altLang="en-US" dirty="0" smtClean="0"/>
              <a:t> </a:t>
            </a:r>
            <a:endParaRPr kumimoji="1" lang="zh-CN" altLang="en-US" dirty="0"/>
          </a:p>
        </p:txBody>
      </p:sp>
      <p:sp>
        <p:nvSpPr>
          <p:cNvPr id="3" name="内容占位符 2"/>
          <p:cNvSpPr>
            <a:spLocks noGrp="1"/>
          </p:cNvSpPr>
          <p:nvPr>
            <p:ph idx="1"/>
          </p:nvPr>
        </p:nvSpPr>
        <p:spPr>
          <a:xfrm>
            <a:off x="677334" y="1229709"/>
            <a:ext cx="8596668" cy="4811653"/>
          </a:xfrm>
        </p:spPr>
        <p:txBody>
          <a:bodyPr>
            <a:normAutofit fontScale="92500" lnSpcReduction="10000"/>
          </a:bodyPr>
          <a:lstStyle/>
          <a:p>
            <a:pPr marL="0" indent="0" defTabSz="914400">
              <a:lnSpc>
                <a:spcPct val="125000"/>
              </a:lnSpc>
              <a:spcBef>
                <a:spcPts val="0"/>
              </a:spcBef>
              <a:buClrTx/>
              <a:buSzTx/>
              <a:buNone/>
            </a:pPr>
            <a:r>
              <a:rPr lang="en-US" altLang="zh-CN" dirty="0">
                <a:latin typeface="Times New Roman" charset="0"/>
                <a:ea typeface="Times New Roman" charset="0"/>
                <a:cs typeface="Times New Roman" charset="0"/>
              </a:rPr>
              <a:t>N</a:t>
            </a:r>
            <a:r>
              <a:rPr lang="en-US" altLang="zh-CN" dirty="0" smtClean="0">
                <a:latin typeface="Times New Roman" charset="0"/>
                <a:ea typeface="Times New Roman" charset="0"/>
                <a:cs typeface="Times New Roman" charset="0"/>
              </a:rPr>
              <a:t>ear </a:t>
            </a:r>
            <a:r>
              <a:rPr lang="en-US" altLang="zh-CN" dirty="0">
                <a:latin typeface="Times New Roman" charset="0"/>
                <a:ea typeface="Times New Roman" charset="0"/>
                <a:cs typeface="Times New Roman" charset="0"/>
              </a:rPr>
              <a:t>I</a:t>
            </a:r>
            <a:r>
              <a:rPr lang="en-US" altLang="zh-CN" dirty="0" smtClean="0">
                <a:latin typeface="Times New Roman" charset="0"/>
                <a:ea typeface="Times New Roman" charset="0"/>
                <a:cs typeface="Times New Roman" charset="0"/>
              </a:rPr>
              <a:t>nfrared </a:t>
            </a:r>
            <a:r>
              <a:rPr lang="en-US" altLang="zh-CN" dirty="0">
                <a:latin typeface="Times New Roman" charset="0"/>
                <a:ea typeface="Times New Roman" charset="0"/>
                <a:cs typeface="Times New Roman" charset="0"/>
              </a:rPr>
              <a:t>S</a:t>
            </a:r>
            <a:r>
              <a:rPr lang="en-US" altLang="zh-CN" dirty="0" smtClean="0">
                <a:latin typeface="Times New Roman" charset="0"/>
                <a:ea typeface="Times New Roman" charset="0"/>
                <a:cs typeface="Times New Roman" charset="0"/>
              </a:rPr>
              <a:t>pectroscopy </a:t>
            </a:r>
            <a:r>
              <a:rPr lang="zh-CN" altLang="en-US" dirty="0">
                <a:latin typeface="Times New Roman" charset="0"/>
                <a:ea typeface="Times New Roman" charset="0"/>
                <a:cs typeface="Times New Roman" charset="0"/>
              </a:rPr>
              <a:t>（</a:t>
            </a:r>
            <a:r>
              <a:rPr lang="en-US" altLang="zh-CN" dirty="0">
                <a:latin typeface="Times New Roman" charset="0"/>
                <a:ea typeface="Times New Roman" charset="0"/>
                <a:cs typeface="Times New Roman" charset="0"/>
              </a:rPr>
              <a:t>NIRS</a:t>
            </a:r>
            <a:r>
              <a:rPr lang="zh-CN" altLang="en-US" dirty="0">
                <a:latin typeface="Times New Roman" charset="0"/>
                <a:ea typeface="Times New Roman" charset="0"/>
                <a:cs typeface="Times New Roman" charset="0"/>
              </a:rPr>
              <a:t>）近红外光谱</a:t>
            </a:r>
            <a:endParaRPr lang="en-US" altLang="zh-CN" dirty="0">
              <a:latin typeface="Times New Roman" charset="0"/>
              <a:ea typeface="Times New Roman" charset="0"/>
              <a:cs typeface="Times New Roman" charset="0"/>
            </a:endParaRPr>
          </a:p>
          <a:p>
            <a:pPr marL="0" indent="0" defTabSz="914400">
              <a:lnSpc>
                <a:spcPct val="125000"/>
              </a:lnSpc>
              <a:spcBef>
                <a:spcPts val="0"/>
              </a:spcBef>
              <a:buClrTx/>
              <a:buSzTx/>
              <a:buNone/>
            </a:pPr>
            <a:r>
              <a:rPr lang="en-US" altLang="zh-CN" dirty="0">
                <a:latin typeface="Times New Roman" charset="0"/>
                <a:ea typeface="Times New Roman" charset="0"/>
                <a:cs typeface="Times New Roman" charset="0"/>
              </a:rPr>
              <a:t>Motor Imagery </a:t>
            </a:r>
            <a:r>
              <a:rPr lang="zh-CN" altLang="en-US" dirty="0" smtClean="0">
                <a:latin typeface="Times New Roman" charset="0"/>
                <a:ea typeface="Times New Roman" charset="0"/>
                <a:cs typeface="Times New Roman" charset="0"/>
              </a:rPr>
              <a:t>运动想象</a:t>
            </a:r>
            <a:endParaRPr lang="en-US" altLang="zh-CN" dirty="0">
              <a:latin typeface="Times New Roman" charset="0"/>
              <a:ea typeface="Times New Roman" charset="0"/>
              <a:cs typeface="Times New Roman" charset="0"/>
            </a:endParaRPr>
          </a:p>
          <a:p>
            <a:pPr marL="0" indent="0" defTabSz="914400">
              <a:lnSpc>
                <a:spcPct val="125000"/>
              </a:lnSpc>
              <a:spcBef>
                <a:spcPts val="0"/>
              </a:spcBef>
              <a:buClrTx/>
              <a:buSzTx/>
              <a:buNone/>
            </a:pPr>
            <a:r>
              <a:rPr lang="en-US" altLang="zh-CN" dirty="0">
                <a:latin typeface="Times New Roman" charset="0"/>
                <a:ea typeface="Times New Roman" charset="0"/>
                <a:cs typeface="Times New Roman" charset="0"/>
              </a:rPr>
              <a:t>Passive Movement </a:t>
            </a:r>
            <a:r>
              <a:rPr lang="zh-CN" altLang="en-US" dirty="0" smtClean="0">
                <a:latin typeface="Times New Roman" charset="0"/>
                <a:ea typeface="Times New Roman" charset="0"/>
                <a:cs typeface="Times New Roman" charset="0"/>
              </a:rPr>
              <a:t>被动运动</a:t>
            </a:r>
            <a:endParaRPr lang="en-US" altLang="zh-CN" dirty="0" smtClean="0">
              <a:latin typeface="Times New Roman" charset="0"/>
              <a:ea typeface="Times New Roman" charset="0"/>
              <a:cs typeface="Times New Roman" charset="0"/>
            </a:endParaRPr>
          </a:p>
          <a:p>
            <a:pPr marL="0" indent="0" defTabSz="914400">
              <a:lnSpc>
                <a:spcPct val="125000"/>
              </a:lnSpc>
              <a:spcBef>
                <a:spcPts val="0"/>
              </a:spcBef>
              <a:buClrTx/>
              <a:buSzTx/>
              <a:buNone/>
            </a:pPr>
            <a:r>
              <a:rPr lang="en-US" altLang="zh-CN" dirty="0">
                <a:latin typeface="Times New Roman" charset="0"/>
                <a:ea typeface="Times New Roman" charset="0"/>
                <a:cs typeface="Times New Roman" charset="0"/>
              </a:rPr>
              <a:t>functional magnetic resonance imaging (fMRI)</a:t>
            </a:r>
            <a:r>
              <a:rPr lang="zh-CN" altLang="en-US" dirty="0">
                <a:latin typeface="Times New Roman" charset="0"/>
                <a:ea typeface="Times New Roman" charset="0"/>
                <a:cs typeface="Times New Roman" charset="0"/>
              </a:rPr>
              <a:t>功能磁共振成像</a:t>
            </a:r>
            <a:endParaRPr lang="en-US" altLang="zh-CN" dirty="0">
              <a:latin typeface="Times New Roman" charset="0"/>
              <a:ea typeface="Times New Roman" charset="0"/>
              <a:cs typeface="Times New Roman" charset="0"/>
            </a:endParaRPr>
          </a:p>
          <a:p>
            <a:pPr marL="0" indent="0" defTabSz="914400">
              <a:lnSpc>
                <a:spcPct val="125000"/>
              </a:lnSpc>
              <a:spcBef>
                <a:spcPts val="0"/>
              </a:spcBef>
              <a:buClrTx/>
              <a:buSzTx/>
              <a:buNone/>
            </a:pPr>
            <a:r>
              <a:rPr lang="en-US" altLang="zh-CN" dirty="0">
                <a:latin typeface="Times New Roman" charset="0"/>
                <a:ea typeface="Times New Roman" charset="0"/>
                <a:cs typeface="Times New Roman" charset="0"/>
              </a:rPr>
              <a:t>electroencephalogram</a:t>
            </a:r>
            <a:r>
              <a:rPr lang="zh-CN" altLang="en-US" dirty="0">
                <a:latin typeface="Times New Roman" charset="0"/>
                <a:ea typeface="Times New Roman" charset="0"/>
                <a:cs typeface="Times New Roman" charset="0"/>
              </a:rPr>
              <a:t>脑电图</a:t>
            </a:r>
            <a:endParaRPr lang="en-US" altLang="zh-CN" dirty="0">
              <a:latin typeface="Times New Roman" charset="0"/>
              <a:ea typeface="Times New Roman" charset="0"/>
              <a:cs typeface="Times New Roman" charset="0"/>
            </a:endParaRPr>
          </a:p>
          <a:p>
            <a:pPr marL="0" indent="0" defTabSz="914400">
              <a:lnSpc>
                <a:spcPct val="125000"/>
              </a:lnSpc>
              <a:spcBef>
                <a:spcPts val="0"/>
              </a:spcBef>
              <a:buClrTx/>
              <a:buSzTx/>
              <a:buNone/>
            </a:pPr>
            <a:r>
              <a:rPr lang="en-US" altLang="zh-CN" dirty="0">
                <a:latin typeface="Times New Roman" charset="0"/>
                <a:ea typeface="Times New Roman" charset="0"/>
                <a:cs typeface="Times New Roman" charset="0"/>
              </a:rPr>
              <a:t>Filter Bank Feature Combination</a:t>
            </a:r>
            <a:r>
              <a:rPr lang="zh-CN" altLang="en-US" dirty="0">
                <a:latin typeface="Times New Roman" charset="0"/>
                <a:ea typeface="Times New Roman" charset="0"/>
                <a:cs typeface="Times New Roman" charset="0"/>
              </a:rPr>
              <a:t>（</a:t>
            </a:r>
            <a:r>
              <a:rPr lang="en-US" altLang="zh-CN" dirty="0">
                <a:latin typeface="Times New Roman" charset="0"/>
                <a:ea typeface="Times New Roman" charset="0"/>
                <a:cs typeface="Times New Roman" charset="0"/>
              </a:rPr>
              <a:t>FBFC</a:t>
            </a:r>
            <a:r>
              <a:rPr lang="zh-CN" altLang="en-US" dirty="0">
                <a:latin typeface="Times New Roman" charset="0"/>
                <a:ea typeface="Times New Roman" charset="0"/>
                <a:cs typeface="Times New Roman" charset="0"/>
              </a:rPr>
              <a:t>）滤波器特征组合</a:t>
            </a:r>
            <a:endParaRPr lang="en-US" altLang="zh-CN" dirty="0">
              <a:latin typeface="Times New Roman" charset="0"/>
              <a:ea typeface="Times New Roman" charset="0"/>
              <a:cs typeface="Times New Roman" charset="0"/>
            </a:endParaRPr>
          </a:p>
          <a:p>
            <a:pPr marL="0" indent="0" defTabSz="914400">
              <a:lnSpc>
                <a:spcPct val="125000"/>
              </a:lnSpc>
              <a:spcBef>
                <a:spcPts val="0"/>
              </a:spcBef>
              <a:buClrTx/>
              <a:buSzTx/>
              <a:buNone/>
            </a:pPr>
            <a:r>
              <a:rPr lang="en-US" altLang="zh-CN" dirty="0">
                <a:latin typeface="Times New Roman" charset="0"/>
                <a:ea typeface="Times New Roman" charset="0"/>
                <a:cs typeface="Times New Roman" charset="0"/>
              </a:rPr>
              <a:t>neurological rehabilitation </a:t>
            </a:r>
            <a:r>
              <a:rPr lang="zh-CN" altLang="en-US" dirty="0">
                <a:latin typeface="Times New Roman" charset="0"/>
                <a:ea typeface="Times New Roman" charset="0"/>
                <a:cs typeface="Times New Roman" charset="0"/>
              </a:rPr>
              <a:t>神经</a:t>
            </a:r>
            <a:r>
              <a:rPr lang="zh-CN" altLang="en-US" dirty="0" smtClean="0">
                <a:latin typeface="Times New Roman" charset="0"/>
                <a:ea typeface="Times New Roman" charset="0"/>
                <a:cs typeface="Times New Roman" charset="0"/>
              </a:rPr>
              <a:t>康复</a:t>
            </a:r>
            <a:endParaRPr lang="en-US" altLang="zh-CN" dirty="0">
              <a:latin typeface="Times New Roman" charset="0"/>
              <a:ea typeface="Times New Roman" charset="0"/>
              <a:cs typeface="Times New Roman" charset="0"/>
            </a:endParaRPr>
          </a:p>
          <a:p>
            <a:pPr marL="0" indent="0" defTabSz="914400">
              <a:lnSpc>
                <a:spcPct val="125000"/>
              </a:lnSpc>
              <a:spcBef>
                <a:spcPts val="0"/>
              </a:spcBef>
              <a:buClrTx/>
              <a:buSzTx/>
              <a:buNone/>
            </a:pPr>
            <a:r>
              <a:rPr lang="en-US" altLang="zh-CN" dirty="0">
                <a:latin typeface="Times New Roman" charset="0"/>
                <a:ea typeface="Times New Roman" charset="0"/>
                <a:cs typeface="Times New Roman" charset="0"/>
              </a:rPr>
              <a:t>spatial pattern algorithm </a:t>
            </a:r>
            <a:r>
              <a:rPr lang="zh-CN" altLang="en-US" dirty="0">
                <a:latin typeface="Times New Roman" charset="0"/>
                <a:ea typeface="Times New Roman" charset="0"/>
                <a:cs typeface="Times New Roman" charset="0"/>
              </a:rPr>
              <a:t>空间模式算法</a:t>
            </a:r>
            <a:endParaRPr lang="en-US" altLang="zh-CN" dirty="0">
              <a:latin typeface="Times New Roman" charset="0"/>
              <a:ea typeface="Times New Roman" charset="0"/>
              <a:cs typeface="Times New Roman" charset="0"/>
            </a:endParaRPr>
          </a:p>
          <a:p>
            <a:pPr marL="0" indent="0" defTabSz="914400">
              <a:lnSpc>
                <a:spcPct val="125000"/>
              </a:lnSpc>
              <a:spcBef>
                <a:spcPts val="0"/>
              </a:spcBef>
              <a:buClrTx/>
              <a:buSzTx/>
              <a:buNone/>
            </a:pPr>
            <a:r>
              <a:rPr lang="en-US" altLang="zh-CN" dirty="0">
                <a:latin typeface="Times New Roman" charset="0"/>
                <a:ea typeface="Times New Roman" charset="0"/>
                <a:cs typeface="Times New Roman" charset="0"/>
              </a:rPr>
              <a:t>Phase Lock Value </a:t>
            </a:r>
            <a:r>
              <a:rPr lang="zh-CN" altLang="en-US" dirty="0">
                <a:latin typeface="Times New Roman" charset="0"/>
                <a:ea typeface="Times New Roman" charset="0"/>
                <a:cs typeface="Times New Roman" charset="0"/>
              </a:rPr>
              <a:t>锁相值</a:t>
            </a:r>
            <a:endParaRPr lang="en-US" altLang="zh-CN" dirty="0">
              <a:latin typeface="Times New Roman" charset="0"/>
              <a:ea typeface="Times New Roman" charset="0"/>
              <a:cs typeface="Times New Roman" charset="0"/>
            </a:endParaRPr>
          </a:p>
          <a:p>
            <a:pPr marL="0" indent="0" defTabSz="914400">
              <a:lnSpc>
                <a:spcPct val="125000"/>
              </a:lnSpc>
              <a:spcBef>
                <a:spcPts val="0"/>
              </a:spcBef>
              <a:buClrTx/>
              <a:buSzTx/>
              <a:buNone/>
            </a:pPr>
            <a:r>
              <a:rPr lang="en-US" altLang="zh-CN" dirty="0">
                <a:latin typeface="Times New Roman" charset="0"/>
                <a:ea typeface="Times New Roman" charset="0"/>
                <a:cs typeface="Times New Roman" charset="0"/>
              </a:rPr>
              <a:t>cross-validation accuracies </a:t>
            </a:r>
            <a:r>
              <a:rPr lang="zh-CN" altLang="en-US" dirty="0">
                <a:latin typeface="Times New Roman" charset="0"/>
                <a:ea typeface="Times New Roman" charset="0"/>
                <a:cs typeface="Times New Roman" charset="0"/>
              </a:rPr>
              <a:t>交叉验证精度</a:t>
            </a:r>
            <a:endParaRPr lang="en-US" altLang="zh-CN" dirty="0">
              <a:latin typeface="Times New Roman" charset="0"/>
              <a:ea typeface="Times New Roman" charset="0"/>
              <a:cs typeface="Times New Roman" charset="0"/>
            </a:endParaRPr>
          </a:p>
          <a:p>
            <a:pPr marL="0" indent="0" defTabSz="914400">
              <a:lnSpc>
                <a:spcPct val="125000"/>
              </a:lnSpc>
              <a:spcBef>
                <a:spcPts val="0"/>
              </a:spcBef>
              <a:buClrTx/>
              <a:buSzTx/>
              <a:buNone/>
            </a:pPr>
            <a:r>
              <a:rPr lang="en-US" altLang="zh-CN" dirty="0">
                <a:latin typeface="Times New Roman" charset="0"/>
                <a:ea typeface="Times New Roman" charset="0"/>
                <a:cs typeface="Times New Roman" charset="0"/>
              </a:rPr>
              <a:t>vector-based</a:t>
            </a:r>
            <a:r>
              <a:rPr lang="zh-CN" altLang="en-US" dirty="0">
                <a:latin typeface="Times New Roman" charset="0"/>
                <a:ea typeface="Times New Roman" charset="0"/>
                <a:cs typeface="Times New Roman" charset="0"/>
              </a:rPr>
              <a:t>基于</a:t>
            </a:r>
            <a:r>
              <a:rPr lang="zh-CN" altLang="en-US" dirty="0" smtClean="0">
                <a:latin typeface="Times New Roman" charset="0"/>
                <a:ea typeface="Times New Roman" charset="0"/>
                <a:cs typeface="Times New Roman" charset="0"/>
              </a:rPr>
              <a:t>矢量</a:t>
            </a:r>
            <a:endParaRPr lang="en-US" altLang="zh-CN" dirty="0">
              <a:latin typeface="Times New Roman" charset="0"/>
              <a:ea typeface="Times New Roman" charset="0"/>
              <a:cs typeface="Times New Roman" charset="0"/>
            </a:endParaRPr>
          </a:p>
          <a:p>
            <a:pPr marL="0" indent="0" defTabSz="914400">
              <a:lnSpc>
                <a:spcPct val="125000"/>
              </a:lnSpc>
              <a:spcBef>
                <a:spcPts val="0"/>
              </a:spcBef>
              <a:buClrTx/>
              <a:buSzTx/>
              <a:buNone/>
            </a:pPr>
            <a:r>
              <a:rPr lang="en-US" altLang="zh-CN" dirty="0" smtClean="0">
                <a:latin typeface="Times New Roman" charset="0"/>
                <a:ea typeface="Times New Roman" charset="0"/>
                <a:cs typeface="Times New Roman" charset="0"/>
              </a:rPr>
              <a:t>oxygenated </a:t>
            </a:r>
            <a:r>
              <a:rPr lang="en-US" altLang="zh-CN" dirty="0" err="1">
                <a:latin typeface="Times New Roman" charset="0"/>
                <a:ea typeface="Times New Roman" charset="0"/>
                <a:cs typeface="Times New Roman" charset="0"/>
              </a:rPr>
              <a:t>hemoglobins</a:t>
            </a:r>
            <a:r>
              <a:rPr lang="zh-CN" altLang="en-US" dirty="0">
                <a:latin typeface="Times New Roman" charset="0"/>
                <a:ea typeface="Times New Roman" charset="0"/>
                <a:cs typeface="Times New Roman" charset="0"/>
              </a:rPr>
              <a:t>氧合血红蛋白</a:t>
            </a:r>
            <a:r>
              <a:rPr lang="en-US" altLang="zh-CN" dirty="0">
                <a:latin typeface="Times New Roman" charset="0"/>
                <a:ea typeface="Times New Roman" charset="0"/>
                <a:cs typeface="Times New Roman" charset="0"/>
              </a:rPr>
              <a:t>(</a:t>
            </a:r>
            <a:r>
              <a:rPr lang="en-US" altLang="zh-CN" dirty="0" err="1" smtClean="0">
                <a:latin typeface="Times New Roman" charset="0"/>
                <a:ea typeface="Times New Roman" charset="0"/>
                <a:cs typeface="Times New Roman" charset="0"/>
              </a:rPr>
              <a:t>HbO</a:t>
            </a:r>
            <a:r>
              <a:rPr lang="en-US" altLang="zh-CN" dirty="0" smtClean="0">
                <a:latin typeface="Times New Roman" charset="0"/>
                <a:ea typeface="Times New Roman" charset="0"/>
                <a:cs typeface="Times New Roman" charset="0"/>
              </a:rPr>
              <a:t>)</a:t>
            </a:r>
          </a:p>
          <a:p>
            <a:pPr marL="0" indent="0" defTabSz="914400">
              <a:lnSpc>
                <a:spcPct val="125000"/>
              </a:lnSpc>
              <a:spcBef>
                <a:spcPts val="0"/>
              </a:spcBef>
              <a:buClrTx/>
              <a:buSzTx/>
              <a:buNone/>
            </a:pPr>
            <a:r>
              <a:rPr lang="en-US" altLang="zh-CN" dirty="0" smtClean="0">
                <a:latin typeface="Times New Roman" charset="0"/>
                <a:ea typeface="Times New Roman" charset="0"/>
                <a:cs typeface="Times New Roman" charset="0"/>
              </a:rPr>
              <a:t>deoxygenated </a:t>
            </a:r>
            <a:r>
              <a:rPr lang="en-US" altLang="zh-CN" dirty="0" err="1">
                <a:latin typeface="Times New Roman" charset="0"/>
                <a:ea typeface="Times New Roman" charset="0"/>
                <a:cs typeface="Times New Roman" charset="0"/>
              </a:rPr>
              <a:t>hemoglobins</a:t>
            </a:r>
            <a:r>
              <a:rPr lang="zh-CN" altLang="en-US" dirty="0">
                <a:latin typeface="Times New Roman" charset="0"/>
                <a:ea typeface="Times New Roman" charset="0"/>
                <a:cs typeface="Times New Roman" charset="0"/>
              </a:rPr>
              <a:t>脱氧血红蛋白（</a:t>
            </a:r>
            <a:r>
              <a:rPr lang="en-US" altLang="zh-CN" dirty="0" err="1">
                <a:latin typeface="Times New Roman" charset="0"/>
                <a:ea typeface="Times New Roman" charset="0"/>
                <a:cs typeface="Times New Roman" charset="0"/>
              </a:rPr>
              <a:t>HbR</a:t>
            </a:r>
            <a:r>
              <a:rPr lang="zh-CN" altLang="en-US" dirty="0">
                <a:latin typeface="Times New Roman" charset="0"/>
                <a:ea typeface="Times New Roman" charset="0"/>
                <a:cs typeface="Times New Roman" charset="0"/>
              </a:rPr>
              <a:t>）</a:t>
            </a:r>
            <a:endParaRPr lang="en-US" altLang="zh-CN" dirty="0">
              <a:latin typeface="Times New Roman" charset="0"/>
              <a:ea typeface="Times New Roman" charset="0"/>
              <a:cs typeface="Times New Roman" charset="0"/>
            </a:endParaRPr>
          </a:p>
          <a:p>
            <a:pPr marL="0" indent="0" defTabSz="914400">
              <a:lnSpc>
                <a:spcPct val="125000"/>
              </a:lnSpc>
              <a:spcBef>
                <a:spcPts val="0"/>
              </a:spcBef>
              <a:buClrTx/>
              <a:buSzTx/>
              <a:buNone/>
            </a:pPr>
            <a:r>
              <a:rPr lang="en-US" altLang="zh-CN" dirty="0">
                <a:latin typeface="Times New Roman" charset="0"/>
                <a:ea typeface="Times New Roman" charset="0"/>
                <a:cs typeface="Times New Roman" charset="0"/>
              </a:rPr>
              <a:t>haptic knob</a:t>
            </a:r>
            <a:r>
              <a:rPr lang="zh-CN" altLang="en-US" dirty="0">
                <a:latin typeface="Times New Roman" charset="0"/>
                <a:ea typeface="Times New Roman" charset="0"/>
                <a:cs typeface="Times New Roman" charset="0"/>
              </a:rPr>
              <a:t>触觉旋钮</a:t>
            </a:r>
            <a:endParaRPr lang="en-US" altLang="zh-CN" dirty="0">
              <a:latin typeface="Times New Roman" charset="0"/>
              <a:ea typeface="Times New Roman" charset="0"/>
              <a:cs typeface="Times New Roman" charset="0"/>
            </a:endParaRPr>
          </a:p>
          <a:p>
            <a:pPr marL="0" indent="0" defTabSz="914400">
              <a:lnSpc>
                <a:spcPct val="125000"/>
              </a:lnSpc>
              <a:spcBef>
                <a:spcPts val="0"/>
              </a:spcBef>
              <a:buClrTx/>
              <a:buSzTx/>
              <a:buNone/>
            </a:pPr>
            <a:r>
              <a:rPr lang="en-US" altLang="zh-CN" dirty="0">
                <a:latin typeface="Times New Roman" charset="0"/>
                <a:ea typeface="Times New Roman" charset="0"/>
                <a:cs typeface="Times New Roman" charset="0"/>
              </a:rPr>
              <a:t>optical density changes </a:t>
            </a:r>
            <a:r>
              <a:rPr lang="zh-CN" altLang="en-US" dirty="0">
                <a:latin typeface="Times New Roman" charset="0"/>
                <a:ea typeface="Times New Roman" charset="0"/>
                <a:cs typeface="Times New Roman" charset="0"/>
              </a:rPr>
              <a:t>光密度变化</a:t>
            </a:r>
            <a:endParaRPr lang="en-US" altLang="zh-CN" dirty="0">
              <a:latin typeface="Times New Roman" charset="0"/>
              <a:ea typeface="Times New Roman" charset="0"/>
              <a:cs typeface="Times New Roman" charset="0"/>
            </a:endParaRPr>
          </a:p>
          <a:p>
            <a:pPr marL="0" indent="0" defTabSz="914400">
              <a:spcBef>
                <a:spcPts val="0"/>
              </a:spcBef>
              <a:buClrTx/>
              <a:buSzTx/>
              <a:buNone/>
            </a:pPr>
            <a:endParaRPr lang="en-US" altLang="zh-CN" dirty="0"/>
          </a:p>
        </p:txBody>
      </p:sp>
    </p:spTree>
    <p:extLst>
      <p:ext uri="{BB962C8B-B14F-4D97-AF65-F5344CB8AC3E}">
        <p14:creationId xmlns:p14="http://schemas.microsoft.com/office/powerpoint/2010/main" val="1928662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 </a:t>
            </a:r>
            <a:endParaRPr kumimoji="1" lang="zh-CN" altLang="en-US" dirty="0"/>
          </a:p>
        </p:txBody>
      </p:sp>
      <p:sp>
        <p:nvSpPr>
          <p:cNvPr id="3" name="内容占位符 2"/>
          <p:cNvSpPr>
            <a:spLocks noGrp="1"/>
          </p:cNvSpPr>
          <p:nvPr>
            <p:ph idx="1"/>
          </p:nvPr>
        </p:nvSpPr>
        <p:spPr>
          <a:xfrm>
            <a:off x="677334" y="609601"/>
            <a:ext cx="8596668" cy="5431762"/>
          </a:xfrm>
        </p:spPr>
        <p:txBody>
          <a:bodyPr/>
          <a:lstStyle/>
          <a:p>
            <a:pPr marL="0" marR="0" lvl="0" indent="457200" defTabSz="914400" eaLnBrk="1" fontAlgn="auto" latinLnBrk="0" hangingPunct="1">
              <a:lnSpc>
                <a:spcPct val="125000"/>
              </a:lnSpc>
              <a:spcBef>
                <a:spcPts val="0"/>
              </a:spcBef>
              <a:spcAft>
                <a:spcPts val="0"/>
              </a:spcAft>
              <a:buClrTx/>
              <a:buSzTx/>
              <a:buFontTx/>
              <a:buNone/>
              <a:tabLst/>
              <a:defRPr/>
            </a:pPr>
            <a:r>
              <a:rPr kumimoji="1" lang="zh-CN" altLang="en-US" dirty="0" smtClean="0">
                <a:latin typeface="STFangsong" charset="-122"/>
                <a:ea typeface="STFangsong" charset="-122"/>
                <a:cs typeface="STFangsong" charset="-122"/>
              </a:rPr>
              <a:t>在基于脑电的运动想象脑机接口中，在校准阶段收集的脑电数据被用作个体特异性模型，以在评估阶段对脑电数据进行分类。之前的研究表明了从被动运动校准基于脑电的脑机接口的可行性。</a:t>
            </a:r>
            <a:endParaRPr kumimoji="1" lang="en-US" altLang="zh-CN" dirty="0" smtClean="0">
              <a:latin typeface="STFangsong" charset="-122"/>
              <a:ea typeface="STFangsong" charset="-122"/>
              <a:cs typeface="STFangsong" charset="-122"/>
            </a:endParaRPr>
          </a:p>
          <a:p>
            <a:pPr marL="0" marR="0" lvl="0" indent="457200" defTabSz="914400" eaLnBrk="1" fontAlgn="auto" latinLnBrk="0" hangingPunct="1">
              <a:lnSpc>
                <a:spcPct val="125000"/>
              </a:lnSpc>
              <a:spcBef>
                <a:spcPts val="0"/>
              </a:spcBef>
              <a:spcAft>
                <a:spcPts val="0"/>
              </a:spcAft>
              <a:buClrTx/>
              <a:buSzTx/>
              <a:buFontTx/>
              <a:buNone/>
              <a:tabLst/>
              <a:defRPr/>
            </a:pPr>
            <a:r>
              <a:rPr kumimoji="1" lang="zh-CN" altLang="en-US" dirty="0" smtClean="0">
                <a:latin typeface="STFangsong" charset="-122"/>
                <a:ea typeface="STFangsong" charset="-122"/>
                <a:cs typeface="STFangsong" charset="-122"/>
              </a:rPr>
              <a:t>这篇文章利用触觉旋钮机器执行被动运动和运动想象，从使用多模红外光谱和基于脑电信号的脑机接口系统的四名受试者调查由功能性红外光谱技术激活的主要运动感知区域。</a:t>
            </a:r>
            <a:r>
              <a:rPr kumimoji="1" lang="en-US" altLang="zh-CN" dirty="0" smtClean="0">
                <a:latin typeface="STFangsong" charset="-122"/>
                <a:ea typeface="STFangsong" charset="-122"/>
                <a:cs typeface="STFangsong" charset="-122"/>
              </a:rPr>
              <a:t>NIRS_SPM</a:t>
            </a:r>
            <a:r>
              <a:rPr kumimoji="1" lang="zh-CN" altLang="en-US" dirty="0" smtClean="0">
                <a:latin typeface="STFangsong" charset="-122"/>
                <a:ea typeface="STFangsong" charset="-122"/>
                <a:cs typeface="STFangsong" charset="-122"/>
              </a:rPr>
              <a:t>用于计算血红蛋白的变化反应，并且基于运动想象与空闲和被动运动与空闲的对比来产生脑激活图。</a:t>
            </a:r>
            <a:endParaRPr kumimoji="1" lang="en-US" altLang="zh-CN" dirty="0" smtClean="0">
              <a:latin typeface="STFangsong" charset="-122"/>
              <a:ea typeface="STFangsong" charset="-122"/>
              <a:cs typeface="STFangsong" charset="-122"/>
            </a:endParaRPr>
          </a:p>
          <a:p>
            <a:pPr marL="0" marR="0" lvl="0" indent="457200" defTabSz="914400" eaLnBrk="1" fontAlgn="auto" latinLnBrk="0" hangingPunct="1">
              <a:lnSpc>
                <a:spcPct val="125000"/>
              </a:lnSpc>
              <a:spcBef>
                <a:spcPts val="0"/>
              </a:spcBef>
              <a:spcAft>
                <a:spcPts val="0"/>
              </a:spcAft>
              <a:buClrTx/>
              <a:buSzTx/>
              <a:buFontTx/>
              <a:buNone/>
              <a:tabLst/>
              <a:defRPr/>
            </a:pPr>
            <a:r>
              <a:rPr kumimoji="1" lang="zh-CN" altLang="en-US" dirty="0" smtClean="0">
                <a:latin typeface="STFangsong" charset="-122"/>
                <a:ea typeface="STFangsong" charset="-122"/>
                <a:cs typeface="STFangsong" charset="-122"/>
              </a:rPr>
              <a:t>结果对比：被动运动和空闲与运动想象和空闲有着显著地差异。此外，对近红外光谱和脑电数据进行分类也表明了被动想象和空闲的分类准确性要比运动想象的分类准确性好。</a:t>
            </a:r>
            <a:endParaRPr kumimoji="1" lang="en-US" altLang="zh-CN" dirty="0" smtClean="0">
              <a:latin typeface="STFangsong" charset="-122"/>
              <a:ea typeface="STFangsong" charset="-122"/>
              <a:cs typeface="STFangsong" charset="-122"/>
            </a:endParaRPr>
          </a:p>
          <a:p>
            <a:pPr marL="0" marR="0" lvl="0" indent="457200" defTabSz="914400" eaLnBrk="1" fontAlgn="auto" latinLnBrk="0" hangingPunct="1">
              <a:lnSpc>
                <a:spcPct val="125000"/>
              </a:lnSpc>
              <a:spcBef>
                <a:spcPts val="0"/>
              </a:spcBef>
              <a:spcAft>
                <a:spcPts val="0"/>
              </a:spcAft>
              <a:buClrTx/>
              <a:buSzTx/>
              <a:buFontTx/>
              <a:buNone/>
              <a:tabLst/>
              <a:defRPr/>
            </a:pPr>
            <a:r>
              <a:rPr kumimoji="1" lang="zh-CN" altLang="en-US" dirty="0" smtClean="0">
                <a:latin typeface="STFangsong" charset="-122"/>
                <a:ea typeface="STFangsong" charset="-122"/>
                <a:cs typeface="STFangsong" charset="-122"/>
              </a:rPr>
              <a:t>结果显示，在多模红外光谱和基于脑电信号脑机接口中，利用被动运动数据来校准运动想象的一种可能性。</a:t>
            </a:r>
            <a:endParaRPr kumimoji="1" lang="en-US" altLang="zh-CN" dirty="0" smtClean="0">
              <a:latin typeface="STFangsong" charset="-122"/>
              <a:ea typeface="STFangsong" charset="-122"/>
              <a:cs typeface="STFangsong" charset="-122"/>
            </a:endParaRPr>
          </a:p>
        </p:txBody>
      </p:sp>
    </p:spTree>
    <p:extLst>
      <p:ext uri="{BB962C8B-B14F-4D97-AF65-F5344CB8AC3E}">
        <p14:creationId xmlns:p14="http://schemas.microsoft.com/office/powerpoint/2010/main" val="1034169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 </a:t>
            </a:r>
            <a:endParaRPr kumimoji="1" lang="zh-CN" altLang="en-US" dirty="0"/>
          </a:p>
        </p:txBody>
      </p:sp>
      <p:sp>
        <p:nvSpPr>
          <p:cNvPr id="3" name="内容占位符 2"/>
          <p:cNvSpPr>
            <a:spLocks noGrp="1"/>
          </p:cNvSpPr>
          <p:nvPr>
            <p:ph idx="1"/>
          </p:nvPr>
        </p:nvSpPr>
        <p:spPr>
          <a:xfrm>
            <a:off x="677334" y="609601"/>
            <a:ext cx="8596668" cy="5431762"/>
          </a:xfrm>
        </p:spPr>
        <p:txBody>
          <a:bodyPr/>
          <a:lstStyle/>
          <a:p>
            <a:pPr marL="0" marR="0" lvl="0" indent="457200" defTabSz="914400" eaLnBrk="1" fontAlgn="auto" latinLnBrk="0" hangingPunct="1">
              <a:lnSpc>
                <a:spcPct val="125000"/>
              </a:lnSpc>
              <a:spcBef>
                <a:spcPts val="0"/>
              </a:spcBef>
              <a:spcAft>
                <a:spcPts val="0"/>
              </a:spcAft>
              <a:buClrTx/>
              <a:buSzTx/>
              <a:buFontTx/>
              <a:buNone/>
              <a:tabLst/>
              <a:defRPr/>
            </a:pPr>
            <a:r>
              <a:rPr kumimoji="1" lang="zh-CN" altLang="en-US" dirty="0" smtClean="0">
                <a:latin typeface="STFangsong" charset="-122"/>
                <a:ea typeface="STFangsong" charset="-122"/>
                <a:cs typeface="STFangsong" charset="-122"/>
              </a:rPr>
              <a:t>基于脑电信号的运动想象脑机接口是一种可以将运动的想象力转化为命令的技术，通常有校准阶段和评估反馈阶段。在校准阶段，执行运动想象被用来训练特定模型从而获取数据，在评估阶段，将脑电信号分类然后转化为控制信号输出。有研究表明使用被动运动进行的校准比使用运动想象进行校准的模型精度更高。</a:t>
            </a:r>
            <a:endParaRPr kumimoji="1" lang="en-US" altLang="zh-CN" dirty="0" smtClean="0">
              <a:latin typeface="STFangsong" charset="-122"/>
              <a:ea typeface="STFangsong" charset="-122"/>
              <a:cs typeface="STFangsong" charset="-122"/>
            </a:endParaRPr>
          </a:p>
          <a:p>
            <a:pPr marL="0" lvl="0" indent="457200" defTabSz="914400">
              <a:lnSpc>
                <a:spcPct val="125000"/>
              </a:lnSpc>
              <a:spcBef>
                <a:spcPts val="0"/>
              </a:spcBef>
              <a:buClrTx/>
              <a:buSzTx/>
              <a:buNone/>
            </a:pPr>
            <a:r>
              <a:rPr kumimoji="1" lang="zh-CN" altLang="en-US" dirty="0" smtClean="0">
                <a:latin typeface="STFangsong" charset="-122"/>
                <a:ea typeface="STFangsong" charset="-122"/>
                <a:cs typeface="STFangsong" charset="-122"/>
              </a:rPr>
              <a:t>基于近红外光谱的脑机接口是</a:t>
            </a:r>
            <a:r>
              <a:rPr kumimoji="1" lang="zh-CN" altLang="en-US" dirty="0">
                <a:latin typeface="STFangsong" charset="-122"/>
                <a:ea typeface="STFangsong" charset="-122"/>
                <a:cs typeface="STFangsong" charset="-122"/>
              </a:rPr>
              <a:t>一种新兴的技术，作为非侵入性光学功能脑成像技术，</a:t>
            </a:r>
            <a:r>
              <a:rPr kumimoji="1" lang="en-US" altLang="zh-CN" dirty="0" err="1">
                <a:latin typeface="STFangsong" charset="-122"/>
                <a:ea typeface="STFangsong" charset="-122"/>
                <a:cs typeface="STFangsong" charset="-122"/>
              </a:rPr>
              <a:t>fNIRS</a:t>
            </a:r>
            <a:r>
              <a:rPr kumimoji="1" lang="zh-CN" altLang="en-US" dirty="0">
                <a:latin typeface="STFangsong" charset="-122"/>
                <a:ea typeface="STFangsong" charset="-122"/>
                <a:cs typeface="STFangsong" charset="-122"/>
              </a:rPr>
              <a:t>通过在近红外范围内的不同吸收光谱测量人皮质表层的氧合血红蛋白（</a:t>
            </a:r>
            <a:r>
              <a:rPr kumimoji="1" lang="en-US" altLang="zh-CN" dirty="0" err="1">
                <a:latin typeface="STFangsong" charset="-122"/>
                <a:ea typeface="STFangsong" charset="-122"/>
                <a:cs typeface="STFangsong" charset="-122"/>
              </a:rPr>
              <a:t>HbO</a:t>
            </a:r>
            <a:r>
              <a:rPr kumimoji="1" lang="zh-CN" altLang="en-US" dirty="0">
                <a:latin typeface="STFangsong" charset="-122"/>
                <a:ea typeface="STFangsong" charset="-122"/>
                <a:cs typeface="STFangsong" charset="-122"/>
              </a:rPr>
              <a:t>）和脱氧血红蛋白（</a:t>
            </a:r>
            <a:r>
              <a:rPr kumimoji="1" lang="en-US" altLang="zh-CN" dirty="0" err="1">
                <a:latin typeface="STFangsong" charset="-122"/>
                <a:ea typeface="STFangsong" charset="-122"/>
                <a:cs typeface="STFangsong" charset="-122"/>
              </a:rPr>
              <a:t>HbR</a:t>
            </a:r>
            <a:r>
              <a:rPr kumimoji="1" lang="zh-CN" altLang="en-US" dirty="0">
                <a:latin typeface="STFangsong" charset="-122"/>
                <a:ea typeface="STFangsong" charset="-122"/>
                <a:cs typeface="STFangsong" charset="-122"/>
              </a:rPr>
              <a:t>）的浓度变化。 </a:t>
            </a:r>
            <a:r>
              <a:rPr kumimoji="1" lang="en-US" altLang="zh-CN" dirty="0" err="1">
                <a:latin typeface="STFangsong" charset="-122"/>
                <a:ea typeface="STFangsong" charset="-122"/>
                <a:cs typeface="STFangsong" charset="-122"/>
              </a:rPr>
              <a:t>fNIRS</a:t>
            </a:r>
            <a:r>
              <a:rPr kumimoji="1" lang="zh-CN" altLang="en-US" dirty="0">
                <a:latin typeface="STFangsong" charset="-122"/>
                <a:ea typeface="STFangsong" charset="-122"/>
                <a:cs typeface="STFangsong" charset="-122"/>
              </a:rPr>
              <a:t>安全，便携，具有高空间分辨率。这种高空间分辨率属性使得</a:t>
            </a:r>
            <a:r>
              <a:rPr kumimoji="1" lang="en-US" altLang="zh-CN" dirty="0">
                <a:latin typeface="STFangsong" charset="-122"/>
                <a:ea typeface="STFangsong" charset="-122"/>
                <a:cs typeface="STFangsong" charset="-122"/>
              </a:rPr>
              <a:t>NIRS</a:t>
            </a:r>
            <a:r>
              <a:rPr kumimoji="1" lang="zh-CN" altLang="en-US" dirty="0">
                <a:latin typeface="STFangsong" charset="-122"/>
                <a:ea typeface="STFangsong" charset="-122"/>
                <a:cs typeface="STFangsong" charset="-122"/>
              </a:rPr>
              <a:t>作为合适的技术来确定手的运动图像，因为</a:t>
            </a:r>
            <a:r>
              <a:rPr kumimoji="1" lang="zh-CN" altLang="en-US" dirty="0" smtClean="0">
                <a:latin typeface="STFangsong" charset="-122"/>
                <a:ea typeface="STFangsong" charset="-122"/>
                <a:cs typeface="STFangsong" charset="-122"/>
              </a:rPr>
              <a:t>手的运动想象被</a:t>
            </a:r>
            <a:r>
              <a:rPr kumimoji="1" lang="zh-CN" altLang="en-US" dirty="0">
                <a:latin typeface="STFangsong" charset="-122"/>
                <a:ea typeface="STFangsong" charset="-122"/>
                <a:cs typeface="STFangsong" charset="-122"/>
              </a:rPr>
              <a:t>表示</a:t>
            </a:r>
            <a:r>
              <a:rPr kumimoji="1" lang="zh-CN" altLang="en-US" dirty="0" smtClean="0">
                <a:latin typeface="STFangsong" charset="-122"/>
                <a:ea typeface="STFangsong" charset="-122"/>
                <a:cs typeface="STFangsong" charset="-122"/>
              </a:rPr>
              <a:t>为感觉</a:t>
            </a:r>
            <a:r>
              <a:rPr kumimoji="1" lang="zh-CN" altLang="en-US" dirty="0">
                <a:latin typeface="STFangsong" charset="-122"/>
                <a:ea typeface="STFangsong" charset="-122"/>
                <a:cs typeface="STFangsong" charset="-122"/>
              </a:rPr>
              <a:t>运动</a:t>
            </a:r>
            <a:r>
              <a:rPr kumimoji="1" lang="zh-CN" altLang="en-US" dirty="0" smtClean="0">
                <a:latin typeface="STFangsong" charset="-122"/>
                <a:ea typeface="STFangsong" charset="-122"/>
                <a:cs typeface="STFangsong" charset="-122"/>
              </a:rPr>
              <a:t>区域的</a:t>
            </a:r>
            <a:r>
              <a:rPr kumimoji="1" lang="zh-CN" altLang="en-US" dirty="0">
                <a:latin typeface="STFangsong" charset="-122"/>
                <a:ea typeface="STFangsong" charset="-122"/>
                <a:cs typeface="STFangsong" charset="-122"/>
              </a:rPr>
              <a:t>局部</a:t>
            </a:r>
            <a:r>
              <a:rPr kumimoji="1" lang="zh-CN" altLang="en-US" dirty="0" smtClean="0">
                <a:latin typeface="STFangsong" charset="-122"/>
                <a:ea typeface="STFangsong" charset="-122"/>
                <a:cs typeface="STFangsong" charset="-122"/>
              </a:rPr>
              <a:t>激活，研究已经</a:t>
            </a:r>
            <a:r>
              <a:rPr kumimoji="1" lang="zh-CN" altLang="en-US" dirty="0">
                <a:latin typeface="STFangsong" charset="-122"/>
                <a:ea typeface="STFangsong" charset="-122"/>
                <a:cs typeface="STFangsong" charset="-122"/>
              </a:rPr>
              <a:t>证明了使用基于</a:t>
            </a:r>
            <a:r>
              <a:rPr kumimoji="1" lang="en-US" altLang="zh-CN" dirty="0">
                <a:latin typeface="STFangsong" charset="-122"/>
                <a:ea typeface="STFangsong" charset="-122"/>
                <a:cs typeface="STFangsong" charset="-122"/>
              </a:rPr>
              <a:t>NIRS</a:t>
            </a:r>
            <a:r>
              <a:rPr kumimoji="1" lang="zh-CN" altLang="en-US" dirty="0">
                <a:latin typeface="STFangsong" charset="-122"/>
                <a:ea typeface="STFangsong" charset="-122"/>
                <a:cs typeface="STFangsong" charset="-122"/>
              </a:rPr>
              <a:t>的运动</a:t>
            </a:r>
            <a:r>
              <a:rPr kumimoji="1" lang="zh-CN" altLang="en-US" dirty="0" smtClean="0">
                <a:latin typeface="STFangsong" charset="-122"/>
                <a:ea typeface="STFangsong" charset="-122"/>
                <a:cs typeface="STFangsong" charset="-122"/>
              </a:rPr>
              <a:t>图像</a:t>
            </a:r>
            <a:r>
              <a:rPr kumimoji="1" lang="en-US" altLang="zh-CN" dirty="0" smtClean="0">
                <a:latin typeface="STFangsong" charset="-122"/>
                <a:ea typeface="STFangsong" charset="-122"/>
                <a:cs typeface="STFangsong" charset="-122"/>
              </a:rPr>
              <a:t>BCI</a:t>
            </a:r>
            <a:r>
              <a:rPr kumimoji="1" lang="zh-CN" altLang="en-US" dirty="0" smtClean="0">
                <a:latin typeface="STFangsong" charset="-122"/>
                <a:ea typeface="STFangsong" charset="-122"/>
                <a:cs typeface="STFangsong" charset="-122"/>
              </a:rPr>
              <a:t>的可行性。文章利用</a:t>
            </a:r>
            <a:r>
              <a:rPr kumimoji="1" lang="zh-CN" altLang="en-US" dirty="0">
                <a:latin typeface="STFangsong" charset="-122"/>
                <a:ea typeface="STFangsong" charset="-122"/>
                <a:cs typeface="STFangsong" charset="-122"/>
              </a:rPr>
              <a:t>多</a:t>
            </a:r>
            <a:r>
              <a:rPr kumimoji="1" lang="zh-CN" altLang="en-US" dirty="0" smtClean="0">
                <a:latin typeface="STFangsong" charset="-122"/>
                <a:ea typeface="STFangsong" charset="-122"/>
                <a:cs typeface="STFangsong" charset="-122"/>
              </a:rPr>
              <a:t>模</a:t>
            </a:r>
            <a:r>
              <a:rPr kumimoji="1" lang="en-US" altLang="zh-CN" dirty="0" smtClean="0">
                <a:latin typeface="STFangsong" charset="-122"/>
                <a:ea typeface="STFangsong" charset="-122"/>
                <a:cs typeface="STFangsong" charset="-122"/>
              </a:rPr>
              <a:t>NIRS</a:t>
            </a:r>
            <a:r>
              <a:rPr kumimoji="1" lang="zh-CN" altLang="en-US" dirty="0">
                <a:latin typeface="STFangsong" charset="-122"/>
                <a:ea typeface="STFangsong" charset="-122"/>
                <a:cs typeface="STFangsong" charset="-122"/>
              </a:rPr>
              <a:t>和</a:t>
            </a:r>
            <a:r>
              <a:rPr kumimoji="1" lang="zh-CN" altLang="en-US" dirty="0" smtClean="0">
                <a:latin typeface="STFangsong" charset="-122"/>
                <a:ea typeface="STFangsong" charset="-122"/>
                <a:cs typeface="STFangsong" charset="-122"/>
              </a:rPr>
              <a:t>基于脑电的</a:t>
            </a:r>
            <a:r>
              <a:rPr kumimoji="1" lang="en-US" altLang="zh-CN" dirty="0">
                <a:latin typeface="STFangsong" charset="-122"/>
                <a:ea typeface="STFangsong" charset="-122"/>
                <a:cs typeface="STFangsong" charset="-122"/>
              </a:rPr>
              <a:t>BCI</a:t>
            </a:r>
            <a:r>
              <a:rPr kumimoji="1" lang="zh-CN" altLang="en-US" dirty="0">
                <a:latin typeface="STFangsong" charset="-122"/>
                <a:ea typeface="STFangsong" charset="-122"/>
                <a:cs typeface="STFangsong" charset="-122"/>
              </a:rPr>
              <a:t>系统，研究</a:t>
            </a:r>
            <a:r>
              <a:rPr kumimoji="1" lang="zh-CN" altLang="en-US" dirty="0" smtClean="0">
                <a:latin typeface="STFangsong" charset="-122"/>
                <a:ea typeface="STFangsong" charset="-122"/>
                <a:cs typeface="STFangsong" charset="-122"/>
              </a:rPr>
              <a:t>运动想象和</a:t>
            </a:r>
            <a:r>
              <a:rPr kumimoji="1" lang="zh-CN" altLang="en-US" dirty="0">
                <a:latin typeface="STFangsong" charset="-122"/>
                <a:ea typeface="STFangsong" charset="-122"/>
                <a:cs typeface="STFangsong" charset="-122"/>
              </a:rPr>
              <a:t>被动运动受试者的运动区域</a:t>
            </a:r>
            <a:r>
              <a:rPr kumimoji="1" lang="zh-CN" altLang="en-US" dirty="0" smtClean="0">
                <a:latin typeface="STFangsong" charset="-122"/>
                <a:ea typeface="STFangsong" charset="-122"/>
                <a:cs typeface="STFangsong" charset="-122"/>
              </a:rPr>
              <a:t>激活</a:t>
            </a:r>
            <a:r>
              <a:rPr kumimoji="1" lang="zh-CN" altLang="en-US" dirty="0">
                <a:latin typeface="STFangsong" charset="-122"/>
                <a:ea typeface="STFangsong" charset="-122"/>
                <a:cs typeface="STFangsong" charset="-122"/>
              </a:rPr>
              <a:t>。</a:t>
            </a:r>
            <a:r>
              <a:rPr kumimoji="1" lang="zh-CN" altLang="en-US" dirty="0" smtClean="0">
                <a:latin typeface="STFangsong" charset="-122"/>
                <a:ea typeface="STFangsong" charset="-122"/>
                <a:cs typeface="STFangsong" charset="-122"/>
              </a:rPr>
              <a:t>从</a:t>
            </a:r>
            <a:r>
              <a:rPr kumimoji="1" lang="zh-CN" altLang="en-US" dirty="0">
                <a:latin typeface="STFangsong" charset="-122"/>
                <a:ea typeface="STFangsong" charset="-122"/>
                <a:cs typeface="STFangsong" charset="-122"/>
              </a:rPr>
              <a:t>进行运动图像或被动运动的</a:t>
            </a:r>
            <a:r>
              <a:rPr kumimoji="1" lang="en-US" altLang="zh-CN" dirty="0">
                <a:latin typeface="STFangsong" charset="-122"/>
                <a:ea typeface="STFangsong" charset="-122"/>
                <a:cs typeface="STFangsong" charset="-122"/>
              </a:rPr>
              <a:t>4</a:t>
            </a:r>
            <a:r>
              <a:rPr kumimoji="1" lang="zh-CN" altLang="en-US" dirty="0">
                <a:latin typeface="STFangsong" charset="-122"/>
                <a:ea typeface="STFangsong" charset="-122"/>
                <a:cs typeface="STFangsong" charset="-122"/>
              </a:rPr>
              <a:t>名健康受试者收集</a:t>
            </a:r>
            <a:r>
              <a:rPr kumimoji="1" lang="en-US" altLang="zh-CN" dirty="0">
                <a:latin typeface="STFangsong" charset="-122"/>
                <a:ea typeface="STFangsong" charset="-122"/>
                <a:cs typeface="STFangsong" charset="-122"/>
              </a:rPr>
              <a:t>NIRS</a:t>
            </a:r>
            <a:r>
              <a:rPr kumimoji="1" lang="zh-CN" altLang="en-US" dirty="0">
                <a:latin typeface="STFangsong" charset="-122"/>
                <a:ea typeface="STFangsong" charset="-122"/>
                <a:cs typeface="STFangsong" charset="-122"/>
              </a:rPr>
              <a:t>和</a:t>
            </a:r>
            <a:r>
              <a:rPr kumimoji="1" lang="en-US" altLang="zh-CN" dirty="0" smtClean="0">
                <a:latin typeface="STFangsong" charset="-122"/>
                <a:ea typeface="STFangsong" charset="-122"/>
                <a:cs typeface="STFangsong" charset="-122"/>
              </a:rPr>
              <a:t>EEG</a:t>
            </a:r>
            <a:r>
              <a:rPr kumimoji="1" lang="zh-CN" altLang="en-US" dirty="0" smtClean="0">
                <a:latin typeface="STFangsong" charset="-122"/>
                <a:ea typeface="STFangsong" charset="-122"/>
                <a:cs typeface="STFangsong" charset="-122"/>
              </a:rPr>
              <a:t>的记录。</a:t>
            </a:r>
            <a:endParaRPr kumimoji="1" lang="zh-CN" altLang="en-US" dirty="0">
              <a:latin typeface="STFangsong" charset="-122"/>
              <a:ea typeface="STFangsong" charset="-122"/>
              <a:cs typeface="STFangsong" charset="-122"/>
            </a:endParaRPr>
          </a:p>
        </p:txBody>
      </p:sp>
    </p:spTree>
    <p:extLst>
      <p:ext uri="{BB962C8B-B14F-4D97-AF65-F5344CB8AC3E}">
        <p14:creationId xmlns:p14="http://schemas.microsoft.com/office/powerpoint/2010/main" val="633784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 </a:t>
            </a:r>
            <a:endParaRPr kumimoji="1" lang="zh-CN" altLang="en-US" dirty="0"/>
          </a:p>
        </p:txBody>
      </p:sp>
      <p:sp>
        <p:nvSpPr>
          <p:cNvPr id="3" name="内容占位符 2"/>
          <p:cNvSpPr>
            <a:spLocks noGrp="1"/>
          </p:cNvSpPr>
          <p:nvPr>
            <p:ph idx="1"/>
          </p:nvPr>
        </p:nvSpPr>
        <p:spPr>
          <a:xfrm>
            <a:off x="677334" y="609601"/>
            <a:ext cx="8596668" cy="5431762"/>
          </a:xfrm>
        </p:spPr>
        <p:txBody>
          <a:bodyPr/>
          <a:lstStyle/>
          <a:p>
            <a:pPr marL="0" lvl="0" indent="457200" defTabSz="914400">
              <a:lnSpc>
                <a:spcPct val="125000"/>
              </a:lnSpc>
              <a:spcBef>
                <a:spcPts val="0"/>
              </a:spcBef>
              <a:buClrTx/>
              <a:buSzTx/>
              <a:buNone/>
            </a:pPr>
            <a:r>
              <a:rPr kumimoji="1" lang="en-US" altLang="zh-CN" dirty="0">
                <a:latin typeface="STFangsong" charset="-122"/>
                <a:ea typeface="STFangsong" charset="-122"/>
                <a:cs typeface="STFangsong" charset="-122"/>
              </a:rPr>
              <a:t>NIRS</a:t>
            </a:r>
            <a:r>
              <a:rPr kumimoji="1" lang="zh-CN" altLang="en-US" dirty="0" smtClean="0">
                <a:latin typeface="STFangsong" charset="-122"/>
                <a:ea typeface="STFangsong" charset="-122"/>
                <a:cs typeface="STFangsong" charset="-122"/>
              </a:rPr>
              <a:t>光电子极和</a:t>
            </a:r>
            <a:r>
              <a:rPr kumimoji="1" lang="en-US" altLang="zh-CN" dirty="0">
                <a:latin typeface="STFangsong" charset="-122"/>
                <a:ea typeface="STFangsong" charset="-122"/>
                <a:cs typeface="STFangsong" charset="-122"/>
              </a:rPr>
              <a:t>EEG</a:t>
            </a:r>
            <a:r>
              <a:rPr kumimoji="1" lang="zh-CN" altLang="en-US" dirty="0">
                <a:latin typeface="STFangsong" charset="-122"/>
                <a:ea typeface="STFangsong" charset="-122"/>
                <a:cs typeface="STFangsong" charset="-122"/>
              </a:rPr>
              <a:t>电极集成在标准</a:t>
            </a:r>
            <a:r>
              <a:rPr kumimoji="1" lang="en-US" altLang="zh-CN" dirty="0" smtClean="0">
                <a:latin typeface="STFangsong" charset="-122"/>
                <a:ea typeface="STFangsong" charset="-122"/>
                <a:cs typeface="STFangsong" charset="-122"/>
              </a:rPr>
              <a:t>EEG</a:t>
            </a:r>
            <a:r>
              <a:rPr kumimoji="1" lang="zh-CN" altLang="en-US" dirty="0" smtClean="0">
                <a:latin typeface="STFangsong" charset="-122"/>
                <a:ea typeface="STFangsong" charset="-122"/>
                <a:cs typeface="STFangsong" charset="-122"/>
              </a:rPr>
              <a:t>帽中。当</a:t>
            </a:r>
            <a:r>
              <a:rPr kumimoji="1" lang="zh-CN" altLang="en-US" dirty="0">
                <a:latin typeface="STFangsong" charset="-122"/>
                <a:ea typeface="STFangsong" charset="-122"/>
                <a:cs typeface="STFangsong" charset="-122"/>
              </a:rPr>
              <a:t>从源到检测器的光子路径的轨迹被假定为两个光栅之间的“香蕉”</a:t>
            </a:r>
            <a:r>
              <a:rPr kumimoji="1" lang="zh-CN" altLang="en-US" dirty="0" smtClean="0">
                <a:latin typeface="STFangsong" charset="-122"/>
                <a:ea typeface="STFangsong" charset="-122"/>
                <a:cs typeface="STFangsong" charset="-122"/>
              </a:rPr>
              <a:t>形状时</a:t>
            </a:r>
            <a:r>
              <a:rPr kumimoji="1" lang="zh-CN" altLang="en-US" dirty="0">
                <a:latin typeface="STFangsong" charset="-122"/>
                <a:ea typeface="STFangsong" charset="-122"/>
                <a:cs typeface="STFangsong" charset="-122"/>
              </a:rPr>
              <a:t>，只有当路径长度在有效范围内时，两</a:t>
            </a:r>
            <a:r>
              <a:rPr kumimoji="1" lang="zh-CN" altLang="en-US" dirty="0" smtClean="0">
                <a:latin typeface="STFangsong" charset="-122"/>
                <a:ea typeface="STFangsong" charset="-122"/>
                <a:cs typeface="STFangsong" charset="-122"/>
              </a:rPr>
              <a:t>个检测器</a:t>
            </a:r>
            <a:r>
              <a:rPr kumimoji="1" lang="zh-CN" altLang="en-US" dirty="0">
                <a:latin typeface="STFangsong" charset="-122"/>
                <a:ea typeface="STFangsong" charset="-122"/>
                <a:cs typeface="STFangsong" charset="-122"/>
              </a:rPr>
              <a:t>对的信号质量才</a:t>
            </a:r>
            <a:r>
              <a:rPr kumimoji="1" lang="zh-CN" altLang="en-US" dirty="0" smtClean="0">
                <a:latin typeface="STFangsong" charset="-122"/>
                <a:ea typeface="STFangsong" charset="-122"/>
                <a:cs typeface="STFangsong" charset="-122"/>
              </a:rPr>
              <a:t>是优秀的。由于</a:t>
            </a:r>
            <a:r>
              <a:rPr kumimoji="1" lang="en-US" altLang="zh-CN" dirty="0">
                <a:latin typeface="STFangsong" charset="-122"/>
                <a:ea typeface="STFangsong" charset="-122"/>
                <a:cs typeface="STFangsong" charset="-122"/>
              </a:rPr>
              <a:t>NIRS</a:t>
            </a:r>
            <a:r>
              <a:rPr kumimoji="1" lang="zh-CN" altLang="en-US" dirty="0">
                <a:latin typeface="STFangsong" charset="-122"/>
                <a:ea typeface="STFangsong" charset="-122"/>
                <a:cs typeface="STFangsong" charset="-122"/>
              </a:rPr>
              <a:t>光电探测器的空间和尺寸的限制，并不是每个</a:t>
            </a:r>
            <a:r>
              <a:rPr kumimoji="1" lang="en-US" altLang="zh-CN" dirty="0">
                <a:latin typeface="STFangsong" charset="-122"/>
                <a:ea typeface="STFangsong" charset="-122"/>
                <a:cs typeface="STFangsong" charset="-122"/>
              </a:rPr>
              <a:t>EEG</a:t>
            </a:r>
            <a:r>
              <a:rPr kumimoji="1" lang="zh-CN" altLang="en-US" dirty="0">
                <a:latin typeface="STFangsong" charset="-122"/>
                <a:ea typeface="STFangsong" charset="-122"/>
                <a:cs typeface="STFangsong" charset="-122"/>
              </a:rPr>
              <a:t>电极上的源和检测器的</a:t>
            </a:r>
            <a:r>
              <a:rPr kumimoji="1" lang="en-US" altLang="zh-CN" dirty="0">
                <a:latin typeface="STFangsong" charset="-122"/>
                <a:ea typeface="STFangsong" charset="-122"/>
                <a:cs typeface="STFangsong" charset="-122"/>
              </a:rPr>
              <a:t>NIRS</a:t>
            </a:r>
            <a:r>
              <a:rPr kumimoji="1" lang="zh-CN" altLang="en-US" dirty="0">
                <a:latin typeface="STFangsong" charset="-122"/>
                <a:ea typeface="STFangsong" charset="-122"/>
                <a:cs typeface="STFangsong" charset="-122"/>
              </a:rPr>
              <a:t>对的所有距离都在有效距离</a:t>
            </a:r>
            <a:r>
              <a:rPr kumimoji="1" lang="zh-CN" altLang="en-US" dirty="0" smtClean="0">
                <a:latin typeface="STFangsong" charset="-122"/>
                <a:ea typeface="STFangsong" charset="-122"/>
                <a:cs typeface="STFangsong" charset="-122"/>
              </a:rPr>
              <a:t>内</a:t>
            </a:r>
            <a:r>
              <a:rPr kumimoji="1" lang="zh-CN" altLang="en-US" dirty="0">
                <a:latin typeface="STFangsong" charset="-122"/>
                <a:ea typeface="STFangsong" charset="-122"/>
                <a:cs typeface="STFangsong" charset="-122"/>
              </a:rPr>
              <a:t>。</a:t>
            </a:r>
            <a:r>
              <a:rPr kumimoji="1" lang="zh-CN" altLang="en-US" dirty="0" smtClean="0">
                <a:latin typeface="STFangsong" charset="-122"/>
                <a:ea typeface="STFangsong" charset="-122"/>
                <a:cs typeface="STFangsong" charset="-122"/>
              </a:rPr>
              <a:t>为了</a:t>
            </a:r>
            <a:r>
              <a:rPr kumimoji="1" lang="zh-CN" altLang="en-US" dirty="0">
                <a:latin typeface="STFangsong" charset="-122"/>
                <a:ea typeface="STFangsong" charset="-122"/>
                <a:cs typeface="STFangsong" charset="-122"/>
              </a:rPr>
              <a:t>获得更有效的通道，</a:t>
            </a:r>
            <a:r>
              <a:rPr kumimoji="1" lang="en-US" altLang="zh-CN" dirty="0">
                <a:latin typeface="STFangsong" charset="-122"/>
                <a:ea typeface="STFangsong" charset="-122"/>
                <a:cs typeface="STFangsong" charset="-122"/>
              </a:rPr>
              <a:t>NIRS</a:t>
            </a:r>
            <a:r>
              <a:rPr kumimoji="1" lang="zh-CN" altLang="en-US" dirty="0">
                <a:latin typeface="STFangsong" charset="-122"/>
                <a:ea typeface="STFangsong" charset="-122"/>
                <a:cs typeface="STFangsong" charset="-122"/>
              </a:rPr>
              <a:t>光栅布局布置是将尽可能多的光栅放在被摄体头部电机区域附近的</a:t>
            </a:r>
            <a:r>
              <a:rPr kumimoji="1" lang="en-US" altLang="zh-CN" dirty="0">
                <a:latin typeface="STFangsong" charset="-122"/>
                <a:ea typeface="STFangsong" charset="-122"/>
                <a:cs typeface="STFangsong" charset="-122"/>
              </a:rPr>
              <a:t>EEG</a:t>
            </a:r>
            <a:r>
              <a:rPr kumimoji="1" lang="zh-CN" altLang="en-US" dirty="0">
                <a:latin typeface="STFangsong" charset="-122"/>
                <a:ea typeface="STFangsong" charset="-122"/>
                <a:cs typeface="STFangsong" charset="-122"/>
              </a:rPr>
              <a:t>电极周围，如图</a:t>
            </a:r>
            <a:r>
              <a:rPr kumimoji="1" lang="en-US" altLang="zh-CN" dirty="0" smtClean="0">
                <a:latin typeface="STFangsong" charset="-122"/>
                <a:ea typeface="STFangsong" charset="-122"/>
                <a:cs typeface="STFangsong" charset="-122"/>
              </a:rPr>
              <a:t>1</a:t>
            </a:r>
            <a:r>
              <a:rPr kumimoji="1" lang="zh-CN" altLang="en-US" dirty="0">
                <a:latin typeface="STFangsong" charset="-122"/>
                <a:ea typeface="STFangsong" charset="-122"/>
                <a:cs typeface="STFangsong" charset="-122"/>
              </a:rPr>
              <a:t>。</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2083" y="2760513"/>
            <a:ext cx="4163936" cy="3761157"/>
          </a:xfrm>
          <a:prstGeom prst="rect">
            <a:avLst/>
          </a:prstGeom>
        </p:spPr>
      </p:pic>
    </p:spTree>
    <p:extLst>
      <p:ext uri="{BB962C8B-B14F-4D97-AF65-F5344CB8AC3E}">
        <p14:creationId xmlns:p14="http://schemas.microsoft.com/office/powerpoint/2010/main" val="556726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 </a:t>
            </a:r>
            <a:endParaRPr kumimoji="1" lang="zh-CN" altLang="en-US" dirty="0"/>
          </a:p>
        </p:txBody>
      </p:sp>
      <p:sp>
        <p:nvSpPr>
          <p:cNvPr id="3" name="内容占位符 2"/>
          <p:cNvSpPr>
            <a:spLocks noGrp="1"/>
          </p:cNvSpPr>
          <p:nvPr>
            <p:ph idx="1"/>
          </p:nvPr>
        </p:nvSpPr>
        <p:spPr>
          <a:xfrm>
            <a:off x="677334" y="609600"/>
            <a:ext cx="8596668" cy="5431762"/>
          </a:xfrm>
        </p:spPr>
        <p:txBody>
          <a:bodyPr/>
          <a:lstStyle/>
          <a:p>
            <a:pPr marL="0" lvl="0" indent="457200" defTabSz="914400">
              <a:lnSpc>
                <a:spcPct val="125000"/>
              </a:lnSpc>
              <a:spcBef>
                <a:spcPts val="0"/>
              </a:spcBef>
              <a:buClrTx/>
              <a:buSzTx/>
              <a:buNone/>
            </a:pPr>
            <a:r>
              <a:rPr kumimoji="1" lang="en-US" altLang="zh-CN" dirty="0">
                <a:latin typeface="STFangsong" charset="-122"/>
                <a:ea typeface="STFangsong" charset="-122"/>
                <a:cs typeface="STFangsong" charset="-122"/>
              </a:rPr>
              <a:t>NIRS</a:t>
            </a:r>
            <a:r>
              <a:rPr kumimoji="1" lang="zh-CN" altLang="en-US" dirty="0">
                <a:latin typeface="STFangsong" charset="-122"/>
                <a:ea typeface="STFangsong" charset="-122"/>
                <a:cs typeface="STFangsong" charset="-122"/>
              </a:rPr>
              <a:t>设置从每个源的</a:t>
            </a:r>
            <a:r>
              <a:rPr kumimoji="1" lang="en-US" altLang="zh-CN" dirty="0">
                <a:latin typeface="STFangsong" charset="-122"/>
                <a:ea typeface="STFangsong" charset="-122"/>
                <a:cs typeface="STFangsong" charset="-122"/>
              </a:rPr>
              <a:t>32</a:t>
            </a:r>
            <a:r>
              <a:rPr kumimoji="1" lang="zh-CN" altLang="en-US" dirty="0">
                <a:latin typeface="STFangsong" charset="-122"/>
                <a:ea typeface="STFangsong" charset="-122"/>
                <a:cs typeface="STFangsong" charset="-122"/>
              </a:rPr>
              <a:t>个检测器测量了</a:t>
            </a:r>
            <a:r>
              <a:rPr kumimoji="1" lang="en-US" altLang="zh-CN" dirty="0">
                <a:latin typeface="STFangsong" charset="-122"/>
                <a:ea typeface="STFangsong" charset="-122"/>
                <a:cs typeface="STFangsong" charset="-122"/>
              </a:rPr>
              <a:t>32</a:t>
            </a:r>
            <a:r>
              <a:rPr kumimoji="1" lang="zh-CN" altLang="en-US" dirty="0">
                <a:latin typeface="STFangsong" charset="-122"/>
                <a:ea typeface="STFangsong" charset="-122"/>
                <a:cs typeface="STFangsong" charset="-122"/>
              </a:rPr>
              <a:t>个通道，每个波长共产生</a:t>
            </a:r>
            <a:r>
              <a:rPr kumimoji="1" lang="en-US" altLang="zh-CN" dirty="0">
                <a:latin typeface="STFangsong" charset="-122"/>
                <a:ea typeface="STFangsong" charset="-122"/>
                <a:cs typeface="STFangsong" charset="-122"/>
              </a:rPr>
              <a:t>1024</a:t>
            </a:r>
            <a:r>
              <a:rPr kumimoji="1" lang="zh-CN" altLang="en-US" dirty="0">
                <a:latin typeface="STFangsong" charset="-122"/>
                <a:ea typeface="STFangsong" charset="-122"/>
                <a:cs typeface="STFangsong" charset="-122"/>
              </a:rPr>
              <a:t>个通道。 使用</a:t>
            </a:r>
            <a:r>
              <a:rPr kumimoji="1" lang="en-US" altLang="zh-CN" dirty="0" err="1">
                <a:latin typeface="STFangsong" charset="-122"/>
                <a:ea typeface="STFangsong" charset="-122"/>
                <a:cs typeface="STFangsong" charset="-122"/>
              </a:rPr>
              <a:t>Xensor</a:t>
            </a:r>
            <a:r>
              <a:rPr kumimoji="1" lang="zh-CN" altLang="en-US" dirty="0">
                <a:latin typeface="STFangsong" charset="-122"/>
                <a:ea typeface="STFangsong" charset="-122"/>
                <a:cs typeface="STFangsong" charset="-122"/>
              </a:rPr>
              <a:t>数字化仪数字化</a:t>
            </a:r>
            <a:r>
              <a:rPr kumimoji="1" lang="zh-CN" altLang="en-US" dirty="0" smtClean="0">
                <a:latin typeface="STFangsong" charset="-122"/>
                <a:ea typeface="STFangsong" charset="-122"/>
                <a:cs typeface="STFangsong" charset="-122"/>
              </a:rPr>
              <a:t>仪来</a:t>
            </a:r>
            <a:r>
              <a:rPr kumimoji="1" lang="zh-CN" altLang="en-US" dirty="0">
                <a:latin typeface="STFangsong" charset="-122"/>
                <a:ea typeface="STFangsong" charset="-122"/>
                <a:cs typeface="STFangsong" charset="-122"/>
              </a:rPr>
              <a:t>检测实际光电</a:t>
            </a:r>
            <a:r>
              <a:rPr kumimoji="1" lang="zh-CN" altLang="en-US" dirty="0" smtClean="0">
                <a:latin typeface="STFangsong" charset="-122"/>
                <a:ea typeface="STFangsong" charset="-122"/>
                <a:cs typeface="STFangsong" charset="-122"/>
              </a:rPr>
              <a:t>位置</a:t>
            </a:r>
            <a:r>
              <a:rPr kumimoji="1" lang="zh-CN" altLang="en-US" dirty="0">
                <a:latin typeface="STFangsong" charset="-122"/>
                <a:ea typeface="STFangsong" charset="-122"/>
                <a:cs typeface="STFangsong" charset="-122"/>
              </a:rPr>
              <a:t>。</a:t>
            </a:r>
            <a:r>
              <a:rPr kumimoji="1" lang="zh-CN" altLang="en-US" dirty="0" smtClean="0">
                <a:latin typeface="STFangsong" charset="-122"/>
                <a:ea typeface="STFangsong" charset="-122"/>
                <a:cs typeface="STFangsong" charset="-122"/>
              </a:rPr>
              <a:t>在</a:t>
            </a:r>
            <a:r>
              <a:rPr kumimoji="1" lang="zh-CN" altLang="en-US" dirty="0">
                <a:latin typeface="STFangsong" charset="-122"/>
                <a:ea typeface="STFangsong" charset="-122"/>
                <a:cs typeface="STFangsong" charset="-122"/>
              </a:rPr>
              <a:t>本研究中选择了源和检测器距离在</a:t>
            </a:r>
            <a:r>
              <a:rPr kumimoji="1" lang="en-US" altLang="zh-CN" dirty="0">
                <a:latin typeface="STFangsong" charset="-122"/>
                <a:ea typeface="STFangsong" charset="-122"/>
                <a:cs typeface="STFangsong" charset="-122"/>
              </a:rPr>
              <a:t>2.5cm</a:t>
            </a:r>
            <a:r>
              <a:rPr kumimoji="1" lang="zh-CN" altLang="en-US" dirty="0">
                <a:latin typeface="STFangsong" charset="-122"/>
                <a:ea typeface="STFangsong" charset="-122"/>
                <a:cs typeface="STFangsong" charset="-122"/>
              </a:rPr>
              <a:t>到</a:t>
            </a:r>
            <a:r>
              <a:rPr kumimoji="1" lang="en-US" altLang="zh-CN" dirty="0" smtClean="0">
                <a:latin typeface="STFangsong" charset="-122"/>
                <a:ea typeface="STFangsong" charset="-122"/>
                <a:cs typeface="STFangsong" charset="-122"/>
              </a:rPr>
              <a:t>4.0cm</a:t>
            </a:r>
            <a:r>
              <a:rPr kumimoji="1" lang="zh-CN" altLang="en-US" dirty="0" smtClean="0">
                <a:latin typeface="STFangsong" charset="-122"/>
                <a:ea typeface="STFangsong" charset="-122"/>
                <a:cs typeface="STFangsong" charset="-122"/>
              </a:rPr>
              <a:t>内的通道，每个</a:t>
            </a:r>
            <a:r>
              <a:rPr kumimoji="1" lang="zh-CN" altLang="en-US" dirty="0">
                <a:latin typeface="STFangsong" charset="-122"/>
                <a:ea typeface="STFangsong" charset="-122"/>
                <a:cs typeface="STFangsong" charset="-122"/>
              </a:rPr>
              <a:t>波长共使用</a:t>
            </a:r>
            <a:r>
              <a:rPr kumimoji="1" lang="en-US" altLang="zh-CN" dirty="0">
                <a:latin typeface="STFangsong" charset="-122"/>
                <a:ea typeface="STFangsong" charset="-122"/>
                <a:cs typeface="STFangsong" charset="-122"/>
              </a:rPr>
              <a:t>62</a:t>
            </a:r>
            <a:r>
              <a:rPr kumimoji="1" lang="zh-CN" altLang="en-US" dirty="0">
                <a:latin typeface="STFangsong" charset="-122"/>
                <a:ea typeface="STFangsong" charset="-122"/>
                <a:cs typeface="STFangsong" charset="-122"/>
              </a:rPr>
              <a:t>个通道</a:t>
            </a:r>
            <a:r>
              <a:rPr kumimoji="1" lang="zh-CN" altLang="en-US" dirty="0" smtClean="0">
                <a:latin typeface="STFangsong" charset="-122"/>
                <a:ea typeface="STFangsong" charset="-122"/>
                <a:cs typeface="STFangsong" charset="-122"/>
              </a:rPr>
              <a:t>。</a:t>
            </a:r>
            <a:endParaRPr kumimoji="1" lang="en-US" altLang="zh-CN" dirty="0" smtClean="0">
              <a:latin typeface="STFangsong" charset="-122"/>
              <a:ea typeface="STFangsong" charset="-122"/>
              <a:cs typeface="STFangsong" charset="-122"/>
            </a:endParaRPr>
          </a:p>
          <a:p>
            <a:pPr marL="0" lvl="0" indent="457200" defTabSz="914400">
              <a:lnSpc>
                <a:spcPct val="125000"/>
              </a:lnSpc>
              <a:spcBef>
                <a:spcPts val="0"/>
              </a:spcBef>
              <a:buClrTx/>
              <a:buSzTx/>
              <a:buNone/>
            </a:pPr>
            <a:r>
              <a:rPr kumimoji="1" lang="zh-CN" altLang="en-US" dirty="0">
                <a:latin typeface="STFangsong" charset="-122"/>
                <a:ea typeface="STFangsong" charset="-122"/>
                <a:cs typeface="STFangsong" charset="-122"/>
              </a:rPr>
              <a:t>受试者坐在带扶手</a:t>
            </a:r>
            <a:r>
              <a:rPr kumimoji="1" lang="zh-CN" altLang="en-US" dirty="0" smtClean="0">
                <a:latin typeface="STFangsong" charset="-122"/>
                <a:ea typeface="STFangsong" charset="-122"/>
                <a:cs typeface="STFangsong" charset="-122"/>
              </a:rPr>
              <a:t>的椅子上，面对计算机屏幕</a:t>
            </a:r>
            <a:r>
              <a:rPr kumimoji="1" lang="zh-CN" altLang="en-US" dirty="0">
                <a:latin typeface="STFangsong" charset="-122"/>
                <a:ea typeface="STFangsong" charset="-122"/>
                <a:cs typeface="STFangsong" charset="-122"/>
              </a:rPr>
              <a:t>，</a:t>
            </a:r>
            <a:r>
              <a:rPr kumimoji="1" lang="zh-CN" altLang="en-US" dirty="0" smtClean="0">
                <a:latin typeface="STFangsong" charset="-122"/>
                <a:ea typeface="STFangsong" charset="-122"/>
                <a:cs typeface="STFangsong" charset="-122"/>
              </a:rPr>
              <a:t>并</a:t>
            </a:r>
            <a:r>
              <a:rPr kumimoji="1" lang="zh-CN" altLang="en-US" dirty="0">
                <a:latin typeface="STFangsong" charset="-122"/>
                <a:ea typeface="STFangsong" charset="-122"/>
                <a:cs typeface="STFangsong" charset="-122"/>
              </a:rPr>
              <a:t>用右手握住触觉旋钮</a:t>
            </a:r>
            <a:r>
              <a:rPr kumimoji="1" lang="zh-CN" altLang="en-US" dirty="0" smtClean="0">
                <a:latin typeface="STFangsong" charset="-122"/>
                <a:ea typeface="STFangsong" charset="-122"/>
                <a:cs typeface="STFangsong" charset="-122"/>
              </a:rPr>
              <a:t>。受试者被</a:t>
            </a:r>
            <a:r>
              <a:rPr kumimoji="1" lang="zh-CN" altLang="en-US" dirty="0">
                <a:latin typeface="STFangsong" charset="-122"/>
                <a:ea typeface="STFangsong" charset="-122"/>
                <a:cs typeface="STFangsong" charset="-122"/>
              </a:rPr>
              <a:t>要求在数据收集之前和休息状态下</a:t>
            </a:r>
            <a:r>
              <a:rPr kumimoji="1" lang="zh-CN" altLang="en-US" dirty="0" smtClean="0">
                <a:latin typeface="STFangsong" charset="-122"/>
                <a:ea typeface="STFangsong" charset="-122"/>
                <a:cs typeface="STFangsong" charset="-122"/>
              </a:rPr>
              <a:t>放松</a:t>
            </a:r>
            <a:r>
              <a:rPr kumimoji="1" lang="zh-CN" altLang="en-US" dirty="0">
                <a:latin typeface="STFangsong" charset="-122"/>
                <a:ea typeface="STFangsong" charset="-122"/>
                <a:cs typeface="STFangsong" charset="-122"/>
              </a:rPr>
              <a:t>。</a:t>
            </a:r>
            <a:r>
              <a:rPr kumimoji="1" lang="zh-CN" altLang="en-US" dirty="0" smtClean="0">
                <a:latin typeface="STFangsong" charset="-122"/>
                <a:ea typeface="STFangsong" charset="-122"/>
                <a:cs typeface="STFangsong" charset="-122"/>
              </a:rPr>
              <a:t>还</a:t>
            </a:r>
            <a:r>
              <a:rPr kumimoji="1" lang="zh-CN" altLang="en-US" dirty="0">
                <a:latin typeface="STFangsong" charset="-122"/>
                <a:ea typeface="STFangsong" charset="-122"/>
                <a:cs typeface="STFangsong" charset="-122"/>
              </a:rPr>
              <a:t>要求</a:t>
            </a:r>
            <a:r>
              <a:rPr kumimoji="1" lang="zh-CN" altLang="en-US" dirty="0" smtClean="0">
                <a:latin typeface="STFangsong" charset="-122"/>
                <a:ea typeface="STFangsong" charset="-122"/>
                <a:cs typeface="STFangsong" charset="-122"/>
              </a:rPr>
              <a:t>他们在数据</a:t>
            </a:r>
            <a:r>
              <a:rPr kumimoji="1" lang="zh-CN" altLang="en-US" dirty="0">
                <a:latin typeface="STFangsong" charset="-122"/>
                <a:ea typeface="STFangsong" charset="-122"/>
                <a:cs typeface="STFangsong" charset="-122"/>
              </a:rPr>
              <a:t>收集</a:t>
            </a:r>
            <a:r>
              <a:rPr kumimoji="1" lang="zh-CN" altLang="en-US" dirty="0" smtClean="0">
                <a:latin typeface="STFangsong" charset="-122"/>
                <a:ea typeface="STFangsong" charset="-122"/>
                <a:cs typeface="STFangsong" charset="-122"/>
              </a:rPr>
              <a:t>过程中减少</a:t>
            </a:r>
            <a:r>
              <a:rPr kumimoji="1" lang="zh-CN" altLang="en-US" dirty="0">
                <a:latin typeface="STFangsong" charset="-122"/>
                <a:ea typeface="STFangsong" charset="-122"/>
                <a:cs typeface="STFangsong" charset="-122"/>
              </a:rPr>
              <a:t>身体运动，口腔运动</a:t>
            </a:r>
            <a:r>
              <a:rPr kumimoji="1" lang="zh-CN" altLang="en-US" dirty="0" smtClean="0">
                <a:latin typeface="STFangsong" charset="-122"/>
                <a:ea typeface="STFangsong" charset="-122"/>
                <a:cs typeface="STFangsong" charset="-122"/>
              </a:rPr>
              <a:t>和眨眼</a:t>
            </a:r>
            <a:r>
              <a:rPr kumimoji="1" lang="zh-CN" altLang="en-US" dirty="0">
                <a:latin typeface="STFangsong" charset="-122"/>
                <a:ea typeface="STFangsong" charset="-122"/>
                <a:cs typeface="STFangsong" charset="-122"/>
              </a:rPr>
              <a:t>。由于</a:t>
            </a:r>
            <a:r>
              <a:rPr kumimoji="1" lang="en-US" altLang="zh-CN" dirty="0">
                <a:latin typeface="STFangsong" charset="-122"/>
                <a:ea typeface="STFangsong" charset="-122"/>
                <a:cs typeface="STFangsong" charset="-122"/>
              </a:rPr>
              <a:t>NIRS</a:t>
            </a:r>
            <a:r>
              <a:rPr kumimoji="1" lang="zh-CN" altLang="en-US" dirty="0">
                <a:latin typeface="STFangsong" charset="-122"/>
                <a:ea typeface="STFangsong" charset="-122"/>
                <a:cs typeface="STFangsong" charset="-122"/>
              </a:rPr>
              <a:t>对血液动力学反应的信号延迟</a:t>
            </a:r>
            <a:r>
              <a:rPr kumimoji="1" lang="zh-CN" altLang="en-US" dirty="0" smtClean="0">
                <a:latin typeface="STFangsong" charset="-122"/>
                <a:ea typeface="STFangsong" charset="-122"/>
                <a:cs typeface="STFangsong" charset="-122"/>
              </a:rPr>
              <a:t>效应</a:t>
            </a:r>
            <a:r>
              <a:rPr kumimoji="1" lang="zh-CN" altLang="en-US" dirty="0">
                <a:latin typeface="STFangsong" charset="-122"/>
                <a:ea typeface="STFangsong" charset="-122"/>
                <a:cs typeface="STFangsong" charset="-122"/>
              </a:rPr>
              <a:t>，</a:t>
            </a:r>
            <a:r>
              <a:rPr kumimoji="1" lang="zh-CN" altLang="en-US" dirty="0" smtClean="0">
                <a:latin typeface="STFangsong" charset="-122"/>
                <a:ea typeface="STFangsong" charset="-122"/>
                <a:cs typeface="STFangsong" charset="-122"/>
              </a:rPr>
              <a:t>峰值</a:t>
            </a:r>
            <a:r>
              <a:rPr kumimoji="1" lang="zh-CN" altLang="en-US" dirty="0">
                <a:latin typeface="STFangsong" charset="-122"/>
                <a:ea typeface="STFangsong" charset="-122"/>
                <a:cs typeface="STFangsong" charset="-122"/>
              </a:rPr>
              <a:t>响应发生在</a:t>
            </a:r>
            <a:r>
              <a:rPr kumimoji="1" lang="zh-CN" altLang="en-US" dirty="0" smtClean="0">
                <a:latin typeface="STFangsong" charset="-122"/>
                <a:ea typeface="STFangsong" charset="-122"/>
                <a:cs typeface="STFangsong" charset="-122"/>
              </a:rPr>
              <a:t>刺激大约</a:t>
            </a:r>
            <a:r>
              <a:rPr kumimoji="1" lang="en-US" altLang="zh-CN" dirty="0" smtClean="0">
                <a:latin typeface="STFangsong" charset="-122"/>
                <a:ea typeface="STFangsong" charset="-122"/>
                <a:cs typeface="STFangsong" charset="-122"/>
              </a:rPr>
              <a:t>5~8</a:t>
            </a:r>
            <a:r>
              <a:rPr kumimoji="1" lang="zh-CN" altLang="en-US" dirty="0" smtClean="0">
                <a:latin typeface="STFangsong" charset="-122"/>
                <a:ea typeface="STFangsong" charset="-122"/>
                <a:cs typeface="STFangsong" charset="-122"/>
              </a:rPr>
              <a:t>秒后，</a:t>
            </a:r>
            <a:r>
              <a:rPr kumimoji="1" lang="zh-CN" altLang="en-US" dirty="0">
                <a:latin typeface="STFangsong" charset="-122"/>
                <a:ea typeface="STFangsong" charset="-122"/>
                <a:cs typeface="STFangsong" charset="-122"/>
              </a:rPr>
              <a:t>实验</a:t>
            </a:r>
            <a:r>
              <a:rPr kumimoji="1" lang="zh-CN" altLang="en-US" dirty="0" smtClean="0">
                <a:latin typeface="STFangsong" charset="-122"/>
                <a:ea typeface="STFangsong" charset="-122"/>
                <a:cs typeface="STFangsong" charset="-122"/>
              </a:rPr>
              <a:t>方案中设计在每次采集后休息</a:t>
            </a:r>
            <a:r>
              <a:rPr kumimoji="1" lang="en-US" altLang="zh-CN" dirty="0" smtClean="0">
                <a:latin typeface="STFangsong" charset="-122"/>
                <a:ea typeface="STFangsong" charset="-122"/>
                <a:cs typeface="STFangsong" charset="-122"/>
              </a:rPr>
              <a:t>10</a:t>
            </a:r>
            <a:r>
              <a:rPr kumimoji="1" lang="zh-CN" altLang="en-US" dirty="0" smtClean="0">
                <a:latin typeface="STFangsong" charset="-122"/>
                <a:ea typeface="STFangsong" charset="-122"/>
                <a:cs typeface="STFangsong" charset="-122"/>
              </a:rPr>
              <a:t>秒左右，以确保运动想象和</a:t>
            </a:r>
            <a:r>
              <a:rPr kumimoji="1" lang="zh-CN" altLang="en-US" dirty="0">
                <a:latin typeface="STFangsong" charset="-122"/>
                <a:ea typeface="STFangsong" charset="-122"/>
                <a:cs typeface="STFangsong" charset="-122"/>
              </a:rPr>
              <a:t>被动</a:t>
            </a:r>
            <a:r>
              <a:rPr kumimoji="1" lang="zh-CN" altLang="en-US" dirty="0" smtClean="0">
                <a:latin typeface="STFangsong" charset="-122"/>
                <a:ea typeface="STFangsong" charset="-122"/>
                <a:cs typeface="STFangsong" charset="-122"/>
              </a:rPr>
              <a:t>运动的包含血液动力学变化峰值信号被记录下来。这</a:t>
            </a:r>
            <a:r>
              <a:rPr kumimoji="1" lang="zh-CN" altLang="en-US" dirty="0">
                <a:latin typeface="STFangsong" charset="-122"/>
                <a:ea typeface="STFangsong" charset="-122"/>
                <a:cs typeface="STFangsong" charset="-122"/>
              </a:rPr>
              <a:t>与典型的</a:t>
            </a:r>
            <a:r>
              <a:rPr kumimoji="1" lang="zh-CN" altLang="en-US" dirty="0" smtClean="0">
                <a:latin typeface="STFangsong" charset="-122"/>
                <a:ea typeface="STFangsong" charset="-122"/>
                <a:cs typeface="STFangsong" charset="-122"/>
              </a:rPr>
              <a:t>基于脑电信号的</a:t>
            </a:r>
            <a:r>
              <a:rPr kumimoji="1" lang="en-US" altLang="zh-CN" dirty="0">
                <a:latin typeface="STFangsong" charset="-122"/>
                <a:ea typeface="STFangsong" charset="-122"/>
                <a:cs typeface="STFangsong" charset="-122"/>
              </a:rPr>
              <a:t>BCI</a:t>
            </a:r>
            <a:r>
              <a:rPr kumimoji="1" lang="zh-CN" altLang="en-US" dirty="0" smtClean="0">
                <a:latin typeface="STFangsong" charset="-122"/>
                <a:ea typeface="STFangsong" charset="-122"/>
                <a:cs typeface="STFangsong" charset="-122"/>
              </a:rPr>
              <a:t>实验设计不同</a:t>
            </a:r>
            <a:r>
              <a:rPr kumimoji="1" lang="zh-CN" altLang="en-US" dirty="0">
                <a:latin typeface="STFangsong" charset="-122"/>
                <a:ea typeface="STFangsong" charset="-122"/>
                <a:cs typeface="STFangsong" charset="-122"/>
              </a:rPr>
              <a:t>。</a:t>
            </a:r>
            <a:r>
              <a:rPr kumimoji="1" lang="zh-CN" altLang="en-US" dirty="0" smtClean="0">
                <a:latin typeface="STFangsong" charset="-122"/>
                <a:ea typeface="STFangsong" charset="-122"/>
                <a:cs typeface="STFangsong" charset="-122"/>
              </a:rPr>
              <a:t>图</a:t>
            </a:r>
            <a:r>
              <a:rPr kumimoji="1" lang="en-US" altLang="zh-CN" dirty="0">
                <a:latin typeface="STFangsong" charset="-122"/>
                <a:ea typeface="STFangsong" charset="-122"/>
                <a:cs typeface="STFangsong" charset="-122"/>
              </a:rPr>
              <a:t>3</a:t>
            </a:r>
            <a:r>
              <a:rPr kumimoji="1" lang="zh-CN" altLang="en-US" dirty="0">
                <a:latin typeface="STFangsong" charset="-122"/>
                <a:ea typeface="STFangsong" charset="-122"/>
                <a:cs typeface="STFangsong" charset="-122"/>
              </a:rPr>
              <a:t>显示了本研究的实验方案设计。</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1558" y="3722863"/>
            <a:ext cx="5486400" cy="2819826"/>
          </a:xfrm>
          <a:prstGeom prst="rect">
            <a:avLst/>
          </a:prstGeom>
        </p:spPr>
      </p:pic>
    </p:spTree>
    <p:extLst>
      <p:ext uri="{BB962C8B-B14F-4D97-AF65-F5344CB8AC3E}">
        <p14:creationId xmlns:p14="http://schemas.microsoft.com/office/powerpoint/2010/main" val="534438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 </a:t>
            </a:r>
            <a:endParaRPr kumimoji="1" lang="zh-CN" altLang="en-US" dirty="0"/>
          </a:p>
        </p:txBody>
      </p:sp>
      <p:sp>
        <p:nvSpPr>
          <p:cNvPr id="3" name="内容占位符 2"/>
          <p:cNvSpPr>
            <a:spLocks noGrp="1"/>
          </p:cNvSpPr>
          <p:nvPr>
            <p:ph idx="1"/>
          </p:nvPr>
        </p:nvSpPr>
        <p:spPr>
          <a:xfrm>
            <a:off x="677334" y="609601"/>
            <a:ext cx="8596668" cy="5431762"/>
          </a:xfrm>
        </p:spPr>
        <p:txBody>
          <a:bodyPr/>
          <a:lstStyle/>
          <a:p>
            <a:pPr marL="0" lvl="0" indent="457200" defTabSz="914400">
              <a:lnSpc>
                <a:spcPct val="125000"/>
              </a:lnSpc>
              <a:spcBef>
                <a:spcPts val="0"/>
              </a:spcBef>
              <a:buClrTx/>
              <a:buSzTx/>
              <a:buNone/>
            </a:pPr>
            <a:r>
              <a:rPr kumimoji="1" lang="zh-CN" altLang="en-US" dirty="0">
                <a:latin typeface="STFangsong" charset="-122"/>
                <a:ea typeface="STFangsong" charset="-122"/>
                <a:cs typeface="STFangsong" charset="-122"/>
              </a:rPr>
              <a:t>动作被随机选择为</a:t>
            </a:r>
            <a:r>
              <a:rPr kumimoji="1" lang="zh-CN" altLang="en-US" dirty="0" smtClean="0">
                <a:latin typeface="STFangsong" charset="-122"/>
                <a:ea typeface="STFangsong" charset="-122"/>
                <a:cs typeface="STFangsong" charset="-122"/>
              </a:rPr>
              <a:t>运动想象或运动想象运行</a:t>
            </a:r>
            <a:r>
              <a:rPr kumimoji="1" lang="zh-CN" altLang="en-US" dirty="0">
                <a:latin typeface="STFangsong" charset="-122"/>
                <a:ea typeface="STFangsong" charset="-122"/>
                <a:cs typeface="STFangsong" charset="-122"/>
              </a:rPr>
              <a:t>中空闲，被动运动或被动运动中的</a:t>
            </a:r>
            <a:r>
              <a:rPr kumimoji="1" lang="zh-CN" altLang="en-US" dirty="0" smtClean="0">
                <a:latin typeface="STFangsong" charset="-122"/>
                <a:ea typeface="STFangsong" charset="-122"/>
                <a:cs typeface="STFangsong" charset="-122"/>
              </a:rPr>
              <a:t>空闲。每次</a:t>
            </a:r>
            <a:r>
              <a:rPr kumimoji="1" lang="zh-CN" altLang="en-US" dirty="0">
                <a:latin typeface="STFangsong" charset="-122"/>
                <a:ea typeface="STFangsong" charset="-122"/>
                <a:cs typeface="STFangsong" charset="-122"/>
              </a:rPr>
              <a:t>试验都以哔音和固定十字架开头</a:t>
            </a:r>
            <a:r>
              <a:rPr kumimoji="1" lang="zh-CN" altLang="en-US" dirty="0" smtClean="0">
                <a:latin typeface="STFangsong" charset="-122"/>
                <a:ea typeface="STFangsong" charset="-122"/>
                <a:cs typeface="STFangsong" charset="-122"/>
              </a:rPr>
              <a:t>，视觉提示</a:t>
            </a:r>
            <a:r>
              <a:rPr kumimoji="1" lang="en-US" altLang="zh-CN" dirty="0" smtClean="0">
                <a:latin typeface="STFangsong" charset="-122"/>
                <a:ea typeface="STFangsong" charset="-122"/>
                <a:cs typeface="STFangsong" charset="-122"/>
              </a:rPr>
              <a:t>2</a:t>
            </a:r>
            <a:r>
              <a:rPr kumimoji="1" lang="zh-CN" altLang="en-US" dirty="0" smtClean="0">
                <a:latin typeface="STFangsong" charset="-122"/>
                <a:ea typeface="STFangsong" charset="-122"/>
                <a:cs typeface="STFangsong" charset="-122"/>
              </a:rPr>
              <a:t>秒，然后</a:t>
            </a:r>
            <a:r>
              <a:rPr kumimoji="1" lang="zh-CN" altLang="en-US" dirty="0">
                <a:latin typeface="STFangsong" charset="-122"/>
                <a:ea typeface="STFangsong" charset="-122"/>
                <a:cs typeface="STFangsong" charset="-122"/>
              </a:rPr>
              <a:t>随机生成动作视觉提示</a:t>
            </a:r>
            <a:r>
              <a:rPr kumimoji="1" lang="en-US" altLang="zh-CN" dirty="0">
                <a:latin typeface="STFangsong" charset="-122"/>
                <a:ea typeface="STFangsong" charset="-122"/>
                <a:cs typeface="STFangsong" charset="-122"/>
              </a:rPr>
              <a:t>5s</a:t>
            </a:r>
            <a:r>
              <a:rPr kumimoji="1" lang="zh-CN" altLang="en-US" dirty="0" smtClean="0">
                <a:latin typeface="STFangsong" charset="-122"/>
                <a:ea typeface="STFangsong" charset="-122"/>
                <a:cs typeface="STFangsong" charset="-122"/>
              </a:rPr>
              <a:t>。如果</a:t>
            </a:r>
            <a:r>
              <a:rPr kumimoji="1" lang="zh-CN" altLang="en-US" dirty="0">
                <a:latin typeface="STFangsong" charset="-122"/>
                <a:ea typeface="STFangsong" charset="-122"/>
                <a:cs typeface="STFangsong" charset="-122"/>
              </a:rPr>
              <a:t>呈现黄色箭头</a:t>
            </a:r>
            <a:r>
              <a:rPr kumimoji="1" lang="zh-CN" altLang="en-US" dirty="0" smtClean="0">
                <a:latin typeface="STFangsong" charset="-122"/>
                <a:ea typeface="STFangsong" charset="-122"/>
                <a:cs typeface="STFangsong" charset="-122"/>
              </a:rPr>
              <a:t>，要求</a:t>
            </a:r>
            <a:r>
              <a:rPr kumimoji="1" lang="zh-CN" altLang="en-US" dirty="0">
                <a:latin typeface="STFangsong" charset="-122"/>
                <a:ea typeface="STFangsong" charset="-122"/>
                <a:cs typeface="STFangsong" charset="-122"/>
              </a:rPr>
              <a:t>受试者在</a:t>
            </a:r>
            <a:r>
              <a:rPr kumimoji="1" lang="zh-CN" altLang="en-US" dirty="0" smtClean="0">
                <a:latin typeface="STFangsong" charset="-122"/>
                <a:ea typeface="STFangsong" charset="-122"/>
                <a:cs typeface="STFangsong" charset="-122"/>
              </a:rPr>
              <a:t>运动想象中执行</a:t>
            </a:r>
            <a:r>
              <a:rPr kumimoji="1" lang="zh-CN" altLang="en-US" dirty="0">
                <a:latin typeface="STFangsong" charset="-122"/>
                <a:ea typeface="STFangsong" charset="-122"/>
                <a:cs typeface="STFangsong" charset="-122"/>
              </a:rPr>
              <a:t>右手</a:t>
            </a:r>
            <a:r>
              <a:rPr kumimoji="1" lang="zh-CN" altLang="en-US" dirty="0" smtClean="0">
                <a:latin typeface="STFangsong" charset="-122"/>
                <a:ea typeface="STFangsong" charset="-122"/>
                <a:cs typeface="STFangsong" charset="-122"/>
              </a:rPr>
              <a:t>（张开</a:t>
            </a:r>
            <a:r>
              <a:rPr kumimoji="1" lang="en-US" altLang="zh-CN" dirty="0" smtClean="0">
                <a:latin typeface="STFangsong" charset="-122"/>
                <a:ea typeface="STFangsong" charset="-122"/>
                <a:cs typeface="STFangsong" charset="-122"/>
              </a:rPr>
              <a:t>/</a:t>
            </a:r>
            <a:r>
              <a:rPr kumimoji="1" lang="zh-CN" altLang="en-US" dirty="0" smtClean="0">
                <a:latin typeface="STFangsong" charset="-122"/>
                <a:ea typeface="STFangsong" charset="-122"/>
                <a:cs typeface="STFangsong" charset="-122"/>
              </a:rPr>
              <a:t>闭合手</a:t>
            </a:r>
            <a:r>
              <a:rPr kumimoji="1" lang="zh-CN" altLang="en-US" dirty="0">
                <a:latin typeface="STFangsong" charset="-122"/>
                <a:ea typeface="STFangsong" charset="-122"/>
                <a:cs typeface="STFangsong" charset="-122"/>
              </a:rPr>
              <a:t>）</a:t>
            </a:r>
            <a:r>
              <a:rPr kumimoji="1" lang="zh-CN" altLang="en-US" dirty="0" smtClean="0">
                <a:latin typeface="STFangsong" charset="-122"/>
                <a:ea typeface="STFangsong" charset="-122"/>
                <a:cs typeface="STFangsong" charset="-122"/>
              </a:rPr>
              <a:t>的运动想象在</a:t>
            </a:r>
            <a:r>
              <a:rPr kumimoji="1" lang="zh-CN" altLang="en-US" dirty="0">
                <a:latin typeface="STFangsong" charset="-122"/>
                <a:ea typeface="STFangsong" charset="-122"/>
                <a:cs typeface="STFangsong" charset="-122"/>
              </a:rPr>
              <a:t>运动想象运行中，在被动运动中使用触觉旋钮机器人进行右手的被动运动</a:t>
            </a:r>
            <a:r>
              <a:rPr kumimoji="1" lang="zh-CN" altLang="en-US" dirty="0" smtClean="0">
                <a:latin typeface="STFangsong" charset="-122"/>
                <a:ea typeface="STFangsong" charset="-122"/>
                <a:cs typeface="STFangsong" charset="-122"/>
              </a:rPr>
              <a:t>（张开</a:t>
            </a:r>
            <a:r>
              <a:rPr kumimoji="1" lang="en-US" altLang="zh-CN" dirty="0" smtClean="0">
                <a:latin typeface="STFangsong" charset="-122"/>
                <a:ea typeface="STFangsong" charset="-122"/>
                <a:cs typeface="STFangsong" charset="-122"/>
              </a:rPr>
              <a:t>/</a:t>
            </a:r>
            <a:r>
              <a:rPr kumimoji="1" lang="zh-CN" altLang="en-US" dirty="0" smtClean="0">
                <a:latin typeface="STFangsong" charset="-122"/>
                <a:ea typeface="STFangsong" charset="-122"/>
                <a:cs typeface="STFangsong" charset="-122"/>
              </a:rPr>
              <a:t>闭合手）。如果</a:t>
            </a:r>
            <a:r>
              <a:rPr kumimoji="1" lang="zh-CN" altLang="en-US" dirty="0">
                <a:latin typeface="STFangsong" charset="-122"/>
                <a:ea typeface="STFangsong" charset="-122"/>
                <a:cs typeface="STFangsong" charset="-122"/>
              </a:rPr>
              <a:t>呈现一个黄色圆圈，被</a:t>
            </a:r>
            <a:r>
              <a:rPr kumimoji="1" lang="zh-CN" altLang="en-US" dirty="0" smtClean="0">
                <a:latin typeface="STFangsong" charset="-122"/>
                <a:ea typeface="STFangsong" charset="-122"/>
                <a:cs typeface="STFangsong" charset="-122"/>
              </a:rPr>
              <a:t>试被要求作为</a:t>
            </a:r>
            <a:r>
              <a:rPr kumimoji="1" lang="zh-CN" altLang="en-US" dirty="0">
                <a:latin typeface="STFangsong" charset="-122"/>
                <a:ea typeface="STFangsong" charset="-122"/>
                <a:cs typeface="STFangsong" charset="-122"/>
              </a:rPr>
              <a:t>空闲状态</a:t>
            </a:r>
            <a:r>
              <a:rPr kumimoji="1" lang="zh-CN" altLang="en-US" dirty="0" smtClean="0">
                <a:latin typeface="STFangsong" charset="-122"/>
                <a:ea typeface="STFangsong" charset="-122"/>
                <a:cs typeface="STFangsong" charset="-122"/>
              </a:rPr>
              <a:t>。随后</a:t>
            </a:r>
            <a:r>
              <a:rPr kumimoji="1" lang="zh-CN" altLang="en-US" dirty="0">
                <a:latin typeface="STFangsong" charset="-122"/>
                <a:ea typeface="STFangsong" charset="-122"/>
                <a:cs typeface="STFangsong" charset="-122"/>
              </a:rPr>
              <a:t>的一个深蓝色的状态栏出现在休息时间，受试者放松</a:t>
            </a:r>
            <a:r>
              <a:rPr kumimoji="1" lang="zh-CN" altLang="en-US" dirty="0" smtClean="0">
                <a:latin typeface="STFangsong" charset="-122"/>
                <a:ea typeface="STFangsong" charset="-122"/>
                <a:cs typeface="STFangsong" charset="-122"/>
              </a:rPr>
              <a:t>。</a:t>
            </a:r>
            <a:endParaRPr kumimoji="1" lang="en-US" altLang="zh-CN" dirty="0" smtClean="0">
              <a:latin typeface="STFangsong" charset="-122"/>
              <a:ea typeface="STFangsong" charset="-122"/>
              <a:cs typeface="STFangsong" charset="-122"/>
            </a:endParaRPr>
          </a:p>
          <a:p>
            <a:pPr marL="0" lvl="0" indent="457200" defTabSz="914400">
              <a:lnSpc>
                <a:spcPct val="125000"/>
              </a:lnSpc>
              <a:spcBef>
                <a:spcPts val="0"/>
              </a:spcBef>
              <a:buClrTx/>
              <a:buSzTx/>
              <a:buNone/>
            </a:pPr>
            <a:r>
              <a:rPr kumimoji="1" lang="zh-CN" altLang="en-US" dirty="0">
                <a:latin typeface="STFangsong" charset="-122"/>
                <a:ea typeface="STFangsong" charset="-122"/>
                <a:cs typeface="STFangsong" charset="-122"/>
              </a:rPr>
              <a:t>文章利用</a:t>
            </a:r>
            <a:r>
              <a:rPr kumimoji="1" lang="en-US" altLang="zh-CN" dirty="0">
                <a:latin typeface="STFangsong" charset="-122"/>
                <a:ea typeface="STFangsong" charset="-122"/>
                <a:cs typeface="STFangsong" charset="-122"/>
              </a:rPr>
              <a:t>NIRS</a:t>
            </a:r>
            <a:r>
              <a:rPr kumimoji="1" lang="zh-CN" altLang="en-US" dirty="0">
                <a:latin typeface="STFangsong" charset="-122"/>
                <a:ea typeface="STFangsong" charset="-122"/>
                <a:cs typeface="STFangsong" charset="-122"/>
              </a:rPr>
              <a:t>数据，研究了运动想象与空闲和被动运动与空闲时的分类精度。首先，对数据进行归一化，然后使用具有</a:t>
            </a:r>
            <a:r>
              <a:rPr kumimoji="1" lang="en-US" altLang="zh-CN" dirty="0">
                <a:latin typeface="STFangsong" charset="-122"/>
                <a:ea typeface="STFangsong" charset="-122"/>
                <a:cs typeface="STFangsong" charset="-122"/>
              </a:rPr>
              <a:t>0.14Hz</a:t>
            </a:r>
            <a:r>
              <a:rPr kumimoji="1" lang="zh-CN" altLang="en-US" dirty="0">
                <a:latin typeface="STFangsong" charset="-122"/>
                <a:ea typeface="STFangsong" charset="-122"/>
                <a:cs typeface="STFangsong" charset="-122"/>
              </a:rPr>
              <a:t>截止频率的切比雪夫</a:t>
            </a:r>
            <a:r>
              <a:rPr kumimoji="1" lang="en-US" altLang="zh-CN" dirty="0">
                <a:latin typeface="STFangsong" charset="-122"/>
                <a:ea typeface="STFangsong" charset="-122"/>
                <a:cs typeface="STFangsong" charset="-122"/>
              </a:rPr>
              <a:t>II</a:t>
            </a:r>
            <a:r>
              <a:rPr kumimoji="1" lang="zh-CN" altLang="en-US" dirty="0">
                <a:latin typeface="STFangsong" charset="-122"/>
                <a:ea typeface="STFangsong" charset="-122"/>
                <a:cs typeface="STFangsong" charset="-122"/>
              </a:rPr>
              <a:t>型滤波器和</a:t>
            </a:r>
            <a:r>
              <a:rPr kumimoji="1" lang="en-US" altLang="zh-CN" dirty="0">
                <a:latin typeface="STFangsong" charset="-122"/>
                <a:ea typeface="STFangsong" charset="-122"/>
                <a:cs typeface="STFangsong" charset="-122"/>
              </a:rPr>
              <a:t>0.02dB</a:t>
            </a:r>
            <a:r>
              <a:rPr kumimoji="1" lang="zh-CN" altLang="en-US" dirty="0">
                <a:latin typeface="STFangsong" charset="-122"/>
                <a:ea typeface="STFangsong" charset="-122"/>
                <a:cs typeface="STFangsong" charset="-122"/>
              </a:rPr>
              <a:t>的通行衰减来低通滤波</a:t>
            </a:r>
            <a:r>
              <a:rPr kumimoji="1" lang="en-US" altLang="zh-CN" dirty="0">
                <a:latin typeface="STFangsong" charset="-122"/>
                <a:ea typeface="STFangsong" charset="-122"/>
                <a:cs typeface="STFangsong" charset="-122"/>
              </a:rPr>
              <a:t>,</a:t>
            </a:r>
            <a:r>
              <a:rPr kumimoji="1" lang="zh-CN" altLang="en-US" dirty="0">
                <a:latin typeface="STFangsong" charset="-122"/>
                <a:ea typeface="STFangsong" charset="-122"/>
                <a:cs typeface="STFangsong" charset="-122"/>
              </a:rPr>
              <a:t>使用</a:t>
            </a:r>
            <a:r>
              <a:rPr kumimoji="1" lang="en-US" altLang="zh-CN" dirty="0">
                <a:latin typeface="STFangsong" charset="-122"/>
                <a:ea typeface="STFangsong" charset="-122"/>
                <a:cs typeface="STFangsong" charset="-122"/>
              </a:rPr>
              <a:t>Beer-Lambert</a:t>
            </a:r>
            <a:r>
              <a:rPr kumimoji="1" lang="zh-CN" altLang="en-US" dirty="0">
                <a:latin typeface="STFangsong" charset="-122"/>
                <a:ea typeface="STFangsong" charset="-122"/>
                <a:cs typeface="STFangsong" charset="-122"/>
              </a:rPr>
              <a:t>法计算</a:t>
            </a:r>
            <a:r>
              <a:rPr kumimoji="1" lang="en-US" altLang="zh-CN" dirty="0" err="1">
                <a:latin typeface="STFangsong" charset="-122"/>
                <a:ea typeface="STFangsong" charset="-122"/>
                <a:cs typeface="STFangsong" charset="-122"/>
              </a:rPr>
              <a:t>HbO</a:t>
            </a:r>
            <a:r>
              <a:rPr kumimoji="1" lang="zh-CN" altLang="en-US" dirty="0">
                <a:latin typeface="STFangsong" charset="-122"/>
                <a:ea typeface="STFangsong" charset="-122"/>
                <a:cs typeface="STFangsong" charset="-122"/>
              </a:rPr>
              <a:t>和</a:t>
            </a:r>
            <a:r>
              <a:rPr kumimoji="1" lang="en-US" altLang="zh-CN" dirty="0" err="1">
                <a:latin typeface="STFangsong" charset="-122"/>
                <a:ea typeface="STFangsong" charset="-122"/>
                <a:cs typeface="STFangsong" charset="-122"/>
              </a:rPr>
              <a:t>HbR</a:t>
            </a:r>
            <a:r>
              <a:rPr kumimoji="1" lang="en-US" altLang="zh-CN" dirty="0">
                <a:latin typeface="STFangsong" charset="-122"/>
                <a:ea typeface="STFangsong" charset="-122"/>
                <a:cs typeface="STFangsong" charset="-122"/>
              </a:rPr>
              <a:t> </a:t>
            </a:r>
            <a:r>
              <a:rPr kumimoji="1" lang="zh-CN" altLang="en-US" dirty="0">
                <a:latin typeface="STFangsong" charset="-122"/>
                <a:ea typeface="STFangsong" charset="-122"/>
                <a:cs typeface="STFangsong" charset="-122"/>
              </a:rPr>
              <a:t>。</a:t>
            </a:r>
            <a:endParaRPr kumimoji="1" lang="en-US" altLang="zh-CN" dirty="0">
              <a:latin typeface="STFangsong" charset="-122"/>
              <a:ea typeface="STFangsong" charset="-122"/>
              <a:cs typeface="STFangsong" charset="-122"/>
            </a:endParaRPr>
          </a:p>
          <a:p>
            <a:pPr marL="0" lvl="0" indent="457200" defTabSz="914400">
              <a:lnSpc>
                <a:spcPct val="125000"/>
              </a:lnSpc>
              <a:spcBef>
                <a:spcPts val="0"/>
              </a:spcBef>
              <a:buClrTx/>
              <a:buSzTx/>
              <a:buNone/>
            </a:pPr>
            <a:r>
              <a:rPr kumimoji="1" lang="zh-CN" altLang="en-US" dirty="0">
                <a:latin typeface="STFangsong" charset="-122"/>
                <a:ea typeface="STFangsong" charset="-122"/>
                <a:cs typeface="STFangsong" charset="-122"/>
              </a:rPr>
              <a:t>使用常见的平均参考空间滤波和单试验基线参考，有效提取了该特征。使用基于相互信息的最佳个人特征（</a:t>
            </a:r>
            <a:r>
              <a:rPr kumimoji="1" lang="en-US" altLang="zh-CN" dirty="0">
                <a:latin typeface="STFangsong" charset="-122"/>
                <a:ea typeface="STFangsong" charset="-122"/>
                <a:cs typeface="STFangsong" charset="-122"/>
              </a:rPr>
              <a:t>MIBIF</a:t>
            </a:r>
            <a:r>
              <a:rPr kumimoji="1" lang="zh-CN" altLang="en-US" dirty="0">
                <a:latin typeface="STFangsong" charset="-122"/>
                <a:ea typeface="STFangsong" charset="-122"/>
                <a:cs typeface="STFangsong" charset="-122"/>
              </a:rPr>
              <a:t>）算法选择辨别特征，并使用支持向量机对所选特征进行分类。使用单试验</a:t>
            </a:r>
            <a:r>
              <a:rPr kumimoji="1" lang="en-US" altLang="zh-CN" dirty="0">
                <a:latin typeface="STFangsong" charset="-122"/>
                <a:ea typeface="STFangsong" charset="-122"/>
                <a:cs typeface="STFangsong" charset="-122"/>
              </a:rPr>
              <a:t>NIRS</a:t>
            </a:r>
            <a:r>
              <a:rPr kumimoji="1" lang="zh-CN" altLang="en-US" dirty="0">
                <a:latin typeface="STFangsong" charset="-122"/>
                <a:ea typeface="STFangsong" charset="-122"/>
                <a:cs typeface="STFangsong" charset="-122"/>
              </a:rPr>
              <a:t>数据对</a:t>
            </a:r>
            <a:r>
              <a:rPr kumimoji="1" lang="en-US" altLang="zh-CN" dirty="0">
                <a:latin typeface="STFangsong" charset="-122"/>
                <a:ea typeface="STFangsong" charset="-122"/>
                <a:cs typeface="STFangsong" charset="-122"/>
              </a:rPr>
              <a:t>5x5</a:t>
            </a:r>
            <a:r>
              <a:rPr kumimoji="1" lang="zh-CN" altLang="en-US" dirty="0">
                <a:latin typeface="STFangsong" charset="-122"/>
                <a:ea typeface="STFangsong" charset="-122"/>
                <a:cs typeface="STFangsong" charset="-122"/>
              </a:rPr>
              <a:t>交叉验证表现。脑电图数据使用以前研究中的方法进行分类。使用滤波器组通用空间模式算法校准数据，并且基于校准数据的</a:t>
            </a:r>
            <a:r>
              <a:rPr kumimoji="1" lang="en-US" altLang="zh-CN" dirty="0">
                <a:latin typeface="STFangsong" charset="-122"/>
                <a:ea typeface="STFangsong" charset="-122"/>
                <a:cs typeface="STFangsong" charset="-122"/>
              </a:rPr>
              <a:t>10×10</a:t>
            </a:r>
            <a:r>
              <a:rPr kumimoji="1" lang="zh-CN" altLang="en-US" dirty="0">
                <a:latin typeface="STFangsong" charset="-122"/>
                <a:ea typeface="STFangsong" charset="-122"/>
                <a:cs typeface="STFangsong" charset="-122"/>
              </a:rPr>
              <a:t>交叉验证来计算性能。</a:t>
            </a:r>
          </a:p>
          <a:p>
            <a:pPr marL="0" lvl="0" indent="457200" defTabSz="914400">
              <a:lnSpc>
                <a:spcPct val="125000"/>
              </a:lnSpc>
              <a:spcBef>
                <a:spcPts val="0"/>
              </a:spcBef>
              <a:buClrTx/>
              <a:buSzTx/>
              <a:buNone/>
            </a:pPr>
            <a:endParaRPr kumimoji="1" lang="zh-CN" altLang="en-US" dirty="0">
              <a:latin typeface="STFangsong" charset="-122"/>
              <a:ea typeface="STFangsong" charset="-122"/>
              <a:cs typeface="STFangsong" charset="-122"/>
            </a:endParaRPr>
          </a:p>
        </p:txBody>
      </p:sp>
    </p:spTree>
    <p:extLst>
      <p:ext uri="{BB962C8B-B14F-4D97-AF65-F5344CB8AC3E}">
        <p14:creationId xmlns:p14="http://schemas.microsoft.com/office/powerpoint/2010/main" val="1040117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441434"/>
          </a:xfrm>
        </p:spPr>
        <p:txBody>
          <a:bodyPr>
            <a:normAutofit fontScale="90000"/>
          </a:bodyPr>
          <a:lstStyle/>
          <a:p>
            <a:r>
              <a:rPr kumimoji="1" lang="zh-CN" altLang="en-US" dirty="0" smtClean="0"/>
              <a:t> </a:t>
            </a:r>
            <a:endParaRPr kumimoji="1" lang="zh-CN" altLang="en-US" dirty="0"/>
          </a:p>
        </p:txBody>
      </p:sp>
      <p:sp>
        <p:nvSpPr>
          <p:cNvPr id="3" name="内容占位符 2"/>
          <p:cNvSpPr>
            <a:spLocks noGrp="1"/>
          </p:cNvSpPr>
          <p:nvPr>
            <p:ph idx="1"/>
          </p:nvPr>
        </p:nvSpPr>
        <p:spPr>
          <a:xfrm>
            <a:off x="677334" y="609601"/>
            <a:ext cx="8596668" cy="5431762"/>
          </a:xfrm>
        </p:spPr>
        <p:txBody>
          <a:bodyPr/>
          <a:lstStyle/>
          <a:p>
            <a:pPr marL="0" lvl="0" indent="457200" defTabSz="914400">
              <a:lnSpc>
                <a:spcPct val="125000"/>
              </a:lnSpc>
              <a:spcBef>
                <a:spcPts val="0"/>
              </a:spcBef>
              <a:buClrTx/>
              <a:buSzTx/>
              <a:buNone/>
            </a:pPr>
            <a:r>
              <a:rPr kumimoji="1" lang="zh-CN" altLang="en-US" dirty="0">
                <a:latin typeface="STFangsong" charset="-122"/>
                <a:ea typeface="STFangsong" charset="-122"/>
                <a:cs typeface="STFangsong" charset="-122"/>
              </a:rPr>
              <a:t>表一显示</a:t>
            </a:r>
            <a:r>
              <a:rPr kumimoji="1" lang="en-US" altLang="zh-CN" dirty="0">
                <a:latin typeface="STFangsong" charset="-122"/>
                <a:ea typeface="STFangsong" charset="-122"/>
                <a:cs typeface="STFangsong" charset="-122"/>
              </a:rPr>
              <a:t>EEG</a:t>
            </a:r>
            <a:r>
              <a:rPr kumimoji="1" lang="zh-CN" altLang="en-US" dirty="0">
                <a:latin typeface="STFangsong" charset="-122"/>
                <a:ea typeface="STFangsong" charset="-122"/>
                <a:cs typeface="STFangsong" charset="-122"/>
              </a:rPr>
              <a:t>和</a:t>
            </a:r>
            <a:r>
              <a:rPr kumimoji="1" lang="en-US" altLang="zh-CN" dirty="0">
                <a:latin typeface="STFangsong" charset="-122"/>
                <a:ea typeface="STFangsong" charset="-122"/>
                <a:cs typeface="STFangsong" charset="-122"/>
              </a:rPr>
              <a:t>NIRS</a:t>
            </a:r>
            <a:r>
              <a:rPr kumimoji="1" lang="zh-CN" altLang="en-US" dirty="0">
                <a:latin typeface="STFangsong" charset="-122"/>
                <a:ea typeface="STFangsong" charset="-122"/>
                <a:cs typeface="STFangsong" charset="-122"/>
              </a:rPr>
              <a:t>数据的分类结果</a:t>
            </a:r>
            <a:r>
              <a:rPr kumimoji="1" lang="zh-CN" altLang="en-US" dirty="0" smtClean="0">
                <a:latin typeface="STFangsong" charset="-122"/>
                <a:ea typeface="STFangsong" charset="-122"/>
                <a:cs typeface="STFangsong" charset="-122"/>
              </a:rPr>
              <a:t>。结果</a:t>
            </a:r>
            <a:r>
              <a:rPr kumimoji="1" lang="zh-CN" altLang="en-US" dirty="0">
                <a:latin typeface="STFangsong" charset="-122"/>
                <a:ea typeface="STFangsong" charset="-122"/>
                <a:cs typeface="STFangsong" charset="-122"/>
              </a:rPr>
              <a:t>表明，在</a:t>
            </a:r>
            <a:r>
              <a:rPr kumimoji="1" lang="en-US" altLang="zh-CN" dirty="0">
                <a:latin typeface="STFangsong" charset="-122"/>
                <a:ea typeface="STFangsong" charset="-122"/>
                <a:cs typeface="STFangsong" charset="-122"/>
              </a:rPr>
              <a:t>EEG</a:t>
            </a:r>
            <a:r>
              <a:rPr kumimoji="1" lang="zh-CN" altLang="en-US" dirty="0">
                <a:latin typeface="STFangsong" charset="-122"/>
                <a:ea typeface="STFangsong" charset="-122"/>
                <a:cs typeface="STFangsong" charset="-122"/>
              </a:rPr>
              <a:t>数据和</a:t>
            </a:r>
            <a:r>
              <a:rPr kumimoji="1" lang="en-US" altLang="zh-CN" dirty="0">
                <a:latin typeface="STFangsong" charset="-122"/>
                <a:ea typeface="STFangsong" charset="-122"/>
                <a:cs typeface="STFangsong" charset="-122"/>
              </a:rPr>
              <a:t>NIRS</a:t>
            </a:r>
            <a:r>
              <a:rPr kumimoji="1" lang="zh-CN" altLang="en-US" dirty="0">
                <a:latin typeface="STFangsong" charset="-122"/>
                <a:ea typeface="STFangsong" charset="-122"/>
                <a:cs typeface="STFangsong" charset="-122"/>
              </a:rPr>
              <a:t>数据中，</a:t>
            </a:r>
            <a:r>
              <a:rPr kumimoji="1" lang="zh-CN" altLang="en-US" dirty="0" smtClean="0">
                <a:latin typeface="STFangsong" charset="-122"/>
                <a:ea typeface="STFangsong" charset="-122"/>
                <a:cs typeface="STFangsong" charset="-122"/>
              </a:rPr>
              <a:t>被动运动与</a:t>
            </a:r>
            <a:r>
              <a:rPr kumimoji="1" lang="zh-CN" altLang="en-US" dirty="0">
                <a:latin typeface="STFangsong" charset="-122"/>
                <a:ea typeface="STFangsong" charset="-122"/>
                <a:cs typeface="STFangsong" charset="-122"/>
              </a:rPr>
              <a:t>空闲的平均分类精度高于</a:t>
            </a:r>
            <a:r>
              <a:rPr kumimoji="1" lang="zh-CN" altLang="en-US" dirty="0" smtClean="0">
                <a:latin typeface="STFangsong" charset="-122"/>
                <a:ea typeface="STFangsong" charset="-122"/>
                <a:cs typeface="STFangsong" charset="-122"/>
              </a:rPr>
              <a:t>运动想象与空闲。</a:t>
            </a:r>
            <a:endParaRPr kumimoji="1" lang="zh-CN" altLang="en-US" dirty="0">
              <a:latin typeface="STFangsong" charset="-122"/>
              <a:ea typeface="STFangsong" charset="-122"/>
              <a:cs typeface="STFangsong"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43" y="1566040"/>
            <a:ext cx="7792250" cy="4287345"/>
          </a:xfrm>
          <a:prstGeom prst="rect">
            <a:avLst/>
          </a:prstGeom>
        </p:spPr>
      </p:pic>
    </p:spTree>
    <p:extLst>
      <p:ext uri="{BB962C8B-B14F-4D97-AF65-F5344CB8AC3E}">
        <p14:creationId xmlns:p14="http://schemas.microsoft.com/office/powerpoint/2010/main" val="2090144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 </a:t>
            </a:r>
            <a:endParaRPr kumimoji="1" lang="zh-CN" altLang="en-US" dirty="0"/>
          </a:p>
        </p:txBody>
      </p:sp>
      <p:sp>
        <p:nvSpPr>
          <p:cNvPr id="3" name="内容占位符 2"/>
          <p:cNvSpPr>
            <a:spLocks noGrp="1"/>
          </p:cNvSpPr>
          <p:nvPr>
            <p:ph idx="1"/>
          </p:nvPr>
        </p:nvSpPr>
        <p:spPr>
          <a:xfrm>
            <a:off x="677334" y="609601"/>
            <a:ext cx="8596668" cy="5431762"/>
          </a:xfrm>
        </p:spPr>
        <p:txBody>
          <a:bodyPr/>
          <a:lstStyle/>
          <a:p>
            <a:pPr marL="0" lvl="0" indent="457200" defTabSz="914400">
              <a:lnSpc>
                <a:spcPct val="125000"/>
              </a:lnSpc>
              <a:spcBef>
                <a:spcPts val="0"/>
              </a:spcBef>
              <a:buClrTx/>
              <a:buSzTx/>
              <a:buNone/>
            </a:pPr>
            <a:r>
              <a:rPr kumimoji="1" lang="zh-CN" altLang="en-US" dirty="0">
                <a:latin typeface="STFangsong" charset="-122"/>
                <a:ea typeface="STFangsong" charset="-122"/>
                <a:cs typeface="STFangsong" charset="-122"/>
              </a:rPr>
              <a:t>图</a:t>
            </a:r>
            <a:r>
              <a:rPr kumimoji="1" lang="en-US" altLang="zh-CN" dirty="0">
                <a:latin typeface="STFangsong" charset="-122"/>
                <a:ea typeface="STFangsong" charset="-122"/>
                <a:cs typeface="STFangsong" charset="-122"/>
              </a:rPr>
              <a:t>5</a:t>
            </a:r>
            <a:r>
              <a:rPr kumimoji="1" lang="zh-CN" altLang="en-US" dirty="0">
                <a:latin typeface="STFangsong" charset="-122"/>
                <a:ea typeface="STFangsong" charset="-122"/>
                <a:cs typeface="STFangsong" charset="-122"/>
              </a:rPr>
              <a:t>显示了</a:t>
            </a:r>
            <a:r>
              <a:rPr kumimoji="1" lang="zh-CN" altLang="en-US" dirty="0" smtClean="0">
                <a:latin typeface="STFangsong" charset="-122"/>
                <a:ea typeface="STFangsong" charset="-122"/>
                <a:cs typeface="STFangsong" charset="-122"/>
              </a:rPr>
              <a:t>运动想象和</a:t>
            </a:r>
            <a:r>
              <a:rPr kumimoji="1" lang="zh-CN" altLang="en-US" dirty="0">
                <a:latin typeface="STFangsong" charset="-122"/>
                <a:ea typeface="STFangsong" charset="-122"/>
                <a:cs typeface="STFangsong" charset="-122"/>
              </a:rPr>
              <a:t>被动</a:t>
            </a:r>
            <a:r>
              <a:rPr kumimoji="1" lang="zh-CN" altLang="en-US" dirty="0" smtClean="0">
                <a:latin typeface="STFangsong" charset="-122"/>
                <a:ea typeface="STFangsong" charset="-122"/>
                <a:cs typeface="STFangsong" charset="-122"/>
              </a:rPr>
              <a:t>运动的</a:t>
            </a:r>
            <a:r>
              <a:rPr kumimoji="1" lang="zh-CN" altLang="en-US" dirty="0">
                <a:latin typeface="STFangsong" charset="-122"/>
                <a:ea typeface="STFangsong" charset="-122"/>
                <a:cs typeface="STFangsong" charset="-122"/>
              </a:rPr>
              <a:t>运动区域激活，对比度定义为</a:t>
            </a:r>
            <a:r>
              <a:rPr kumimoji="1" lang="zh-CN" altLang="en-US" dirty="0" smtClean="0">
                <a:latin typeface="STFangsong" charset="-122"/>
                <a:ea typeface="STFangsong" charset="-122"/>
                <a:cs typeface="STFangsong" charset="-122"/>
              </a:rPr>
              <a:t>运动想象与</a:t>
            </a:r>
            <a:r>
              <a:rPr kumimoji="1" lang="zh-CN" altLang="en-US" dirty="0">
                <a:latin typeface="STFangsong" charset="-122"/>
                <a:ea typeface="STFangsong" charset="-122"/>
                <a:cs typeface="STFangsong" charset="-122"/>
              </a:rPr>
              <a:t>空闲和被动</a:t>
            </a:r>
            <a:r>
              <a:rPr kumimoji="1" lang="zh-CN" altLang="en-US" dirty="0" smtClean="0">
                <a:latin typeface="STFangsong" charset="-122"/>
                <a:ea typeface="STFangsong" charset="-122"/>
                <a:cs typeface="STFangsong" charset="-122"/>
              </a:rPr>
              <a:t>运动和空闲。左侧</a:t>
            </a:r>
            <a:r>
              <a:rPr kumimoji="1" lang="zh-CN" altLang="en-US" dirty="0">
                <a:latin typeface="STFangsong" charset="-122"/>
                <a:ea typeface="STFangsong" charset="-122"/>
                <a:cs typeface="STFangsong" charset="-122"/>
              </a:rPr>
              <a:t>显示</a:t>
            </a:r>
            <a:r>
              <a:rPr kumimoji="1" lang="en-US" altLang="zh-CN" dirty="0" err="1">
                <a:latin typeface="STFangsong" charset="-122"/>
                <a:ea typeface="STFangsong" charset="-122"/>
                <a:cs typeface="STFangsong" charset="-122"/>
              </a:rPr>
              <a:t>HbO</a:t>
            </a:r>
            <a:r>
              <a:rPr kumimoji="1" lang="zh-CN" altLang="en-US" dirty="0">
                <a:latin typeface="STFangsong" charset="-122"/>
                <a:ea typeface="STFangsong" charset="-122"/>
                <a:cs typeface="STFangsong" charset="-122"/>
              </a:rPr>
              <a:t>的激活与</a:t>
            </a:r>
            <a:r>
              <a:rPr kumimoji="1" lang="zh-CN" altLang="en-US" dirty="0" smtClean="0">
                <a:latin typeface="STFangsong" charset="-122"/>
                <a:ea typeface="STFangsong" charset="-122"/>
                <a:cs typeface="STFangsong" charset="-122"/>
              </a:rPr>
              <a:t>运动想象和空闲</a:t>
            </a:r>
            <a:r>
              <a:rPr kumimoji="1" lang="zh-CN" altLang="en-US" dirty="0">
                <a:latin typeface="STFangsong" charset="-122"/>
                <a:ea typeface="STFangsong" charset="-122"/>
                <a:cs typeface="STFangsong" charset="-122"/>
              </a:rPr>
              <a:t>的对比，右侧显示被动</a:t>
            </a:r>
            <a:r>
              <a:rPr kumimoji="1" lang="zh-CN" altLang="en-US" dirty="0" smtClean="0">
                <a:latin typeface="STFangsong" charset="-122"/>
                <a:ea typeface="STFangsong" charset="-122"/>
                <a:cs typeface="STFangsong" charset="-122"/>
              </a:rPr>
              <a:t>运动和空闲</a:t>
            </a:r>
            <a:r>
              <a:rPr kumimoji="1" lang="zh-CN" altLang="en-US" dirty="0">
                <a:latin typeface="STFangsong" charset="-122"/>
                <a:ea typeface="STFangsong" charset="-122"/>
                <a:cs typeface="STFangsong" charset="-122"/>
              </a:rPr>
              <a:t>的</a:t>
            </a:r>
            <a:r>
              <a:rPr kumimoji="1" lang="zh-CN" altLang="en-US" dirty="0" smtClean="0">
                <a:latin typeface="STFangsong" charset="-122"/>
                <a:ea typeface="STFangsong" charset="-122"/>
                <a:cs typeface="STFangsong" charset="-122"/>
              </a:rPr>
              <a:t>对比</a:t>
            </a:r>
            <a:r>
              <a:rPr kumimoji="1" lang="zh-CN" altLang="en-US" dirty="0">
                <a:latin typeface="STFangsong" charset="-122"/>
                <a:ea typeface="STFangsong" charset="-122"/>
                <a:cs typeface="STFangsong" charset="-122"/>
              </a:rPr>
              <a:t>。</a:t>
            </a:r>
            <a:r>
              <a:rPr kumimoji="1" lang="zh-CN" altLang="en-US" dirty="0" smtClean="0">
                <a:latin typeface="STFangsong" charset="-122"/>
                <a:ea typeface="STFangsong" charset="-122"/>
                <a:cs typeface="STFangsong" charset="-122"/>
              </a:rPr>
              <a:t>结果</a:t>
            </a:r>
            <a:r>
              <a:rPr kumimoji="1" lang="zh-CN" altLang="en-US" dirty="0">
                <a:latin typeface="STFangsong" charset="-122"/>
                <a:ea typeface="STFangsong" charset="-122"/>
                <a:cs typeface="STFangsong" charset="-122"/>
              </a:rPr>
              <a:t>表明，被动运动引起右侧和左侧运动区域的脑活动明显变化，而</a:t>
            </a:r>
            <a:r>
              <a:rPr kumimoji="1" lang="zh-CN" altLang="en-US" dirty="0" smtClean="0">
                <a:latin typeface="STFangsong" charset="-122"/>
                <a:ea typeface="STFangsong" charset="-122"/>
                <a:cs typeface="STFangsong" charset="-122"/>
              </a:rPr>
              <a:t>运动想象运动</a:t>
            </a:r>
            <a:r>
              <a:rPr kumimoji="1" lang="zh-CN" altLang="en-US" dirty="0">
                <a:latin typeface="STFangsong" charset="-122"/>
                <a:ea typeface="STFangsong" charset="-122"/>
                <a:cs typeface="STFangsong" charset="-122"/>
              </a:rPr>
              <a:t>仅引起左侧运动区域的明显变化。</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759" y="2003022"/>
            <a:ext cx="6502607" cy="3784237"/>
          </a:xfrm>
          <a:prstGeom prst="rect">
            <a:avLst/>
          </a:prstGeom>
        </p:spPr>
      </p:pic>
    </p:spTree>
    <p:extLst>
      <p:ext uri="{BB962C8B-B14F-4D97-AF65-F5344CB8AC3E}">
        <p14:creationId xmlns:p14="http://schemas.microsoft.com/office/powerpoint/2010/main" val="1653883329"/>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平面</Template>
  <TotalTime>265</TotalTime>
  <Words>1403</Words>
  <Application>Microsoft Macintosh PowerPoint</Application>
  <PresentationFormat>宽屏</PresentationFormat>
  <Paragraphs>41</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STFangsong</vt:lpstr>
      <vt:lpstr>Times New Roman</vt:lpstr>
      <vt:lpstr>Trebuchet MS</vt:lpstr>
      <vt:lpstr>Wingdings 3</vt:lpstr>
      <vt:lpstr>方正姚体</vt:lpstr>
      <vt:lpstr>华文新魏</vt:lpstr>
      <vt:lpstr>Arial</vt:lpstr>
      <vt:lpstr>平面</vt:lpstr>
      <vt:lpstr>A Multimodal fNIRS and EEG-Based BCI Study on Motor Imagery and Passive Movement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Multimodal fNIRS and EEG-Based BCI Study on Motor Imagery and Passive Movement  </dc:title>
  <dc:creator>陈铭</dc:creator>
  <cp:lastModifiedBy>陈铭</cp:lastModifiedBy>
  <cp:revision>18</cp:revision>
  <dcterms:created xsi:type="dcterms:W3CDTF">2017-10-17T02:08:40Z</dcterms:created>
  <dcterms:modified xsi:type="dcterms:W3CDTF">2017-10-17T06:34:27Z</dcterms:modified>
</cp:coreProperties>
</file>