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77"/>
    <p:restoredTop sz="94674"/>
  </p:normalViewPr>
  <p:slideViewPr>
    <p:cSldViewPr snapToGrid="0" snapToObjects="1">
      <p:cViewPr varScale="1">
        <p:scale>
          <a:sx n="121" d="100"/>
          <a:sy n="121"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10/31/17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基于样本熵和</a:t>
            </a:r>
            <a:r>
              <a:rPr kumimoji="1" lang="en-US" altLang="zh-CN" dirty="0" smtClean="0"/>
              <a:t>SVM</a:t>
            </a:r>
            <a:r>
              <a:rPr kumimoji="1" lang="zh-CN" altLang="en-US" dirty="0" smtClean="0"/>
              <a:t>的运动想象研究</a:t>
            </a:r>
            <a:endParaRPr kumimoji="1" lang="zh-CN" altLang="en-US" dirty="0"/>
          </a:p>
        </p:txBody>
      </p:sp>
      <p:sp>
        <p:nvSpPr>
          <p:cNvPr id="3" name="副标题 2"/>
          <p:cNvSpPr>
            <a:spLocks noGrp="1"/>
          </p:cNvSpPr>
          <p:nvPr>
            <p:ph type="subTitle" idx="1"/>
          </p:nvPr>
        </p:nvSpPr>
        <p:spPr/>
        <p:txBody>
          <a:bodyPr/>
          <a:lstStyle/>
          <a:p>
            <a:r>
              <a:rPr kumimoji="1" lang="zh-CN" altLang="en-US" dirty="0" smtClean="0"/>
              <a:t>汇报人：陈铭</a:t>
            </a:r>
            <a:endParaRPr kumimoji="1" lang="zh-CN" altLang="en-US" dirty="0"/>
          </a:p>
        </p:txBody>
      </p:sp>
    </p:spTree>
    <p:extLst>
      <p:ext uri="{BB962C8B-B14F-4D97-AF65-F5344CB8AC3E}">
        <p14:creationId xmlns:p14="http://schemas.microsoft.com/office/powerpoint/2010/main" val="195565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lvl="0" indent="0" defTabSz="914400">
              <a:spcBef>
                <a:spcPts val="0"/>
              </a:spcBef>
              <a:buClrTx/>
              <a:buSzTx/>
              <a:buNone/>
            </a:pPr>
            <a:r>
              <a:rPr lang="en-US" altLang="zh-CN" dirty="0"/>
              <a:t>EEG</a:t>
            </a:r>
            <a:r>
              <a:rPr lang="zh-CN" altLang="zh-CN" dirty="0"/>
              <a:t>数据通过</a:t>
            </a:r>
            <a:r>
              <a:rPr lang="en-US" altLang="zh-CN" dirty="0"/>
              <a:t>28</a:t>
            </a:r>
            <a:r>
              <a:rPr lang="zh-CN" altLang="zh-CN" dirty="0"/>
              <a:t>个头皮点击采集。由于</a:t>
            </a:r>
            <a:r>
              <a:rPr lang="en-US" altLang="zh-CN" dirty="0"/>
              <a:t>EEG</a:t>
            </a:r>
            <a:r>
              <a:rPr lang="zh-CN" altLang="zh-CN" dirty="0"/>
              <a:t>是非线性非平稳信号，所以采用了非线性动力学方法中的样本熵算法来提取</a:t>
            </a:r>
            <a:r>
              <a:rPr lang="en-US" altLang="zh-CN" dirty="0"/>
              <a:t>EEG</a:t>
            </a:r>
            <a:r>
              <a:rPr lang="zh-CN" altLang="zh-CN" dirty="0"/>
              <a:t>特征。然后利用</a:t>
            </a:r>
            <a:r>
              <a:rPr lang="en-US" altLang="zh-CN" dirty="0"/>
              <a:t>SVM</a:t>
            </a:r>
            <a:r>
              <a:rPr lang="zh-CN" altLang="zh-CN" dirty="0"/>
              <a:t>进行模式识别最终结果显示样本熵是一种提取不同大脑状态的特征的有效算法。</a:t>
            </a:r>
            <a:r>
              <a:rPr lang="zh-CN" altLang="zh-CN" dirty="0"/>
              <a:t> </a:t>
            </a:r>
            <a:endParaRPr lang="en-US" altLang="zh-CN" dirty="0" smtClean="0"/>
          </a:p>
          <a:p>
            <a:pPr marL="0" lvl="0" indent="0" defTabSz="914400">
              <a:spcBef>
                <a:spcPts val="0"/>
              </a:spcBef>
              <a:buClrTx/>
              <a:buSzTx/>
              <a:buNone/>
            </a:pPr>
            <a:r>
              <a:rPr lang="zh-CN" altLang="zh-CN" dirty="0"/>
              <a:t>受试者想象不同的肢体运动，以提高或阻塞特定的大脑节律。本文中，</a:t>
            </a:r>
            <a:r>
              <a:rPr lang="en-US" altLang="zh-CN" dirty="0"/>
              <a:t>ERD</a:t>
            </a:r>
            <a:r>
              <a:rPr lang="zh-CN" altLang="zh-CN" dirty="0"/>
              <a:t>和</a:t>
            </a:r>
            <a:r>
              <a:rPr lang="en-US" altLang="zh-CN" dirty="0"/>
              <a:t>ERS</a:t>
            </a:r>
            <a:r>
              <a:rPr lang="zh-CN" altLang="zh-CN" dirty="0"/>
              <a:t>是研究的关键领域，特征通过样本熵算法提取，然后受试者的意图通过</a:t>
            </a:r>
            <a:r>
              <a:rPr lang="en-US" altLang="zh-CN" dirty="0"/>
              <a:t>SVM</a:t>
            </a:r>
            <a:r>
              <a:rPr lang="zh-CN" altLang="zh-CN" dirty="0" smtClean="0"/>
              <a:t>确定</a:t>
            </a:r>
            <a:r>
              <a:rPr lang="zh-CN" altLang="en-US" dirty="0" smtClean="0"/>
              <a:t>。</a:t>
            </a:r>
            <a:r>
              <a:rPr lang="zh-CN" altLang="zh-CN" dirty="0" smtClean="0"/>
              <a:t>将</a:t>
            </a:r>
            <a:r>
              <a:rPr lang="zh-CN" altLang="zh-CN" dirty="0"/>
              <a:t>样本熵应用于提取不同大脑状态特征，不同的参数设定将会影响样本熵的值和最终的分类</a:t>
            </a:r>
            <a:r>
              <a:rPr lang="zh-CN" altLang="zh-CN" dirty="0" smtClean="0"/>
              <a:t>精度</a:t>
            </a:r>
            <a:r>
              <a:rPr lang="zh-CN" altLang="en-US" dirty="0" smtClean="0"/>
              <a:t>。</a:t>
            </a:r>
            <a:endParaRPr kumimoji="1" lang="zh-CN" altLang="en-US" dirty="0"/>
          </a:p>
        </p:txBody>
      </p:sp>
    </p:spTree>
    <p:extLst>
      <p:ext uri="{BB962C8B-B14F-4D97-AF65-F5344CB8AC3E}">
        <p14:creationId xmlns:p14="http://schemas.microsoft.com/office/powerpoint/2010/main" val="29213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indent="0" defTabSz="914400">
              <a:spcBef>
                <a:spcPts val="0"/>
              </a:spcBef>
              <a:buClrTx/>
              <a:buSzTx/>
              <a:buNone/>
            </a:pPr>
            <a:r>
              <a:rPr lang="zh-CN" altLang="zh-CN" dirty="0"/>
              <a:t>三名健康</a:t>
            </a:r>
            <a:r>
              <a:rPr lang="zh-CN" altLang="zh-CN" dirty="0" smtClean="0"/>
              <a:t>受试</a:t>
            </a:r>
            <a:r>
              <a:rPr lang="zh-CN" altLang="en-US" dirty="0" smtClean="0"/>
              <a:t>者</a:t>
            </a:r>
            <a:r>
              <a:rPr lang="zh-CN" altLang="zh-CN" dirty="0" smtClean="0"/>
              <a:t>参与实验</a:t>
            </a:r>
            <a:r>
              <a:rPr lang="zh-CN" altLang="en-US" dirty="0" smtClean="0"/>
              <a:t>，</a:t>
            </a:r>
            <a:r>
              <a:rPr lang="zh-CN" altLang="zh-CN" dirty="0" smtClean="0"/>
              <a:t>所有</a:t>
            </a:r>
            <a:r>
              <a:rPr lang="zh-CN" altLang="zh-CN" dirty="0"/>
              <a:t>受试者视力正常，所有受试者均完成了</a:t>
            </a:r>
            <a:r>
              <a:rPr lang="en-US" altLang="zh-CN" dirty="0"/>
              <a:t>BCI</a:t>
            </a:r>
            <a:r>
              <a:rPr lang="zh-CN" altLang="zh-CN" dirty="0"/>
              <a:t>训练。</a:t>
            </a:r>
          </a:p>
          <a:p>
            <a:pPr marL="0" indent="0" defTabSz="914400">
              <a:spcBef>
                <a:spcPts val="0"/>
              </a:spcBef>
              <a:buClrTx/>
              <a:buSzTx/>
              <a:buNone/>
            </a:pPr>
            <a:r>
              <a:rPr lang="zh-CN" altLang="zh-CN" dirty="0"/>
              <a:t>受试者按照箭头指示，分别想象左手、右手和脚运动。每个</a:t>
            </a:r>
            <a:r>
              <a:rPr lang="en-US" altLang="zh-CN" dirty="0"/>
              <a:t>trial</a:t>
            </a:r>
            <a:r>
              <a:rPr lang="zh-CN" altLang="zh-CN" dirty="0"/>
              <a:t>开始时，屏幕空白持续</a:t>
            </a:r>
            <a:r>
              <a:rPr lang="en-US" altLang="zh-CN" dirty="0"/>
              <a:t>2s</a:t>
            </a:r>
            <a:r>
              <a:rPr lang="zh-CN" altLang="zh-CN" dirty="0"/>
              <a:t>，</a:t>
            </a:r>
            <a:r>
              <a:rPr lang="en-US" altLang="zh-CN" dirty="0"/>
              <a:t>t=2s</a:t>
            </a:r>
            <a:r>
              <a:rPr lang="zh-CN" altLang="zh-CN" dirty="0"/>
              <a:t>开始，一个十字出现在屏幕中间，</a:t>
            </a:r>
            <a:r>
              <a:rPr lang="en-US" altLang="zh-CN" dirty="0"/>
              <a:t>t=3s</a:t>
            </a:r>
            <a:r>
              <a:rPr lang="zh-CN" altLang="zh-CN" dirty="0"/>
              <a:t>时，十字消失，同时一个箭头出现在屏幕中央，受试者开始想象。</a:t>
            </a:r>
            <a:r>
              <a:rPr lang="en-US" altLang="zh-CN" dirty="0"/>
              <a:t>4s</a:t>
            </a:r>
            <a:r>
              <a:rPr lang="zh-CN" altLang="zh-CN" dirty="0"/>
              <a:t>后箭头消失，受试者停止想象，休息</a:t>
            </a:r>
            <a:r>
              <a:rPr lang="en-US" altLang="zh-CN" dirty="0"/>
              <a:t>2-3s</a:t>
            </a:r>
            <a:r>
              <a:rPr lang="zh-CN" altLang="zh-CN" dirty="0"/>
              <a:t>。</a:t>
            </a:r>
          </a:p>
          <a:p>
            <a:pPr marL="0" indent="0" defTabSz="914400">
              <a:spcBef>
                <a:spcPts val="0"/>
              </a:spcBef>
              <a:buClrTx/>
              <a:buSzTx/>
              <a:buNone/>
            </a:pPr>
            <a:r>
              <a:rPr lang="zh-CN" altLang="zh-CN" dirty="0"/>
              <a:t>一个</a:t>
            </a:r>
            <a:r>
              <a:rPr lang="en-US" altLang="zh-CN" dirty="0"/>
              <a:t>session</a:t>
            </a:r>
            <a:r>
              <a:rPr lang="zh-CN" altLang="zh-CN" dirty="0"/>
              <a:t>中，每个动作重复</a:t>
            </a:r>
            <a:r>
              <a:rPr lang="en-US" altLang="zh-CN" dirty="0"/>
              <a:t>10</a:t>
            </a:r>
            <a:r>
              <a:rPr lang="zh-CN" altLang="zh-CN" dirty="0"/>
              <a:t>次。每个受试者执行</a:t>
            </a:r>
            <a:r>
              <a:rPr lang="en-US" altLang="zh-CN" dirty="0"/>
              <a:t>8-20</a:t>
            </a:r>
            <a:r>
              <a:rPr lang="zh-CN" altLang="zh-CN" dirty="0"/>
              <a:t>个</a:t>
            </a:r>
            <a:r>
              <a:rPr lang="en-US" altLang="zh-CN" dirty="0"/>
              <a:t>session</a:t>
            </a:r>
            <a:r>
              <a:rPr lang="zh-CN" altLang="zh-CN" dirty="0"/>
              <a:t>，这取决于受试者的状态和承受能力</a:t>
            </a:r>
            <a:r>
              <a:rPr lang="zh-CN" altLang="zh-CN" dirty="0" smtClean="0"/>
              <a:t>。</a:t>
            </a:r>
            <a:endParaRPr lang="en-US" altLang="zh-CN" dirty="0" smtClean="0"/>
          </a:p>
          <a:p>
            <a:pPr marL="0" indent="0" defTabSz="914400">
              <a:spcBef>
                <a:spcPts val="0"/>
              </a:spcBef>
              <a:buClrTx/>
              <a:buSzTx/>
              <a:buNone/>
            </a:pPr>
            <a:r>
              <a:rPr lang="zh-CN" altLang="zh-CN" dirty="0" smtClean="0"/>
              <a:t>电极</a:t>
            </a:r>
            <a:r>
              <a:rPr lang="zh-CN" altLang="zh-CN" dirty="0"/>
              <a:t>等距分布，从鼻根到枕骨隆突，从左耳到右耳，</a:t>
            </a:r>
            <a:r>
              <a:rPr lang="zh-CN" altLang="zh-CN" dirty="0" smtClean="0"/>
              <a:t>对称</a:t>
            </a:r>
            <a:r>
              <a:rPr lang="zh-CN" altLang="en-US" dirty="0" smtClean="0"/>
              <a:t>地</a:t>
            </a:r>
            <a:r>
              <a:rPr lang="zh-CN" altLang="zh-CN" dirty="0" smtClean="0"/>
              <a:t>覆盖头皮</a:t>
            </a:r>
            <a:r>
              <a:rPr lang="zh-CN" altLang="en-US" dirty="0" smtClean="0"/>
              <a:t>，</a:t>
            </a:r>
            <a:r>
              <a:rPr lang="zh-CN" altLang="zh-CN" dirty="0" smtClean="0"/>
              <a:t>参考</a:t>
            </a:r>
            <a:r>
              <a:rPr lang="zh-CN" altLang="zh-CN" dirty="0"/>
              <a:t>电极为左右乳突</a:t>
            </a:r>
            <a:r>
              <a:rPr lang="zh-CN" altLang="zh-CN" dirty="0" smtClean="0"/>
              <a:t>。</a:t>
            </a:r>
            <a:r>
              <a:rPr lang="zh-CN" altLang="en-US" dirty="0" smtClean="0"/>
              <a:t>在处理过程</a:t>
            </a:r>
            <a:r>
              <a:rPr lang="zh-CN" altLang="zh-CN" dirty="0" smtClean="0"/>
              <a:t>中</a:t>
            </a:r>
            <a:r>
              <a:rPr lang="zh-CN" altLang="zh-CN" dirty="0"/>
              <a:t>要做两件</a:t>
            </a:r>
            <a:r>
              <a:rPr lang="zh-CN" altLang="zh-CN" dirty="0" smtClean="0"/>
              <a:t>事</a:t>
            </a:r>
            <a:r>
              <a:rPr lang="zh-CN" altLang="en-US" dirty="0"/>
              <a:t>：</a:t>
            </a:r>
            <a:r>
              <a:rPr lang="en-US" altLang="zh-CN" dirty="0" smtClean="0"/>
              <a:t>1</a:t>
            </a:r>
            <a:r>
              <a:rPr lang="en-US" altLang="zh-CN" dirty="0"/>
              <a:t>.</a:t>
            </a:r>
            <a:r>
              <a:rPr lang="zh-CN" altLang="zh-CN" dirty="0" smtClean="0"/>
              <a:t>去除</a:t>
            </a:r>
            <a:r>
              <a:rPr lang="zh-CN" altLang="zh-CN" dirty="0"/>
              <a:t>眼电干扰；</a:t>
            </a:r>
            <a:r>
              <a:rPr lang="en-US" altLang="zh-CN" dirty="0" smtClean="0"/>
              <a:t>2</a:t>
            </a:r>
            <a:r>
              <a:rPr lang="en-US" altLang="zh-CN" dirty="0"/>
              <a:t>.</a:t>
            </a:r>
            <a:r>
              <a:rPr lang="zh-CN" altLang="zh-CN" dirty="0" smtClean="0"/>
              <a:t>带</a:t>
            </a:r>
            <a:r>
              <a:rPr lang="zh-CN" altLang="zh-CN" dirty="0"/>
              <a:t>通滤波</a:t>
            </a:r>
            <a:r>
              <a:rPr lang="en-US" altLang="zh-CN" dirty="0"/>
              <a:t>0.1-40Hz</a:t>
            </a:r>
            <a:r>
              <a:rPr lang="zh-CN" altLang="zh-CN" dirty="0" smtClean="0"/>
              <a:t>。选择</a:t>
            </a:r>
            <a:r>
              <a:rPr lang="zh-CN" altLang="zh-CN" dirty="0"/>
              <a:t>分布在主要运动区域的</a:t>
            </a:r>
            <a:r>
              <a:rPr lang="en-US" altLang="zh-CN" dirty="0"/>
              <a:t>28</a:t>
            </a:r>
            <a:r>
              <a:rPr lang="zh-CN" altLang="zh-CN" dirty="0"/>
              <a:t>个</a:t>
            </a:r>
            <a:r>
              <a:rPr lang="en-US" altLang="zh-CN" dirty="0"/>
              <a:t>EEG</a:t>
            </a:r>
            <a:r>
              <a:rPr lang="zh-CN" altLang="zh-CN" dirty="0"/>
              <a:t>通道作为研究对象。电极分别是</a:t>
            </a:r>
            <a:r>
              <a:rPr lang="en-US" altLang="zh-CN" dirty="0"/>
              <a:t>F1, </a:t>
            </a:r>
            <a:r>
              <a:rPr lang="en-US" altLang="zh-CN" dirty="0" err="1"/>
              <a:t>Fz</a:t>
            </a:r>
            <a:r>
              <a:rPr lang="en-US" altLang="zh-CN" dirty="0"/>
              <a:t>, F2, FC5, FC3, FC1, </a:t>
            </a:r>
            <a:r>
              <a:rPr lang="en-US" altLang="zh-CN" dirty="0" err="1"/>
              <a:t>FCz</a:t>
            </a:r>
            <a:r>
              <a:rPr lang="en-US" altLang="zh-CN" dirty="0"/>
              <a:t>, FC2,FC4, FC6, C5, C3, C1, </a:t>
            </a:r>
            <a:r>
              <a:rPr lang="en-US" altLang="zh-CN" dirty="0" err="1"/>
              <a:t>Cz</a:t>
            </a:r>
            <a:r>
              <a:rPr lang="en-US" altLang="zh-CN" dirty="0"/>
              <a:t>, C2, C4, C6, CP5, CP3, CP1, CPz,CP2, CP4, CP6, P1, </a:t>
            </a:r>
            <a:r>
              <a:rPr lang="en-US" altLang="zh-CN" dirty="0" err="1"/>
              <a:t>Pz</a:t>
            </a:r>
            <a:r>
              <a:rPr lang="en-US" altLang="zh-CN" dirty="0"/>
              <a:t>, P2 and PO2</a:t>
            </a:r>
            <a:r>
              <a:rPr lang="zh-CN" altLang="zh-CN" dirty="0"/>
              <a:t>。使用</a:t>
            </a:r>
            <a:r>
              <a:rPr lang="en-US" altLang="zh-CN" dirty="0"/>
              <a:t>3-7s</a:t>
            </a:r>
            <a:r>
              <a:rPr lang="zh-CN" altLang="zh-CN" dirty="0"/>
              <a:t>数据进行研究分析。</a:t>
            </a: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617" y="3647089"/>
            <a:ext cx="5622102" cy="2581166"/>
          </a:xfrm>
          <a:prstGeom prst="rect">
            <a:avLst/>
          </a:prstGeom>
        </p:spPr>
      </p:pic>
    </p:spTree>
    <p:extLst>
      <p:ext uri="{BB962C8B-B14F-4D97-AF65-F5344CB8AC3E}">
        <p14:creationId xmlns:p14="http://schemas.microsoft.com/office/powerpoint/2010/main" val="3859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4" y="609601"/>
                <a:ext cx="8596668" cy="5431762"/>
              </a:xfrm>
            </p:spPr>
            <p:txBody>
              <a:bodyPr/>
              <a:lstStyle/>
              <a:p>
                <a:pPr marL="0" lvl="0" indent="0" defTabSz="914400">
                  <a:spcBef>
                    <a:spcPts val="0"/>
                  </a:spcBef>
                  <a:buClrTx/>
                  <a:buSzTx/>
                  <a:buNone/>
                </a:pPr>
                <a:r>
                  <a:rPr lang="zh-CN" altLang="zh-CN" dirty="0"/>
                  <a:t>样本熵是一种统计学方法，用来量化确定性信号和随机信号的波动的不可预</a:t>
                </a:r>
                <a:r>
                  <a:rPr lang="zh-CN" altLang="zh-CN" dirty="0" smtClean="0"/>
                  <a:t>知性</a:t>
                </a:r>
                <a:r>
                  <a:rPr lang="zh-CN" altLang="en-US" dirty="0" smtClean="0"/>
                  <a:t>。</a:t>
                </a:r>
                <a:endParaRPr lang="en-US" altLang="zh-CN" dirty="0" smtClean="0"/>
              </a:p>
              <a:p>
                <a:pPr marL="0" lvl="0" indent="0" defTabSz="914400">
                  <a:spcBef>
                    <a:spcPts val="0"/>
                  </a:spcBef>
                  <a:buClrTx/>
                  <a:buSzTx/>
                  <a:buNone/>
                </a:pPr>
                <a:r>
                  <a:rPr lang="zh-CN" altLang="zh-CN" dirty="0"/>
                  <a:t>对一个时间序列</a:t>
                </a:r>
                <a:r>
                  <a:rPr lang="en-US" altLang="zh-CN" dirty="0"/>
                  <a:t>X={x(1),x(2),…,x(N)}</a:t>
                </a:r>
                <a:r>
                  <a:rPr lang="zh-CN" altLang="zh-CN" dirty="0"/>
                  <a:t>，</a:t>
                </a:r>
                <a:r>
                  <a:rPr lang="en-US" altLang="zh-CN" dirty="0"/>
                  <a:t>N</a:t>
                </a:r>
                <a:r>
                  <a:rPr lang="zh-CN" altLang="zh-CN" dirty="0"/>
                  <a:t>是时间序列的长度，需要先确定两个参数，</a:t>
                </a:r>
                <a:r>
                  <a:rPr lang="en-US" altLang="zh-CN" dirty="0"/>
                  <a:t>m</a:t>
                </a:r>
                <a:r>
                  <a:rPr lang="zh-CN" altLang="zh-CN" dirty="0"/>
                  <a:t>是向量长度，</a:t>
                </a:r>
                <a:r>
                  <a:rPr lang="en-US" altLang="zh-CN" dirty="0"/>
                  <a:t>r</a:t>
                </a:r>
                <a:r>
                  <a:rPr lang="zh-CN" altLang="zh-CN" dirty="0"/>
                  <a:t>是相似容限，样本熵算法</a:t>
                </a:r>
                <a:r>
                  <a:rPr lang="zh-CN" altLang="zh-CN" dirty="0" smtClean="0"/>
                  <a:t>如下</a:t>
                </a:r>
                <a:r>
                  <a:rPr lang="zh-CN" altLang="en-US" dirty="0" smtClean="0"/>
                  <a:t>：</a:t>
                </a:r>
                <a:endParaRPr lang="en-US" altLang="zh-CN" dirty="0" smtClean="0"/>
              </a:p>
              <a:p>
                <a:pPr marL="0" lvl="0" indent="0" defTabSz="914400">
                  <a:spcBef>
                    <a:spcPts val="0"/>
                  </a:spcBef>
                  <a:buClrTx/>
                  <a:buSzTx/>
                  <a:buNone/>
                </a:pPr>
                <a:r>
                  <a:rPr kumimoji="1" lang="en-US" altLang="zh-CN" dirty="0" smtClean="0"/>
                  <a:t>1.</a:t>
                </a:r>
                <a:r>
                  <a:rPr lang="zh-CN" altLang="zh-CN" dirty="0"/>
                  <a:t>形成一系列向量</a:t>
                </a:r>
                <a:r>
                  <a:rPr lang="en-US" altLang="zh-CN" dirty="0"/>
                  <a:t>X(1)~X(N-m+1),</a:t>
                </a:r>
                <a:r>
                  <a:rPr lang="zh-CN" altLang="zh-CN" dirty="0"/>
                  <a:t>他们的长度均为</a:t>
                </a:r>
                <a:r>
                  <a:rPr lang="en-US" altLang="zh-CN" dirty="0" smtClean="0"/>
                  <a:t>m</a:t>
                </a:r>
                <a:r>
                  <a:rPr lang="zh-CN" altLang="en-US" dirty="0" smtClean="0"/>
                  <a:t>：</a:t>
                </a:r>
                <a:endParaRPr lang="en-US" altLang="zh-CN" dirty="0" smtClean="0"/>
              </a:p>
              <a:p>
                <a:pPr marL="0" lvl="0" indent="0" defTabSz="914400">
                  <a:spcBef>
                    <a:spcPts val="0"/>
                  </a:spcBef>
                  <a:buClrTx/>
                  <a:buSzTx/>
                  <a:buNone/>
                </a:pPr>
                <a:endParaRPr kumimoji="1" lang="en-US" altLang="zh-CN" dirty="0"/>
              </a:p>
              <a:p>
                <a:pPr marL="0" lvl="0" indent="0" defTabSz="914400">
                  <a:spcBef>
                    <a:spcPts val="0"/>
                  </a:spcBef>
                  <a:buClrTx/>
                  <a:buSzTx/>
                  <a:buNone/>
                </a:pPr>
                <a:endParaRPr kumimoji="1" lang="en-US" altLang="zh-CN" dirty="0" smtClean="0"/>
              </a:p>
              <a:p>
                <a:pPr marL="0" lvl="0" indent="0" defTabSz="914400">
                  <a:spcBef>
                    <a:spcPts val="0"/>
                  </a:spcBef>
                  <a:buClrTx/>
                  <a:buSzTx/>
                  <a:buNone/>
                </a:pPr>
                <a:endParaRPr kumimoji="1" lang="en-US" altLang="zh-CN" dirty="0" smtClean="0"/>
              </a:p>
              <a:p>
                <a:pPr marL="0" lvl="0" indent="0" defTabSz="914400">
                  <a:spcBef>
                    <a:spcPts val="0"/>
                  </a:spcBef>
                  <a:buClrTx/>
                  <a:buSzTx/>
                  <a:buNone/>
                </a:pPr>
                <a:r>
                  <a:rPr kumimoji="1" lang="en-US" altLang="zh-CN" dirty="0" smtClean="0"/>
                  <a:t>2.</a:t>
                </a:r>
                <a:r>
                  <a:rPr lang="zh-CN" altLang="zh-CN" dirty="0"/>
                  <a:t>计算两个向量之间的距离</a:t>
                </a:r>
                <a:r>
                  <a:rPr lang="en-US" altLang="zh-CN" dirty="0"/>
                  <a:t>d[X(</a:t>
                </a:r>
                <a:r>
                  <a:rPr lang="en-US" altLang="zh-CN" dirty="0" err="1"/>
                  <a:t>i</a:t>
                </a:r>
                <a:r>
                  <a:rPr lang="en-US" altLang="zh-CN" dirty="0"/>
                  <a:t>),X(j)]</a:t>
                </a:r>
                <a:r>
                  <a:rPr lang="zh-CN" altLang="zh-CN" dirty="0"/>
                  <a:t>，距离</a:t>
                </a:r>
                <a:r>
                  <a:rPr lang="en-US" altLang="zh-CN" dirty="0"/>
                  <a:t>d</a:t>
                </a:r>
                <a:r>
                  <a:rPr lang="zh-CN" altLang="zh-CN" dirty="0"/>
                  <a:t>定义为两个向量间对应元素的差的绝对值的最大值</a:t>
                </a:r>
                <a:r>
                  <a:rPr lang="zh-CN" altLang="zh-CN" dirty="0"/>
                  <a:t> </a:t>
                </a:r>
                <a:r>
                  <a:rPr lang="zh-CN" altLang="en-US" dirty="0" smtClean="0"/>
                  <a:t>：</a:t>
                </a:r>
                <a:endParaRPr lang="en-US" altLang="zh-CN" dirty="0" smtClean="0"/>
              </a:p>
              <a:p>
                <a:pPr marL="0" lvl="0" indent="0" defTabSz="914400">
                  <a:spcBef>
                    <a:spcPts val="0"/>
                  </a:spcBef>
                  <a:buClrTx/>
                  <a:buSzTx/>
                  <a:buNone/>
                </a:pPr>
                <a:endParaRPr kumimoji="1" lang="en-US" altLang="zh-CN" dirty="0"/>
              </a:p>
              <a:p>
                <a:pPr marL="0" lvl="0" indent="0" defTabSz="914400">
                  <a:spcBef>
                    <a:spcPts val="0"/>
                  </a:spcBef>
                  <a:buClrTx/>
                  <a:buSzTx/>
                  <a:buNone/>
                </a:pPr>
                <a:endParaRPr kumimoji="1" lang="en-US" altLang="zh-CN" dirty="0" smtClean="0"/>
              </a:p>
              <a:p>
                <a:pPr marL="0" lvl="0" indent="0" defTabSz="914400">
                  <a:spcBef>
                    <a:spcPts val="0"/>
                  </a:spcBef>
                  <a:buClrTx/>
                  <a:buSzTx/>
                  <a:buNone/>
                </a:pPr>
                <a:endParaRPr kumimoji="1" lang="en-US" altLang="zh-CN" dirty="0" smtClean="0"/>
              </a:p>
              <a:p>
                <a:pPr marL="0" lvl="0" indent="0" defTabSz="914400">
                  <a:spcBef>
                    <a:spcPts val="0"/>
                  </a:spcBef>
                  <a:buClrTx/>
                  <a:buSzTx/>
                  <a:buNone/>
                </a:pPr>
                <a:r>
                  <a:rPr kumimoji="1" lang="en-US" altLang="zh-CN" dirty="0" smtClean="0"/>
                  <a:t>3.</a:t>
                </a:r>
                <a:r>
                  <a:rPr lang="zh-CN" altLang="zh-CN" dirty="0"/>
                  <a:t>定义</a:t>
                </a:r>
                <a14:m>
                  <m:oMath xmlns:m="http://schemas.openxmlformats.org/officeDocument/2006/math">
                    <m:sSup>
                      <m:sSupPr>
                        <m:ctrlPr>
                          <a:rPr lang="zh-CN" altLang="zh-CN" i="1"/>
                        </m:ctrlPr>
                      </m:sSupPr>
                      <m:e>
                        <m:r>
                          <a:rPr lang="en-US" altLang="zh-CN" i="1"/>
                          <m:t>𝑁</m:t>
                        </m:r>
                      </m:e>
                      <m:sup>
                        <m:r>
                          <a:rPr lang="en-US" altLang="zh-CN" i="1"/>
                          <m:t>𝑚</m:t>
                        </m:r>
                      </m:sup>
                    </m:sSup>
                    <m:r>
                      <a:rPr lang="en-US" altLang="zh-CN" i="1"/>
                      <m:t>(</m:t>
                    </m:r>
                    <m:r>
                      <a:rPr lang="en-US" altLang="zh-CN" i="1"/>
                      <m:t>𝑖</m:t>
                    </m:r>
                    <m:r>
                      <a:rPr lang="en-US" altLang="zh-CN" i="1"/>
                      <m:t>)</m:t>
                    </m:r>
                  </m:oMath>
                </a14:m>
                <a:r>
                  <a:rPr lang="zh-CN" altLang="zh-CN" dirty="0"/>
                  <a:t>为满足</a:t>
                </a:r>
                <a:r>
                  <a:rPr lang="en-US" altLang="zh-CN" dirty="0"/>
                  <a:t>d[X(</a:t>
                </a:r>
                <a:r>
                  <a:rPr lang="en-US" altLang="zh-CN" dirty="0" err="1"/>
                  <a:t>i</a:t>
                </a:r>
                <a:r>
                  <a:rPr lang="en-US" altLang="zh-CN" dirty="0"/>
                  <a:t>),X(j)]&lt;r</a:t>
                </a:r>
                <a:r>
                  <a:rPr lang="zh-CN" altLang="zh-CN" dirty="0"/>
                  <a:t>的</a:t>
                </a:r>
                <a:r>
                  <a:rPr lang="en-US" altLang="zh-CN" dirty="0"/>
                  <a:t>X(j)</a:t>
                </a:r>
                <a:r>
                  <a:rPr lang="zh-CN" altLang="zh-CN" dirty="0"/>
                  <a:t>的数量。定义</a:t>
                </a:r>
                <a14:m>
                  <m:oMath xmlns:m="http://schemas.openxmlformats.org/officeDocument/2006/math">
                    <m:sSubSup>
                      <m:sSubSupPr>
                        <m:ctrlPr>
                          <a:rPr lang="zh-CN" altLang="zh-CN" i="1"/>
                        </m:ctrlPr>
                      </m:sSubSupPr>
                      <m:e>
                        <m:r>
                          <a:rPr lang="en-US" altLang="zh-CN" i="1"/>
                          <m:t>𝐵</m:t>
                        </m:r>
                      </m:e>
                      <m:sub>
                        <m:r>
                          <a:rPr lang="en-US" altLang="zh-CN" i="1"/>
                          <m:t>𝑖</m:t>
                        </m:r>
                      </m:sub>
                      <m:sup>
                        <m:r>
                          <a:rPr lang="en-US" altLang="zh-CN" i="1"/>
                          <m:t>𝑚</m:t>
                        </m:r>
                      </m:sup>
                    </m:sSubSup>
                    <m:r>
                      <a:rPr lang="en-US" altLang="zh-CN" i="1"/>
                      <m:t>(</m:t>
                    </m:r>
                    <m:r>
                      <a:rPr lang="en-US" altLang="zh-CN" i="1"/>
                      <m:t>𝑟</m:t>
                    </m:r>
                    <m:r>
                      <a:rPr lang="en-US" altLang="zh-CN" i="1"/>
                      <m:t>)</m:t>
                    </m:r>
                  </m:oMath>
                </a14:m>
                <a:r>
                  <a:rPr lang="zh-CN" altLang="zh-CN" dirty="0"/>
                  <a:t>为：</a:t>
                </a:r>
                <a:r>
                  <a:rPr lang="zh-CN" altLang="zh-CN" dirty="0">
                    <a:effectLst/>
                  </a:rPr>
                  <a:t> </a:t>
                </a:r>
                <a:endParaRPr kumimoji="1"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4" y="609601"/>
                <a:ext cx="8596668" cy="5431762"/>
              </a:xfrm>
              <a:blipFill rotWithShape="0">
                <a:blip r:embed="rId2"/>
                <a:stretch>
                  <a:fillRect l="-567" t="-449" r="-567"/>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85" y="1783255"/>
            <a:ext cx="6943835" cy="61310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85" y="3171110"/>
            <a:ext cx="6692900" cy="6985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385" y="4314136"/>
            <a:ext cx="6413500" cy="1282700"/>
          </a:xfrm>
          <a:prstGeom prst="rect">
            <a:avLst/>
          </a:prstGeom>
        </p:spPr>
      </p:pic>
    </p:spTree>
    <p:extLst>
      <p:ext uri="{BB962C8B-B14F-4D97-AF65-F5344CB8AC3E}">
        <p14:creationId xmlns:p14="http://schemas.microsoft.com/office/powerpoint/2010/main" val="817943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4" y="609600"/>
                <a:ext cx="8596668" cy="6248399"/>
              </a:xfrm>
            </p:spPr>
            <p:txBody>
              <a:bodyPr>
                <a:normAutofit/>
              </a:bodyPr>
              <a:lstStyle/>
              <a:p>
                <a:pPr marL="0" lvl="0" indent="0" defTabSz="914400">
                  <a:spcBef>
                    <a:spcPts val="0"/>
                  </a:spcBef>
                  <a:buClrTx/>
                  <a:buSzTx/>
                  <a:buNone/>
                </a:pPr>
                <a:r>
                  <a:rPr kumimoji="1" lang="en-US" altLang="zh-CN" dirty="0" smtClean="0"/>
                  <a:t>4.</a:t>
                </a:r>
                <a:r>
                  <a:rPr kumimoji="1" lang="zh-CN" altLang="en-US" dirty="0" smtClean="0"/>
                  <a:t>对</a:t>
                </a:r>
                <a14:m>
                  <m:oMath xmlns:m="http://schemas.openxmlformats.org/officeDocument/2006/math">
                    <m:sSubSup>
                      <m:sSubSupPr>
                        <m:ctrlPr>
                          <a:rPr lang="zh-CN" altLang="zh-CN" i="1">
                            <a:latin typeface="Cambria Math" charset="0"/>
                          </a:rPr>
                        </m:ctrlPr>
                      </m:sSubSupPr>
                      <m:e>
                        <m:r>
                          <a:rPr lang="en-US" altLang="zh-CN" i="1">
                            <a:latin typeface="Cambria Math" charset="0"/>
                          </a:rPr>
                          <m:t>𝐵</m:t>
                        </m:r>
                      </m:e>
                      <m:sub>
                        <m:r>
                          <a:rPr lang="en-US" altLang="zh-CN" i="1">
                            <a:latin typeface="Cambria Math" charset="0"/>
                          </a:rPr>
                          <m:t>𝑖</m:t>
                        </m:r>
                      </m:sub>
                      <m:sup>
                        <m:r>
                          <a:rPr lang="en-US" altLang="zh-CN" i="1">
                            <a:latin typeface="Cambria Math" charset="0"/>
                          </a:rPr>
                          <m:t>𝑚</m:t>
                        </m:r>
                      </m:sup>
                    </m:sSubSup>
                    <m:r>
                      <a:rPr lang="en-US" altLang="zh-CN" i="1">
                        <a:latin typeface="Cambria Math" charset="0"/>
                      </a:rPr>
                      <m:t>(</m:t>
                    </m:r>
                    <m:r>
                      <a:rPr lang="en-US" altLang="zh-CN" i="1">
                        <a:latin typeface="Cambria Math" charset="0"/>
                      </a:rPr>
                      <m:t>𝑟</m:t>
                    </m:r>
                    <m:r>
                      <a:rPr lang="en-US" altLang="zh-CN" i="1">
                        <a:latin typeface="Cambria Math" charset="0"/>
                      </a:rPr>
                      <m:t>)</m:t>
                    </m:r>
                  </m:oMath>
                </a14:m>
                <a:r>
                  <a:rPr kumimoji="1" lang="zh-CN" altLang="en-US" dirty="0" smtClean="0"/>
                  <a:t>求平均，得到</a:t>
                </a:r>
                <a14:m>
                  <m:oMath xmlns:m="http://schemas.openxmlformats.org/officeDocument/2006/math">
                    <m:sSubSup>
                      <m:sSubSupPr>
                        <m:ctrlPr>
                          <a:rPr lang="zh-CN" altLang="zh-CN" i="1" smtClean="0">
                            <a:latin typeface="Cambria Math" charset="0"/>
                          </a:rPr>
                        </m:ctrlPr>
                      </m:sSubSupPr>
                      <m:e>
                        <m:r>
                          <a:rPr lang="en-US" altLang="zh-CN" i="1">
                            <a:latin typeface="Cambria Math" charset="0"/>
                          </a:rPr>
                          <m:t>𝐵</m:t>
                        </m:r>
                      </m:e>
                      <m:sub/>
                      <m:sup>
                        <m:r>
                          <a:rPr lang="en-US" altLang="zh-CN" i="1">
                            <a:latin typeface="Cambria Math" charset="0"/>
                          </a:rPr>
                          <m:t>𝑚</m:t>
                        </m:r>
                      </m:sup>
                    </m:sSubSup>
                    <m:r>
                      <a:rPr lang="en-US" altLang="zh-CN" i="1">
                        <a:latin typeface="Cambria Math" charset="0"/>
                      </a:rPr>
                      <m:t>(</m:t>
                    </m:r>
                    <m:r>
                      <a:rPr lang="en-US" altLang="zh-CN" i="1">
                        <a:latin typeface="Cambria Math" charset="0"/>
                      </a:rPr>
                      <m:t>𝑟</m:t>
                    </m:r>
                    <m:r>
                      <a:rPr lang="en-US" altLang="zh-CN" i="1">
                        <a:latin typeface="Cambria Math" charset="0"/>
                      </a:rPr>
                      <m:t>)</m:t>
                    </m:r>
                  </m:oMath>
                </a14:m>
                <a:r>
                  <a:rPr kumimoji="1" lang="zh-CN" altLang="en-US" dirty="0" smtClean="0"/>
                  <a:t>：</a:t>
                </a:r>
                <a:endParaRPr kumimoji="1" lang="en-US" altLang="zh-CN" dirty="0" smtClean="0"/>
              </a:p>
              <a:p>
                <a:pPr marL="0" lvl="0" indent="0" defTabSz="914400">
                  <a:spcBef>
                    <a:spcPts val="0"/>
                  </a:spcBef>
                  <a:buClrTx/>
                  <a:buSzTx/>
                  <a:buNone/>
                </a:pPr>
                <a:endParaRPr kumimoji="1" lang="en-US" altLang="zh-CN" dirty="0"/>
              </a:p>
              <a:p>
                <a:pPr marL="0" lvl="0" indent="0" defTabSz="914400">
                  <a:spcBef>
                    <a:spcPts val="0"/>
                  </a:spcBef>
                  <a:buClrTx/>
                  <a:buSzTx/>
                  <a:buNone/>
                </a:pPr>
                <a:endParaRPr kumimoji="1" lang="en-US" altLang="zh-CN" dirty="0" smtClean="0"/>
              </a:p>
              <a:p>
                <a:pPr marL="0" lvl="0" indent="0" defTabSz="914400">
                  <a:spcBef>
                    <a:spcPts val="0"/>
                  </a:spcBef>
                  <a:buClrTx/>
                  <a:buSzTx/>
                  <a:buNone/>
                </a:pPr>
                <a:endParaRPr kumimoji="1" lang="en-US" altLang="zh-CN" dirty="0"/>
              </a:p>
              <a:p>
                <a:pPr marL="0" lvl="0" indent="0" defTabSz="914400">
                  <a:spcBef>
                    <a:spcPts val="0"/>
                  </a:spcBef>
                  <a:buClrTx/>
                  <a:buSzTx/>
                  <a:buNone/>
                </a:pPr>
                <a:endParaRPr kumimoji="1" lang="en-US" altLang="zh-CN" dirty="0" smtClean="0"/>
              </a:p>
              <a:p>
                <a:pPr marL="0" lvl="0" indent="0" defTabSz="914400">
                  <a:spcBef>
                    <a:spcPts val="0"/>
                  </a:spcBef>
                  <a:buClrTx/>
                  <a:buSzTx/>
                  <a:buNone/>
                </a:pPr>
                <a:r>
                  <a:rPr kumimoji="1" lang="en-US" altLang="zh-CN" dirty="0" smtClean="0"/>
                  <a:t>5.</a:t>
                </a:r>
                <a:r>
                  <a:rPr lang="en-US" altLang="zh-CN" dirty="0"/>
                  <a:t> m</a:t>
                </a:r>
                <a:r>
                  <a:rPr lang="zh-CN" altLang="zh-CN" dirty="0"/>
                  <a:t>增加一维变成</a:t>
                </a:r>
                <a:r>
                  <a:rPr lang="en-US" altLang="zh-CN" dirty="0"/>
                  <a:t>m+1</a:t>
                </a:r>
                <a:r>
                  <a:rPr lang="zh-CN" altLang="zh-CN" dirty="0"/>
                  <a:t>，重复</a:t>
                </a:r>
                <a:r>
                  <a:rPr lang="en-US" altLang="zh-CN" dirty="0"/>
                  <a:t>step1-step4</a:t>
                </a:r>
                <a:r>
                  <a:rPr lang="zh-CN" altLang="zh-CN" dirty="0"/>
                  <a:t>，计算得到</a:t>
                </a:r>
                <a14:m>
                  <m:oMath xmlns:m="http://schemas.openxmlformats.org/officeDocument/2006/math">
                    <m:sSubSup>
                      <m:sSubSupPr>
                        <m:ctrlPr>
                          <a:rPr lang="zh-CN" altLang="zh-CN" i="1"/>
                        </m:ctrlPr>
                      </m:sSubSupPr>
                      <m:e>
                        <m:r>
                          <a:rPr lang="en-US" altLang="zh-CN" i="1"/>
                          <m:t>𝐵</m:t>
                        </m:r>
                      </m:e>
                      <m:sub>
                        <m:r>
                          <a:rPr lang="en-US" altLang="zh-CN" i="1"/>
                          <m:t>𝑖</m:t>
                        </m:r>
                      </m:sub>
                      <m:sup>
                        <m:r>
                          <a:rPr lang="en-US" altLang="zh-CN" i="1"/>
                          <m:t>𝑚</m:t>
                        </m:r>
                        <m:r>
                          <a:rPr lang="en-US" altLang="zh-CN" i="1"/>
                          <m:t>+1</m:t>
                        </m:r>
                      </m:sup>
                    </m:sSubSup>
                    <m:r>
                      <a:rPr lang="en-US" altLang="zh-CN" i="1"/>
                      <m:t>(</m:t>
                    </m:r>
                    <m:r>
                      <a:rPr lang="en-US" altLang="zh-CN" i="1"/>
                      <m:t>𝑟</m:t>
                    </m:r>
                    <m:r>
                      <a:rPr lang="en-US" altLang="zh-CN" i="1"/>
                      <m:t>)</m:t>
                    </m:r>
                  </m:oMath>
                </a14:m>
                <a:r>
                  <a:rPr lang="zh-CN" altLang="zh-CN" dirty="0">
                    <a:effectLst/>
                  </a:rPr>
                  <a:t> </a:t>
                </a:r>
                <a:endParaRPr lang="en-US" altLang="zh-CN" dirty="0" smtClean="0">
                  <a:effectLst/>
                </a:endParaRPr>
              </a:p>
              <a:p>
                <a:pPr marL="0" lvl="0" indent="0" defTabSz="914400">
                  <a:spcBef>
                    <a:spcPts val="0"/>
                  </a:spcBef>
                  <a:buClrTx/>
                  <a:buSzTx/>
                  <a:buNone/>
                </a:pPr>
                <a:r>
                  <a:rPr kumimoji="1" lang="en-US" altLang="zh-CN" dirty="0" smtClean="0"/>
                  <a:t>6.</a:t>
                </a:r>
                <a:r>
                  <a:rPr lang="zh-CN" altLang="zh-CN" dirty="0"/>
                  <a:t>理论上样本熵公式</a:t>
                </a:r>
                <a:r>
                  <a:rPr lang="zh-CN" altLang="zh-CN" dirty="0" smtClean="0"/>
                  <a:t>为</a:t>
                </a:r>
                <a:r>
                  <a:rPr lang="zh-CN" altLang="en-US" dirty="0" smtClean="0"/>
                  <a:t>：</a:t>
                </a:r>
                <a:endParaRPr lang="en-US" altLang="zh-CN" dirty="0" smtClean="0"/>
              </a:p>
              <a:p>
                <a:pPr marL="0" lvl="0" indent="0" defTabSz="914400">
                  <a:spcBef>
                    <a:spcPts val="0"/>
                  </a:spcBef>
                  <a:buClrTx/>
                  <a:buSzTx/>
                  <a:buNone/>
                </a:pPr>
                <a:endParaRPr lang="en-US" altLang="zh-CN" dirty="0"/>
              </a:p>
              <a:p>
                <a:pPr marL="0" lvl="0" indent="0" defTabSz="914400">
                  <a:spcBef>
                    <a:spcPts val="0"/>
                  </a:spcBef>
                  <a:buClrTx/>
                  <a:buSzTx/>
                  <a:buNone/>
                </a:pPr>
                <a:endParaRPr lang="en-US" altLang="zh-CN" dirty="0" smtClean="0"/>
              </a:p>
              <a:p>
                <a:pPr marL="0" lvl="0" indent="0" defTabSz="914400">
                  <a:spcBef>
                    <a:spcPts val="0"/>
                  </a:spcBef>
                  <a:buClrTx/>
                  <a:buSzTx/>
                  <a:buNone/>
                </a:pPr>
                <a:endParaRPr lang="en-US" altLang="zh-CN" dirty="0"/>
              </a:p>
              <a:p>
                <a:pPr marL="0" lvl="0" indent="0" defTabSz="914400">
                  <a:spcBef>
                    <a:spcPts val="0"/>
                  </a:spcBef>
                  <a:buClrTx/>
                  <a:buSzTx/>
                  <a:buNone/>
                </a:pPr>
                <a:endParaRPr lang="en-US" altLang="zh-CN" dirty="0" smtClean="0"/>
              </a:p>
              <a:p>
                <a:pPr marL="0" indent="0" defTabSz="914400">
                  <a:spcBef>
                    <a:spcPts val="0"/>
                  </a:spcBef>
                  <a:buClrTx/>
                  <a:buSzTx/>
                  <a:buNone/>
                </a:pPr>
                <a:r>
                  <a:rPr lang="zh-CN" altLang="zh-CN" dirty="0" smtClean="0"/>
                  <a:t>实际上</a:t>
                </a:r>
                <a:r>
                  <a:rPr lang="en-US" altLang="zh-CN" dirty="0"/>
                  <a:t>N</a:t>
                </a:r>
                <a:r>
                  <a:rPr lang="zh-CN" altLang="zh-CN" dirty="0"/>
                  <a:t>是有限的，因此只能得到</a:t>
                </a:r>
                <a:r>
                  <a:rPr lang="zh-CN" altLang="zh-CN" dirty="0" smtClean="0"/>
                  <a:t>估计值</a:t>
                </a:r>
                <a:r>
                  <a:rPr lang="zh-CN" altLang="en-US" dirty="0" smtClean="0"/>
                  <a:t>：</a:t>
                </a:r>
                <a:endParaRPr lang="en-US" altLang="zh-CN" dirty="0" smtClean="0"/>
              </a:p>
              <a:p>
                <a:pPr marL="0" indent="0" defTabSz="914400">
                  <a:spcBef>
                    <a:spcPts val="0"/>
                  </a:spcBef>
                  <a:buClrTx/>
                  <a:buSzTx/>
                  <a:buNone/>
                </a:pPr>
                <a:endParaRPr lang="en-US" altLang="zh-CN" dirty="0"/>
              </a:p>
              <a:p>
                <a:pPr marL="0" indent="0" defTabSz="914400">
                  <a:spcBef>
                    <a:spcPts val="0"/>
                  </a:spcBef>
                  <a:buClrTx/>
                  <a:buSzTx/>
                  <a:buNone/>
                </a:pPr>
                <a:endParaRPr lang="en-US" altLang="zh-CN" dirty="0" smtClean="0"/>
              </a:p>
              <a:p>
                <a:pPr marL="0" indent="0" defTabSz="914400">
                  <a:spcBef>
                    <a:spcPts val="0"/>
                  </a:spcBef>
                  <a:buClrTx/>
                  <a:buSzTx/>
                  <a:buNone/>
                </a:pPr>
                <a:endParaRPr lang="en-US" altLang="zh-CN" dirty="0"/>
              </a:p>
              <a:p>
                <a:pPr marL="0" indent="0" defTabSz="914400">
                  <a:spcBef>
                    <a:spcPts val="0"/>
                  </a:spcBef>
                  <a:buClrTx/>
                  <a:buSzTx/>
                  <a:buNone/>
                </a:pPr>
                <a:endParaRPr lang="en-US" altLang="zh-CN" dirty="0" smtClean="0"/>
              </a:p>
              <a:p>
                <a:pPr marL="0" indent="0" defTabSz="914400">
                  <a:spcBef>
                    <a:spcPts val="0"/>
                  </a:spcBef>
                  <a:buClrTx/>
                  <a:buSzTx/>
                  <a:buNone/>
                </a:pPr>
                <a:r>
                  <a:rPr lang="zh-CN" altLang="en-US" dirty="0" smtClean="0"/>
                  <a:t>参考其他的文献，</a:t>
                </a:r>
                <a:r>
                  <a:rPr lang="en-US" altLang="zh-CN" dirty="0" smtClean="0"/>
                  <a:t>m</a:t>
                </a:r>
                <a:r>
                  <a:rPr lang="zh-CN" altLang="en-US" dirty="0" smtClean="0"/>
                  <a:t>取</a:t>
                </a:r>
                <a:r>
                  <a:rPr lang="en-US" altLang="zh-CN" dirty="0" smtClean="0"/>
                  <a:t>2</a:t>
                </a:r>
                <a:r>
                  <a:rPr lang="zh-CN" altLang="en-US" dirty="0" smtClean="0"/>
                  <a:t>，相似容限</a:t>
                </a:r>
                <a:r>
                  <a:rPr lang="en-US" altLang="zh-CN" dirty="0" smtClean="0"/>
                  <a:t>r</a:t>
                </a:r>
                <a:r>
                  <a:rPr lang="zh-CN" altLang="en-US" dirty="0" smtClean="0"/>
                  <a:t>取在</a:t>
                </a:r>
                <a:r>
                  <a:rPr lang="en-US" altLang="zh-CN" dirty="0"/>
                  <a:t>0.1~2SD</a:t>
                </a:r>
                <a:r>
                  <a:rPr lang="zh-CN" altLang="zh-CN" dirty="0" smtClean="0"/>
                  <a:t>之间</a:t>
                </a:r>
                <a:r>
                  <a:rPr lang="zh-CN" altLang="en-US" dirty="0" smtClean="0"/>
                  <a:t>，</a:t>
                </a:r>
                <a:r>
                  <a:rPr lang="en-US" altLang="zh-CN" dirty="0"/>
                  <a:t> SD</a:t>
                </a:r>
                <a:r>
                  <a:rPr lang="zh-CN" altLang="zh-CN" dirty="0"/>
                  <a:t>为时间序列</a:t>
                </a:r>
                <a:r>
                  <a:rPr lang="en-US" altLang="zh-CN" dirty="0"/>
                  <a:t>x(</a:t>
                </a:r>
                <a:r>
                  <a:rPr lang="en-US" altLang="zh-CN" dirty="0" err="1"/>
                  <a:t>i</a:t>
                </a:r>
                <a:r>
                  <a:rPr lang="en-US" altLang="zh-CN" dirty="0"/>
                  <a:t>)</a:t>
                </a:r>
                <a:r>
                  <a:rPr lang="zh-CN" altLang="zh-CN" dirty="0"/>
                  <a:t>的标准差。</a:t>
                </a:r>
                <a:r>
                  <a:rPr lang="en-US" altLang="zh-CN" dirty="0"/>
                  <a:t>R</a:t>
                </a:r>
                <a:r>
                  <a:rPr lang="zh-CN" altLang="zh-CN" dirty="0"/>
                  <a:t>的值影响到最终精度，不同受试者，参数设置不同。计算</a:t>
                </a:r>
                <a:r>
                  <a:rPr lang="en-US" altLang="zh-CN" dirty="0"/>
                  <a:t>28</a:t>
                </a:r>
                <a:r>
                  <a:rPr lang="zh-CN" altLang="zh-CN" dirty="0"/>
                  <a:t>个</a:t>
                </a:r>
                <a:r>
                  <a:rPr lang="en-US" altLang="zh-CN" dirty="0"/>
                  <a:t>EEG</a:t>
                </a:r>
                <a:r>
                  <a:rPr lang="zh-CN" altLang="zh-CN" dirty="0"/>
                  <a:t>通道的样本熵的值作为特征。图</a:t>
                </a:r>
                <a:r>
                  <a:rPr lang="en-US" altLang="zh-CN" dirty="0"/>
                  <a:t>2</a:t>
                </a:r>
                <a:r>
                  <a:rPr lang="zh-CN" altLang="zh-CN" dirty="0"/>
                  <a:t>为受试者</a:t>
                </a:r>
                <a:r>
                  <a:rPr lang="en-US" altLang="zh-CN" dirty="0"/>
                  <a:t>1</a:t>
                </a:r>
                <a:r>
                  <a:rPr lang="zh-CN" altLang="zh-CN" dirty="0"/>
                  <a:t>在进行三种运动想象任务时平均样本熵的分布，</a:t>
                </a:r>
                <a:r>
                  <a:rPr lang="en-US" altLang="zh-CN" dirty="0"/>
                  <a:t>r</a:t>
                </a:r>
                <a:r>
                  <a:rPr lang="zh-CN" altLang="zh-CN" dirty="0"/>
                  <a:t>值设为</a:t>
                </a:r>
                <a:r>
                  <a:rPr lang="en-US" altLang="zh-CN" dirty="0"/>
                  <a:t>0.1SD</a:t>
                </a:r>
                <a:r>
                  <a:rPr lang="zh-CN" altLang="zh-CN" dirty="0"/>
                  <a:t>。</a:t>
                </a:r>
                <a:r>
                  <a:rPr lang="zh-CN" altLang="zh-CN" dirty="0"/>
                  <a:t> </a:t>
                </a:r>
                <a:endParaRPr lang="en-US" altLang="zh-CN" dirty="0" smtClean="0"/>
              </a:p>
              <a:p>
                <a:pPr marL="0" indent="0" defTabSz="914400">
                  <a:spcBef>
                    <a:spcPts val="0"/>
                  </a:spcBef>
                  <a:buClrTx/>
                  <a:buSzTx/>
                  <a:buNone/>
                </a:pPr>
                <a:endParaRPr lang="zh-CN" altLang="zh-CN" dirty="0"/>
              </a:p>
              <a:p>
                <a:pPr marL="0" lvl="0" indent="0" defTabSz="914400">
                  <a:spcBef>
                    <a:spcPts val="0"/>
                  </a:spcBef>
                  <a:buClrTx/>
                  <a:buSzTx/>
                  <a:buNone/>
                </a:pPr>
                <a:endParaRPr lang="en-US" altLang="zh-CN" dirty="0" smtClean="0"/>
              </a:p>
              <a:p>
                <a:pPr marL="0" lvl="0" indent="0" defTabSz="914400">
                  <a:spcBef>
                    <a:spcPts val="0"/>
                  </a:spcBef>
                  <a:buClrTx/>
                  <a:buSzTx/>
                  <a:buNone/>
                </a:pPr>
                <a:endParaRPr kumimoji="1" lang="en-US" altLang="zh-CN" dirty="0" smtClean="0"/>
              </a:p>
              <a:p>
                <a:pPr marL="0" lvl="0" indent="0" defTabSz="914400">
                  <a:spcBef>
                    <a:spcPts val="0"/>
                  </a:spcBef>
                  <a:buClrTx/>
                  <a:buSzTx/>
                  <a:buNone/>
                </a:pPr>
                <a:endParaRPr kumimoji="1"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4" y="609600"/>
                <a:ext cx="8596668" cy="6248399"/>
              </a:xfrm>
              <a:blipFill rotWithShape="0">
                <a:blip r:embed="rId2"/>
                <a:stretch>
                  <a:fillRect l="-567" t="-585" r="-1844"/>
                </a:stretch>
              </a:blipFill>
            </p:spPr>
            <p:txBody>
              <a:bodyPr/>
              <a:lstStyle/>
              <a:p>
                <a:r>
                  <a:rPr lang="zh-CN" altLang="en-US">
                    <a:noFill/>
                  </a:rPr>
                  <a:t> </a:t>
                </a:r>
              </a:p>
            </p:txBody>
          </p:sp>
        </mc:Fallback>
      </mc:AlternateContent>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005927"/>
            <a:ext cx="6426200" cy="1041400"/>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834" y="2652820"/>
            <a:ext cx="6743700" cy="910187"/>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34" y="4285427"/>
            <a:ext cx="6680200" cy="800100"/>
          </a:xfrm>
          <a:prstGeom prst="rect">
            <a:avLst/>
          </a:prstGeom>
        </p:spPr>
      </p:pic>
    </p:spTree>
    <p:extLst>
      <p:ext uri="{BB962C8B-B14F-4D97-AF65-F5344CB8AC3E}">
        <p14:creationId xmlns:p14="http://schemas.microsoft.com/office/powerpoint/2010/main" val="202608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indent="0" defTabSz="914400">
              <a:spcBef>
                <a:spcPts val="0"/>
              </a:spcBef>
              <a:buClrTx/>
              <a:buSzTx/>
              <a:buNone/>
            </a:pPr>
            <a:r>
              <a:rPr lang="zh-CN" altLang="zh-CN" dirty="0"/>
              <a:t>本文构建了一个基于</a:t>
            </a:r>
            <a:r>
              <a:rPr lang="en-US" altLang="zh-CN" dirty="0"/>
              <a:t>RBF</a:t>
            </a:r>
            <a:r>
              <a:rPr lang="zh-CN" altLang="zh-CN" dirty="0"/>
              <a:t>核函数的</a:t>
            </a:r>
            <a:r>
              <a:rPr lang="en-US" altLang="zh-CN" dirty="0"/>
              <a:t>SVM</a:t>
            </a:r>
            <a:r>
              <a:rPr lang="zh-CN" altLang="zh-CN" dirty="0"/>
              <a:t>分类器。</a:t>
            </a:r>
            <a:r>
              <a:rPr lang="en-US" altLang="zh-CN" dirty="0"/>
              <a:t>SVM</a:t>
            </a:r>
            <a:r>
              <a:rPr lang="zh-CN" altLang="zh-CN" dirty="0"/>
              <a:t>要设置两个参数</a:t>
            </a:r>
            <a:r>
              <a:rPr lang="en-US" altLang="zh-CN" dirty="0"/>
              <a:t>C</a:t>
            </a:r>
            <a:r>
              <a:rPr lang="zh-CN" altLang="zh-CN" dirty="0" smtClean="0"/>
              <a:t>和</a:t>
            </a:r>
            <a:r>
              <a:rPr lang="en-US" altLang="zh-CN" dirty="0" err="1" smtClean="0"/>
              <a:t>γ</a:t>
            </a:r>
            <a:r>
              <a:rPr lang="zh-CN" altLang="zh-CN" dirty="0" smtClean="0"/>
              <a:t>。</a:t>
            </a:r>
            <a:r>
              <a:rPr lang="zh-CN" altLang="zh-CN" dirty="0"/>
              <a:t>对比了</a:t>
            </a:r>
            <a:r>
              <a:rPr lang="en-US" altLang="zh-CN" dirty="0"/>
              <a:t>4</a:t>
            </a:r>
            <a:r>
              <a:rPr lang="zh-CN" altLang="zh-CN" dirty="0"/>
              <a:t>种参数组合。其中两个为：</a:t>
            </a:r>
            <a:r>
              <a:rPr lang="en-US" altLang="zh-CN" dirty="0"/>
              <a:t>C=100</a:t>
            </a:r>
            <a:r>
              <a:rPr lang="zh-CN" altLang="zh-CN" dirty="0"/>
              <a:t>，γ</a:t>
            </a:r>
            <a:r>
              <a:rPr lang="en-US" altLang="zh-CN" dirty="0"/>
              <a:t>=1</a:t>
            </a:r>
            <a:r>
              <a:rPr lang="zh-CN" altLang="zh-CN" dirty="0"/>
              <a:t>和</a:t>
            </a:r>
            <a:r>
              <a:rPr lang="en-US" altLang="zh-CN" dirty="0"/>
              <a:t>C=500</a:t>
            </a:r>
            <a:r>
              <a:rPr lang="zh-CN" altLang="zh-CN" dirty="0"/>
              <a:t>，γ</a:t>
            </a:r>
            <a:r>
              <a:rPr lang="en-US" altLang="zh-CN" dirty="0"/>
              <a:t>=2</a:t>
            </a:r>
            <a:r>
              <a:rPr lang="zh-CN" altLang="zh-CN" dirty="0"/>
              <a:t>。第三种是通过网格寻优获得；最后一种是利用最优化方法</a:t>
            </a:r>
            <a:r>
              <a:rPr lang="en-US" altLang="zh-CN" dirty="0"/>
              <a:t>GA</a:t>
            </a:r>
            <a:r>
              <a:rPr lang="zh-CN" altLang="zh-CN" dirty="0"/>
              <a:t>（遗传算法）来确定合适的参数值</a:t>
            </a:r>
            <a:r>
              <a:rPr lang="zh-CN" altLang="zh-CN" dirty="0" smtClean="0"/>
              <a:t>。</a:t>
            </a:r>
            <a:r>
              <a:rPr lang="zh-CN" altLang="zh-CN" dirty="0"/>
              <a:t>每个受试者的数据包含</a:t>
            </a:r>
            <a:r>
              <a:rPr lang="en-US" altLang="zh-CN" dirty="0"/>
              <a:t>480</a:t>
            </a:r>
            <a:r>
              <a:rPr lang="zh-CN" altLang="zh-CN" dirty="0"/>
              <a:t>个</a:t>
            </a:r>
            <a:r>
              <a:rPr lang="en-US" altLang="zh-CN" dirty="0"/>
              <a:t>trial</a:t>
            </a:r>
            <a:r>
              <a:rPr lang="zh-CN" altLang="zh-CN" dirty="0"/>
              <a:t>，每类想象任务各有</a:t>
            </a:r>
            <a:r>
              <a:rPr lang="en-US" altLang="zh-CN" dirty="0"/>
              <a:t>160</a:t>
            </a:r>
            <a:r>
              <a:rPr lang="zh-CN" altLang="zh-CN" dirty="0"/>
              <a:t>次。</a:t>
            </a:r>
          </a:p>
          <a:p>
            <a:pPr marL="0" lvl="0" indent="0" defTabSz="914400">
              <a:spcBef>
                <a:spcPts val="0"/>
              </a:spcBef>
              <a:buClrTx/>
              <a:buSzTx/>
              <a:buNone/>
            </a:pP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127" y="1930400"/>
            <a:ext cx="7543800" cy="3784600"/>
          </a:xfrm>
          <a:prstGeom prst="rect">
            <a:avLst/>
          </a:prstGeom>
        </p:spPr>
      </p:pic>
    </p:spTree>
    <p:extLst>
      <p:ext uri="{BB962C8B-B14F-4D97-AF65-F5344CB8AC3E}">
        <p14:creationId xmlns:p14="http://schemas.microsoft.com/office/powerpoint/2010/main" val="69427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4" y="609601"/>
                <a:ext cx="8596668" cy="5431762"/>
              </a:xfrm>
            </p:spPr>
            <p:txBody>
              <a:bodyPr/>
              <a:lstStyle/>
              <a:p>
                <a:pPr marL="0" indent="0" defTabSz="914400">
                  <a:spcBef>
                    <a:spcPts val="0"/>
                  </a:spcBef>
                  <a:buClrTx/>
                  <a:buSzTx/>
                  <a:buNone/>
                </a:pPr>
                <a:r>
                  <a:rPr lang="zh-CN" altLang="zh-CN" dirty="0"/>
                  <a:t>相似容限</a:t>
                </a:r>
                <a:r>
                  <a:rPr lang="en-US" altLang="zh-CN" dirty="0"/>
                  <a:t>r</a:t>
                </a:r>
                <a:r>
                  <a:rPr lang="zh-CN" altLang="zh-CN" dirty="0"/>
                  <a:t>会影响到样本熵的值，如果</a:t>
                </a:r>
                <a:r>
                  <a:rPr lang="en-US" altLang="zh-CN" dirty="0"/>
                  <a:t>r</a:t>
                </a:r>
                <a:r>
                  <a:rPr lang="zh-CN" altLang="zh-CN" dirty="0"/>
                  <a:t>值设置的太大，那么满足</a:t>
                </a:r>
                <a:r>
                  <a:rPr lang="en-US" altLang="zh-CN" dirty="0"/>
                  <a:t>step3</a:t>
                </a:r>
                <a:r>
                  <a:rPr lang="zh-CN" altLang="zh-CN" dirty="0"/>
                  <a:t>的向量数就会减少，样本熵表示的是信号的趋势而不是细节；如果</a:t>
                </a:r>
                <a:r>
                  <a:rPr lang="en-US" altLang="zh-CN" dirty="0"/>
                  <a:t>r</a:t>
                </a:r>
                <a:r>
                  <a:rPr lang="zh-CN" altLang="zh-CN" dirty="0"/>
                  <a:t>设置的太小，</a:t>
                </a:r>
                <a14:m>
                  <m:oMath xmlns:m="http://schemas.openxmlformats.org/officeDocument/2006/math">
                    <m:sSup>
                      <m:sSupPr>
                        <m:ctrlPr>
                          <a:rPr lang="zh-CN" altLang="zh-CN" i="1"/>
                        </m:ctrlPr>
                      </m:sSupPr>
                      <m:e>
                        <m:r>
                          <a:rPr lang="en-US" altLang="zh-CN" i="1"/>
                          <m:t>𝑁</m:t>
                        </m:r>
                      </m:e>
                      <m:sup>
                        <m:r>
                          <a:rPr lang="en-US" altLang="zh-CN" i="1"/>
                          <m:t>𝑚</m:t>
                        </m:r>
                      </m:sup>
                    </m:sSup>
                    <m:r>
                      <a:rPr lang="en-US" altLang="zh-CN" i="1"/>
                      <m:t>(</m:t>
                    </m:r>
                    <m:r>
                      <a:rPr lang="en-US" altLang="zh-CN" i="1"/>
                      <m:t>𝑖</m:t>
                    </m:r>
                    <m:r>
                      <a:rPr lang="en-US" altLang="zh-CN" i="1"/>
                      <m:t>)</m:t>
                    </m:r>
                  </m:oMath>
                </a14:m>
                <a:r>
                  <a:rPr lang="zh-CN" altLang="zh-CN" dirty="0"/>
                  <a:t>会变大，样本熵表现的是信号的细节。图</a:t>
                </a:r>
                <a:r>
                  <a:rPr lang="en-US" altLang="zh-CN" dirty="0"/>
                  <a:t>3</a:t>
                </a:r>
                <a:r>
                  <a:rPr lang="zh-CN" altLang="zh-CN" dirty="0"/>
                  <a:t>和图</a:t>
                </a:r>
                <a:r>
                  <a:rPr lang="en-US" altLang="zh-CN" dirty="0"/>
                  <a:t>2</a:t>
                </a:r>
                <a:r>
                  <a:rPr lang="zh-CN" altLang="zh-CN" dirty="0"/>
                  <a:t>的区别是：图</a:t>
                </a:r>
                <a:r>
                  <a:rPr lang="en-US" altLang="zh-CN" dirty="0"/>
                  <a:t>3</a:t>
                </a:r>
                <a:r>
                  <a:rPr lang="zh-CN" altLang="zh-CN" dirty="0"/>
                  <a:t>的</a:t>
                </a:r>
                <a:r>
                  <a:rPr lang="en-US" altLang="zh-CN" dirty="0"/>
                  <a:t>r=1.5SD</a:t>
                </a:r>
                <a:r>
                  <a:rPr lang="zh-CN" altLang="zh-CN" dirty="0"/>
                  <a:t>，可以看出图</a:t>
                </a:r>
                <a:r>
                  <a:rPr lang="en-US" altLang="zh-CN" dirty="0"/>
                  <a:t>2</a:t>
                </a:r>
                <a:r>
                  <a:rPr lang="zh-CN" altLang="zh-CN" dirty="0"/>
                  <a:t>和图</a:t>
                </a:r>
                <a:r>
                  <a:rPr lang="en-US" altLang="zh-CN" dirty="0"/>
                  <a:t>3</a:t>
                </a:r>
                <a:r>
                  <a:rPr lang="zh-CN" altLang="zh-CN" dirty="0"/>
                  <a:t>的区别，图</a:t>
                </a:r>
                <a:r>
                  <a:rPr lang="en-US" altLang="zh-CN" dirty="0"/>
                  <a:t>3</a:t>
                </a:r>
                <a:r>
                  <a:rPr lang="zh-CN" altLang="zh-CN" dirty="0"/>
                  <a:t>中，三类任务不能明显区别出来。</a:t>
                </a: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4" y="609601"/>
                <a:ext cx="8596668" cy="5431762"/>
              </a:xfrm>
              <a:blipFill rotWithShape="0">
                <a:blip r:embed="rId2"/>
                <a:stretch>
                  <a:fillRect l="-567" t="-786" r="-142"/>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774962"/>
            <a:ext cx="1868403" cy="186471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3496237"/>
            <a:ext cx="1888917" cy="3030071"/>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5604" y="1774962"/>
            <a:ext cx="1912365" cy="4927600"/>
          </a:xfrm>
          <a:prstGeom prst="rect">
            <a:avLst/>
          </a:prstGeom>
        </p:spPr>
      </p:pic>
    </p:spTree>
    <p:extLst>
      <p:ext uri="{BB962C8B-B14F-4D97-AF65-F5344CB8AC3E}">
        <p14:creationId xmlns:p14="http://schemas.microsoft.com/office/powerpoint/2010/main" val="181992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lvl="0" indent="0" defTabSz="914400">
              <a:spcBef>
                <a:spcPts val="0"/>
              </a:spcBef>
              <a:buClrTx/>
              <a:buSzTx/>
              <a:buNone/>
            </a:pPr>
            <a:r>
              <a:rPr lang="zh-CN" altLang="zh-CN" dirty="0"/>
              <a:t>曲线显示了相似容限和分类精度的关系，可以看出，每个受试者的最高精度有很大的差异，精度变化随</a:t>
            </a:r>
            <a:r>
              <a:rPr lang="en-US" altLang="zh-CN" dirty="0"/>
              <a:t>r</a:t>
            </a:r>
            <a:r>
              <a:rPr lang="zh-CN" altLang="zh-CN" dirty="0"/>
              <a:t>值变化</a:t>
            </a:r>
            <a:r>
              <a:rPr lang="zh-CN" altLang="zh-CN" dirty="0" smtClean="0"/>
              <a:t>。</a:t>
            </a:r>
            <a:endParaRPr lang="en-US" altLang="zh-CN" dirty="0" smtClean="0"/>
          </a:p>
          <a:p>
            <a:pPr marL="0" lvl="0" indent="0" defTabSz="914400">
              <a:spcBef>
                <a:spcPts val="0"/>
              </a:spcBef>
              <a:buClrTx/>
              <a:buSzTx/>
              <a:buNone/>
            </a:pP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068" y="1270000"/>
            <a:ext cx="6807200" cy="4775200"/>
          </a:xfrm>
          <a:prstGeom prst="rect">
            <a:avLst/>
          </a:prstGeom>
        </p:spPr>
      </p:pic>
    </p:spTree>
    <p:extLst>
      <p:ext uri="{BB962C8B-B14F-4D97-AF65-F5344CB8AC3E}">
        <p14:creationId xmlns:p14="http://schemas.microsoft.com/office/powerpoint/2010/main" val="499701436"/>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平面</Template>
  <TotalTime>84</TotalTime>
  <Words>924</Words>
  <Application>Microsoft Macintosh PowerPoint</Application>
  <PresentationFormat>宽屏</PresentationFormat>
  <Paragraphs>48</Paragraphs>
  <Slides>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6" baseType="lpstr">
      <vt:lpstr>Cambria Math</vt:lpstr>
      <vt:lpstr>Trebuchet MS</vt:lpstr>
      <vt:lpstr>Wingdings 3</vt:lpstr>
      <vt:lpstr>方正姚体</vt:lpstr>
      <vt:lpstr>华文新魏</vt:lpstr>
      <vt:lpstr>Arial</vt:lpstr>
      <vt:lpstr>平面</vt:lpstr>
      <vt:lpstr>Equation.DSMT4</vt:lpstr>
      <vt:lpstr>基于样本熵和SVM的运动想象研究</vt:lpstr>
      <vt:lpstr> </vt:lpstr>
      <vt:lpstr> </vt:lpstr>
      <vt:lpstr> </vt:lpstr>
      <vt:lpstr> </vt:lpstr>
      <vt:lpstr> </vt:lpstr>
      <vt:lpstr> </vt:lpstr>
      <vt:lpstr> </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基于样本熵和SVM的运动想象研究</dc:title>
  <dc:creator>陈铭</dc:creator>
  <cp:lastModifiedBy>陈铭</cp:lastModifiedBy>
  <cp:revision>6</cp:revision>
  <dcterms:created xsi:type="dcterms:W3CDTF">2017-10-31T08:41:53Z</dcterms:created>
  <dcterms:modified xsi:type="dcterms:W3CDTF">2017-10-31T10:06:30Z</dcterms:modified>
</cp:coreProperties>
</file>